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67" r:id="rId5"/>
  </p:sldMasterIdLst>
  <p:notesMasterIdLst>
    <p:notesMasterId r:id="rId17"/>
  </p:notesMasterIdLst>
  <p:sldIdLst>
    <p:sldId id="256" r:id="rId6"/>
    <p:sldId id="324" r:id="rId7"/>
    <p:sldId id="325" r:id="rId8"/>
    <p:sldId id="333" r:id="rId9"/>
    <p:sldId id="326" r:id="rId10"/>
    <p:sldId id="327" r:id="rId11"/>
    <p:sldId id="328" r:id="rId12"/>
    <p:sldId id="329" r:id="rId13"/>
    <p:sldId id="271" r:id="rId14"/>
    <p:sldId id="355" r:id="rId15"/>
    <p:sldId id="330" r:id="rId16"/>
  </p:sldIdLst>
  <p:sldSz cx="18288000" cy="10287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3090F-CE6D-F65F-8AC4-F90830325A85}" name="SHENTON, Alexi (LIVERPOOL UNIVERSITY HOSPITALS NHS FOUNDATION TRUST)" initials="ST" userId="S::alexi.shenton@nhs.net::5bb960f0-10dc-4265-bed5-9acd5a7952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87E"/>
    <a:srgbClr val="00A7B5"/>
    <a:srgbClr val="5C2684"/>
    <a:srgbClr val="F59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8" autoAdjust="0"/>
  </p:normalViewPr>
  <p:slideViewPr>
    <p:cSldViewPr snapToGrid="0">
      <p:cViewPr varScale="1">
        <p:scale>
          <a:sx n="66" d="100"/>
          <a:sy n="66" d="100"/>
        </p:scale>
        <p:origin x="10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2FB83-2957-488C-86F5-C32F28C8D9E2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DC91A96-A0AE-4BA5-8EEE-60C52565F17A}">
      <dgm:prSet phldrT="[Text]"/>
      <dgm:spPr/>
      <dgm:t>
        <a:bodyPr/>
        <a:lstStyle/>
        <a:p>
          <a:r>
            <a:rPr lang="en-GB" dirty="0"/>
            <a:t>Implement LIMS</a:t>
          </a:r>
        </a:p>
      </dgm:t>
    </dgm:pt>
    <dgm:pt modelId="{FF50F4E7-187E-424F-9619-63599E204F96}" type="parTrans" cxnId="{D646C998-50A3-4B9A-9BE7-AB55C02805BF}">
      <dgm:prSet/>
      <dgm:spPr/>
      <dgm:t>
        <a:bodyPr/>
        <a:lstStyle/>
        <a:p>
          <a:endParaRPr lang="en-GB"/>
        </a:p>
      </dgm:t>
    </dgm:pt>
    <dgm:pt modelId="{F3B04F2F-CCBA-4089-97C0-FDB61D33F651}" type="sibTrans" cxnId="{D646C998-50A3-4B9A-9BE7-AB55C02805BF}">
      <dgm:prSet/>
      <dgm:spPr/>
      <dgm:t>
        <a:bodyPr/>
        <a:lstStyle/>
        <a:p>
          <a:endParaRPr lang="en-GB"/>
        </a:p>
      </dgm:t>
    </dgm:pt>
    <dgm:pt modelId="{15F5DC51-B853-4D7A-A133-1EE3E06CB5F4}">
      <dgm:prSet phldrT="[Text]"/>
      <dgm:spPr/>
      <dgm:t>
        <a:bodyPr/>
        <a:lstStyle/>
        <a:p>
          <a:r>
            <a:rPr lang="en-GB" dirty="0"/>
            <a:t>Improve turnaround times in Pathology</a:t>
          </a:r>
        </a:p>
      </dgm:t>
    </dgm:pt>
    <dgm:pt modelId="{FB1EA23D-2A65-4478-ABC2-9A391AAA68EC}" type="parTrans" cxnId="{4DA53A6F-AB96-4DD4-836D-978A817CEAEE}">
      <dgm:prSet/>
      <dgm:spPr/>
      <dgm:t>
        <a:bodyPr/>
        <a:lstStyle/>
        <a:p>
          <a:endParaRPr lang="en-GB"/>
        </a:p>
      </dgm:t>
    </dgm:pt>
    <dgm:pt modelId="{5D69683D-4A7B-447D-9CF3-6BD7B4C59AC6}" type="sibTrans" cxnId="{4DA53A6F-AB96-4DD4-836D-978A817CEAEE}">
      <dgm:prSet/>
      <dgm:spPr/>
      <dgm:t>
        <a:bodyPr/>
        <a:lstStyle/>
        <a:p>
          <a:endParaRPr lang="en-GB"/>
        </a:p>
      </dgm:t>
    </dgm:pt>
    <dgm:pt modelId="{01E78BC3-B1F0-4AEE-ACFC-EDE46C74EADC}">
      <dgm:prSet phldrT="[Text]"/>
      <dgm:spPr/>
      <dgm:t>
        <a:bodyPr/>
        <a:lstStyle/>
        <a:p>
          <a:r>
            <a:rPr lang="en-GB" dirty="0"/>
            <a:t>Same day inpatient tests </a:t>
          </a:r>
        </a:p>
      </dgm:t>
    </dgm:pt>
    <dgm:pt modelId="{6F04F155-3F14-4BBF-ABF1-0FF300C43ED6}" type="parTrans" cxnId="{DEE014D8-3A81-4408-A1D9-D3DD02564F54}">
      <dgm:prSet/>
      <dgm:spPr/>
      <dgm:t>
        <a:bodyPr/>
        <a:lstStyle/>
        <a:p>
          <a:endParaRPr lang="en-GB"/>
        </a:p>
      </dgm:t>
    </dgm:pt>
    <dgm:pt modelId="{3B4B4358-56F9-4903-B428-8CF52CFCFB6A}" type="sibTrans" cxnId="{DEE014D8-3A81-4408-A1D9-D3DD02564F54}">
      <dgm:prSet/>
      <dgm:spPr/>
      <dgm:t>
        <a:bodyPr/>
        <a:lstStyle/>
        <a:p>
          <a:endParaRPr lang="en-GB"/>
        </a:p>
      </dgm:t>
    </dgm:pt>
    <dgm:pt modelId="{582D5AC9-80D0-4D17-91FC-D770248E2F3B}">
      <dgm:prSet phldrT="[Text]"/>
      <dgm:spPr/>
      <dgm:t>
        <a:bodyPr/>
        <a:lstStyle/>
        <a:p>
          <a:r>
            <a:rPr lang="en-GB" dirty="0"/>
            <a:t>Ensure LOS not prolonged due to diagnostics</a:t>
          </a:r>
        </a:p>
      </dgm:t>
    </dgm:pt>
    <dgm:pt modelId="{32C65A02-E633-4396-8A93-FD4AF52D9A76}" type="parTrans" cxnId="{A293C6FA-7A61-4D18-9E98-EE1A11315F2B}">
      <dgm:prSet/>
      <dgm:spPr/>
      <dgm:t>
        <a:bodyPr/>
        <a:lstStyle/>
        <a:p>
          <a:endParaRPr lang="en-GB"/>
        </a:p>
      </dgm:t>
    </dgm:pt>
    <dgm:pt modelId="{44AA6CCF-1675-4674-AD2E-BC4AFFEF7A1C}" type="sibTrans" cxnId="{A293C6FA-7A61-4D18-9E98-EE1A11315F2B}">
      <dgm:prSet/>
      <dgm:spPr/>
      <dgm:t>
        <a:bodyPr/>
        <a:lstStyle/>
        <a:p>
          <a:endParaRPr lang="en-GB"/>
        </a:p>
      </dgm:t>
    </dgm:pt>
    <dgm:pt modelId="{7FDA0330-E397-4307-AE82-8E966FBC1110}">
      <dgm:prSet/>
      <dgm:spPr/>
      <dgm:t>
        <a:bodyPr/>
        <a:lstStyle/>
        <a:p>
          <a:r>
            <a:rPr lang="en-GB" dirty="0"/>
            <a:t>Same day urgent care tests  </a:t>
          </a:r>
        </a:p>
      </dgm:t>
    </dgm:pt>
    <dgm:pt modelId="{292AC2F5-67C3-482E-8BC8-35B41E845C54}" type="parTrans" cxnId="{6ED4917F-14A0-4367-BED9-3E1B50AB1604}">
      <dgm:prSet/>
      <dgm:spPr/>
      <dgm:t>
        <a:bodyPr/>
        <a:lstStyle/>
        <a:p>
          <a:endParaRPr lang="en-GB"/>
        </a:p>
      </dgm:t>
    </dgm:pt>
    <dgm:pt modelId="{195523A3-57E0-424B-8EAE-E417C90708ED}" type="sibTrans" cxnId="{6ED4917F-14A0-4367-BED9-3E1B50AB1604}">
      <dgm:prSet/>
      <dgm:spPr/>
      <dgm:t>
        <a:bodyPr/>
        <a:lstStyle/>
        <a:p>
          <a:endParaRPr lang="en-GB"/>
        </a:p>
      </dgm:t>
    </dgm:pt>
    <dgm:pt modelId="{12BFCE7D-0A43-487A-BB0A-B2DFDFA17703}">
      <dgm:prSet/>
      <dgm:spPr/>
      <dgm:t>
        <a:bodyPr/>
        <a:lstStyle/>
        <a:p>
          <a:r>
            <a:rPr lang="en-GB" dirty="0"/>
            <a:t>Implement 3 Hub Pathology Model </a:t>
          </a:r>
        </a:p>
      </dgm:t>
    </dgm:pt>
    <dgm:pt modelId="{A3E7FC0D-8E89-4061-B562-A83B1F1BF8A8}" type="parTrans" cxnId="{43FF6DD4-53DB-4DC6-82B1-5F6E7751148A}">
      <dgm:prSet/>
      <dgm:spPr/>
      <dgm:t>
        <a:bodyPr/>
        <a:lstStyle/>
        <a:p>
          <a:endParaRPr lang="en-GB"/>
        </a:p>
      </dgm:t>
    </dgm:pt>
    <dgm:pt modelId="{A7425F0E-E50D-47EB-BE8F-4E8CFAB79DFD}" type="sibTrans" cxnId="{43FF6DD4-53DB-4DC6-82B1-5F6E7751148A}">
      <dgm:prSet/>
      <dgm:spPr/>
      <dgm:t>
        <a:bodyPr/>
        <a:lstStyle/>
        <a:p>
          <a:endParaRPr lang="en-GB"/>
        </a:p>
      </dgm:t>
    </dgm:pt>
    <dgm:pt modelId="{D4A6E05C-26E5-48C6-88F5-CE4385CE9AEC}">
      <dgm:prSet/>
      <dgm:spPr/>
      <dgm:t>
        <a:bodyPr/>
        <a:lstStyle/>
        <a:p>
          <a:r>
            <a:rPr lang="en-GB" dirty="0"/>
            <a:t>Deliver 95% Waiting Time Target </a:t>
          </a:r>
        </a:p>
      </dgm:t>
    </dgm:pt>
    <dgm:pt modelId="{92430C4C-741B-48EA-A0D8-9C08D83EDA86}" type="parTrans" cxnId="{9FDFC419-696F-460D-87BE-1C0ADD54ECF2}">
      <dgm:prSet/>
      <dgm:spPr/>
      <dgm:t>
        <a:bodyPr/>
        <a:lstStyle/>
        <a:p>
          <a:endParaRPr lang="en-GB"/>
        </a:p>
      </dgm:t>
    </dgm:pt>
    <dgm:pt modelId="{EC205104-03C1-4CAB-9E32-C5ECD4C6F880}" type="sibTrans" cxnId="{9FDFC419-696F-460D-87BE-1C0ADD54ECF2}">
      <dgm:prSet/>
      <dgm:spPr/>
      <dgm:t>
        <a:bodyPr/>
        <a:lstStyle/>
        <a:p>
          <a:endParaRPr lang="en-GB"/>
        </a:p>
      </dgm:t>
    </dgm:pt>
    <dgm:pt modelId="{23B32086-4E26-4BB0-BC39-4D57F9A3BFEB}">
      <dgm:prSet phldrT="[Text]"/>
      <dgm:spPr/>
      <dgm:t>
        <a:bodyPr/>
        <a:lstStyle/>
        <a:p>
          <a:r>
            <a:rPr lang="en-GB" dirty="0"/>
            <a:t>Ensure Cancer FDS is met </a:t>
          </a:r>
        </a:p>
      </dgm:t>
    </dgm:pt>
    <dgm:pt modelId="{3EFD4533-56B7-4191-9092-46E0290395B2}" type="parTrans" cxnId="{25CE61DC-706B-4199-833C-DD99B7AD7125}">
      <dgm:prSet/>
      <dgm:spPr/>
      <dgm:t>
        <a:bodyPr/>
        <a:lstStyle/>
        <a:p>
          <a:endParaRPr lang="en-GB"/>
        </a:p>
      </dgm:t>
    </dgm:pt>
    <dgm:pt modelId="{815388EA-0636-44AC-9D35-4DC029B5983B}" type="sibTrans" cxnId="{25CE61DC-706B-4199-833C-DD99B7AD7125}">
      <dgm:prSet/>
      <dgm:spPr/>
      <dgm:t>
        <a:bodyPr/>
        <a:lstStyle/>
        <a:p>
          <a:endParaRPr lang="en-GB"/>
        </a:p>
      </dgm:t>
    </dgm:pt>
    <dgm:pt modelId="{8D20E205-E052-4EFF-B76F-F2C2628481D3}">
      <dgm:prSet/>
      <dgm:spPr/>
      <dgm:t>
        <a:bodyPr/>
        <a:lstStyle/>
        <a:p>
          <a:r>
            <a:rPr lang="en-GB" dirty="0"/>
            <a:t>Prevent urgent attendances / admissions </a:t>
          </a:r>
        </a:p>
      </dgm:t>
    </dgm:pt>
    <dgm:pt modelId="{65A6FFB0-4340-4E40-AD80-3DE91B46E000}" type="parTrans" cxnId="{927C445D-B90D-4913-94C5-0F6EE1EF6970}">
      <dgm:prSet/>
      <dgm:spPr/>
      <dgm:t>
        <a:bodyPr/>
        <a:lstStyle/>
        <a:p>
          <a:endParaRPr lang="en-GB"/>
        </a:p>
      </dgm:t>
    </dgm:pt>
    <dgm:pt modelId="{6C8F0CE0-A19F-4F9A-924C-23449BE64B86}" type="sibTrans" cxnId="{927C445D-B90D-4913-94C5-0F6EE1EF6970}">
      <dgm:prSet/>
      <dgm:spPr/>
      <dgm:t>
        <a:bodyPr/>
        <a:lstStyle/>
        <a:p>
          <a:endParaRPr lang="en-GB"/>
        </a:p>
      </dgm:t>
    </dgm:pt>
    <dgm:pt modelId="{2FEC3BDB-D6D5-4CDA-B198-80421E638F61}">
      <dgm:prSet/>
      <dgm:spPr/>
      <dgm:t>
        <a:bodyPr/>
        <a:lstStyle/>
        <a:p>
          <a:r>
            <a:rPr lang="en-GB" dirty="0"/>
            <a:t>Maximise productivity </a:t>
          </a:r>
        </a:p>
      </dgm:t>
    </dgm:pt>
    <dgm:pt modelId="{8821BE6F-339D-43B6-9D3C-C5DB27620B0E}" type="parTrans" cxnId="{DEEB6E1B-AE27-445B-98C7-6AB4B3B762CF}">
      <dgm:prSet/>
      <dgm:spPr/>
      <dgm:t>
        <a:bodyPr/>
        <a:lstStyle/>
        <a:p>
          <a:endParaRPr lang="en-GB"/>
        </a:p>
      </dgm:t>
    </dgm:pt>
    <dgm:pt modelId="{8DD63DB8-8F92-404A-9915-FE416642B940}" type="sibTrans" cxnId="{DEEB6E1B-AE27-445B-98C7-6AB4B3B762CF}">
      <dgm:prSet/>
      <dgm:spPr/>
      <dgm:t>
        <a:bodyPr/>
        <a:lstStyle/>
        <a:p>
          <a:endParaRPr lang="en-GB"/>
        </a:p>
      </dgm:t>
    </dgm:pt>
    <dgm:pt modelId="{CD044E4E-07FA-4ED8-AEF7-979B4080B413}">
      <dgm:prSet/>
      <dgm:spPr/>
      <dgm:t>
        <a:bodyPr/>
        <a:lstStyle/>
        <a:p>
          <a:r>
            <a:rPr lang="en-GB" dirty="0"/>
            <a:t>Ensure resilience of service </a:t>
          </a:r>
        </a:p>
      </dgm:t>
    </dgm:pt>
    <dgm:pt modelId="{B8562D99-4502-428A-9926-39477D810492}" type="parTrans" cxnId="{20D46B8A-A4E2-414F-AF4D-7D3165FADA63}">
      <dgm:prSet/>
      <dgm:spPr/>
      <dgm:t>
        <a:bodyPr/>
        <a:lstStyle/>
        <a:p>
          <a:endParaRPr lang="en-GB"/>
        </a:p>
      </dgm:t>
    </dgm:pt>
    <dgm:pt modelId="{4A24711E-A779-4D66-A47C-2992EBC8827B}" type="sibTrans" cxnId="{20D46B8A-A4E2-414F-AF4D-7D3165FADA63}">
      <dgm:prSet/>
      <dgm:spPr/>
      <dgm:t>
        <a:bodyPr/>
        <a:lstStyle/>
        <a:p>
          <a:endParaRPr lang="en-GB"/>
        </a:p>
      </dgm:t>
    </dgm:pt>
    <dgm:pt modelId="{A04B8A66-62C1-47B3-B372-9E77866E12AA}">
      <dgm:prSet phldrT="[Text]"/>
      <dgm:spPr/>
      <dgm:t>
        <a:bodyPr/>
        <a:lstStyle/>
        <a:p>
          <a:endParaRPr lang="en-GB" dirty="0"/>
        </a:p>
      </dgm:t>
    </dgm:pt>
    <dgm:pt modelId="{FC1CF8D1-E5C2-41E0-9DAA-29A89DD27586}" type="parTrans" cxnId="{A5A442DD-691B-4B41-8119-08CC28177237}">
      <dgm:prSet/>
      <dgm:spPr/>
      <dgm:t>
        <a:bodyPr/>
        <a:lstStyle/>
        <a:p>
          <a:endParaRPr lang="en-GB"/>
        </a:p>
      </dgm:t>
    </dgm:pt>
    <dgm:pt modelId="{8AABAD17-C81E-4732-A12A-3795ECA3ADF9}" type="sibTrans" cxnId="{A5A442DD-691B-4B41-8119-08CC28177237}">
      <dgm:prSet/>
      <dgm:spPr/>
      <dgm:t>
        <a:bodyPr/>
        <a:lstStyle/>
        <a:p>
          <a:endParaRPr lang="en-GB"/>
        </a:p>
      </dgm:t>
    </dgm:pt>
    <dgm:pt modelId="{7F2DEDC9-9AB3-4CC3-922B-0E7B7F0F7DFE}">
      <dgm:prSet/>
      <dgm:spPr/>
      <dgm:t>
        <a:bodyPr/>
        <a:lstStyle/>
        <a:p>
          <a:endParaRPr lang="en-GB" dirty="0"/>
        </a:p>
      </dgm:t>
    </dgm:pt>
    <dgm:pt modelId="{B9C65D73-FBCF-4F83-A6EC-05700E0669AC}" type="parTrans" cxnId="{1B5492E9-FF04-4A7F-A262-FB1FF0ADEC94}">
      <dgm:prSet/>
      <dgm:spPr/>
      <dgm:t>
        <a:bodyPr/>
        <a:lstStyle/>
        <a:p>
          <a:endParaRPr lang="en-GB"/>
        </a:p>
      </dgm:t>
    </dgm:pt>
    <dgm:pt modelId="{2315BB19-985E-42FB-AFAE-0798F498CFFD}" type="sibTrans" cxnId="{1B5492E9-FF04-4A7F-A262-FB1FF0ADEC94}">
      <dgm:prSet/>
      <dgm:spPr/>
      <dgm:t>
        <a:bodyPr/>
        <a:lstStyle/>
        <a:p>
          <a:endParaRPr lang="en-GB"/>
        </a:p>
      </dgm:t>
    </dgm:pt>
    <dgm:pt modelId="{09F99CE6-80FE-41B4-91C3-A40528DDEC75}">
      <dgm:prSet/>
      <dgm:spPr/>
      <dgm:t>
        <a:bodyPr/>
        <a:lstStyle/>
        <a:p>
          <a:r>
            <a:rPr lang="en-GB" dirty="0"/>
            <a:t>Meet Ops Plan target and lead the way in NW and England.</a:t>
          </a:r>
        </a:p>
      </dgm:t>
    </dgm:pt>
    <dgm:pt modelId="{FF6B5FBC-52C3-4625-BA67-6A295971FC7B}" type="parTrans" cxnId="{62AFD03D-576D-4D7E-8E7D-2BFB37C436CB}">
      <dgm:prSet/>
      <dgm:spPr/>
      <dgm:t>
        <a:bodyPr/>
        <a:lstStyle/>
        <a:p>
          <a:endParaRPr lang="en-GB"/>
        </a:p>
      </dgm:t>
    </dgm:pt>
    <dgm:pt modelId="{3EA6749C-DE76-4E4C-AA2D-F883D882A475}" type="sibTrans" cxnId="{62AFD03D-576D-4D7E-8E7D-2BFB37C436CB}">
      <dgm:prSet/>
      <dgm:spPr/>
      <dgm:t>
        <a:bodyPr/>
        <a:lstStyle/>
        <a:p>
          <a:endParaRPr lang="en-GB"/>
        </a:p>
      </dgm:t>
    </dgm:pt>
    <dgm:pt modelId="{5DB2FF52-8C99-4D81-8FB7-22E209060AB5}">
      <dgm:prSet/>
      <dgm:spPr/>
      <dgm:t>
        <a:bodyPr/>
        <a:lstStyle/>
        <a:p>
          <a:endParaRPr lang="en-GB"/>
        </a:p>
      </dgm:t>
    </dgm:pt>
    <dgm:pt modelId="{1B7A32AD-4656-4045-9B0B-66A0397D03EF}" type="parTrans" cxnId="{6AF932AC-0EA8-437E-B06A-70598127D575}">
      <dgm:prSet/>
      <dgm:spPr/>
      <dgm:t>
        <a:bodyPr/>
        <a:lstStyle/>
        <a:p>
          <a:endParaRPr lang="en-GB"/>
        </a:p>
      </dgm:t>
    </dgm:pt>
    <dgm:pt modelId="{76AEC7E4-116A-48E8-939C-0A19AEECB475}" type="sibTrans" cxnId="{6AF932AC-0EA8-437E-B06A-70598127D575}">
      <dgm:prSet/>
      <dgm:spPr/>
      <dgm:t>
        <a:bodyPr/>
        <a:lstStyle/>
        <a:p>
          <a:endParaRPr lang="en-GB"/>
        </a:p>
      </dgm:t>
    </dgm:pt>
    <dgm:pt modelId="{6604D3F6-68F7-45D7-AA89-D0082A7D3A26}" type="pres">
      <dgm:prSet presAssocID="{CE52FB83-2957-488C-86F5-C32F28C8D9E2}" presName="Name0" presStyleCnt="0">
        <dgm:presLayoutVars>
          <dgm:dir/>
          <dgm:animLvl val="lvl"/>
          <dgm:resizeHandles/>
        </dgm:presLayoutVars>
      </dgm:prSet>
      <dgm:spPr/>
    </dgm:pt>
    <dgm:pt modelId="{766B7DE0-C067-43B9-B4AE-97EFDA0A9A54}" type="pres">
      <dgm:prSet presAssocID="{9DC91A96-A0AE-4BA5-8EEE-60C52565F17A}" presName="linNode" presStyleCnt="0"/>
      <dgm:spPr/>
    </dgm:pt>
    <dgm:pt modelId="{D3674CB6-2482-4C0A-89CF-674E8D5DE702}" type="pres">
      <dgm:prSet presAssocID="{9DC91A96-A0AE-4BA5-8EEE-60C52565F17A}" presName="parentShp" presStyleLbl="node1" presStyleIdx="0" presStyleCnt="5">
        <dgm:presLayoutVars>
          <dgm:bulletEnabled val="1"/>
        </dgm:presLayoutVars>
      </dgm:prSet>
      <dgm:spPr/>
    </dgm:pt>
    <dgm:pt modelId="{E81CF0FB-3EDA-49B6-BD65-D00D206BF2AD}" type="pres">
      <dgm:prSet presAssocID="{9DC91A96-A0AE-4BA5-8EEE-60C52565F17A}" presName="childShp" presStyleLbl="bgAccFollowNode1" presStyleIdx="0" presStyleCnt="5">
        <dgm:presLayoutVars>
          <dgm:bulletEnabled val="1"/>
        </dgm:presLayoutVars>
      </dgm:prSet>
      <dgm:spPr/>
    </dgm:pt>
    <dgm:pt modelId="{884A3DB4-CC34-4E9B-8C31-F34BFE9FA0EF}" type="pres">
      <dgm:prSet presAssocID="{F3B04F2F-CCBA-4089-97C0-FDB61D33F651}" presName="spacing" presStyleCnt="0"/>
      <dgm:spPr/>
    </dgm:pt>
    <dgm:pt modelId="{84EB011D-2F3E-4FA5-9181-D9C15419A52D}" type="pres">
      <dgm:prSet presAssocID="{01E78BC3-B1F0-4AEE-ACFC-EDE46C74EADC}" presName="linNode" presStyleCnt="0"/>
      <dgm:spPr/>
    </dgm:pt>
    <dgm:pt modelId="{0DC45596-7B87-45B3-9C47-9AC0AEDCCF43}" type="pres">
      <dgm:prSet presAssocID="{01E78BC3-B1F0-4AEE-ACFC-EDE46C74EADC}" presName="parentShp" presStyleLbl="node1" presStyleIdx="1" presStyleCnt="5" custScaleX="102612" custLinFactNeighborX="-1139">
        <dgm:presLayoutVars>
          <dgm:bulletEnabled val="1"/>
        </dgm:presLayoutVars>
      </dgm:prSet>
      <dgm:spPr/>
    </dgm:pt>
    <dgm:pt modelId="{792CE127-505E-474E-8C5E-45900BDEF754}" type="pres">
      <dgm:prSet presAssocID="{01E78BC3-B1F0-4AEE-ACFC-EDE46C74EADC}" presName="childShp" presStyleLbl="bgAccFollowNode1" presStyleIdx="1" presStyleCnt="5" custScaleX="102894" custLinFactNeighborY="377">
        <dgm:presLayoutVars>
          <dgm:bulletEnabled val="1"/>
        </dgm:presLayoutVars>
      </dgm:prSet>
      <dgm:spPr/>
    </dgm:pt>
    <dgm:pt modelId="{D81BDE10-2A34-405A-8FC7-FE951AF3296B}" type="pres">
      <dgm:prSet presAssocID="{3B4B4358-56F9-4903-B428-8CF52CFCFB6A}" presName="spacing" presStyleCnt="0"/>
      <dgm:spPr/>
    </dgm:pt>
    <dgm:pt modelId="{379B1A1D-9E7E-4274-A08E-E1CF7E98110C}" type="pres">
      <dgm:prSet presAssocID="{7FDA0330-E397-4307-AE82-8E966FBC1110}" presName="linNode" presStyleCnt="0"/>
      <dgm:spPr/>
    </dgm:pt>
    <dgm:pt modelId="{9E21C9B2-A328-4DE6-A979-C94BE039E7E3}" type="pres">
      <dgm:prSet presAssocID="{7FDA0330-E397-4307-AE82-8E966FBC1110}" presName="parentShp" presStyleLbl="node1" presStyleIdx="2" presStyleCnt="5" custScaleX="101679" custLinFactNeighborX="-997" custLinFactNeighborY="4746">
        <dgm:presLayoutVars>
          <dgm:bulletEnabled val="1"/>
        </dgm:presLayoutVars>
      </dgm:prSet>
      <dgm:spPr/>
    </dgm:pt>
    <dgm:pt modelId="{FD4211A5-F044-4CF4-9209-610FC9969744}" type="pres">
      <dgm:prSet presAssocID="{7FDA0330-E397-4307-AE82-8E966FBC1110}" presName="childShp" presStyleLbl="bgAccFollowNode1" presStyleIdx="2" presStyleCnt="5">
        <dgm:presLayoutVars>
          <dgm:bulletEnabled val="1"/>
        </dgm:presLayoutVars>
      </dgm:prSet>
      <dgm:spPr/>
    </dgm:pt>
    <dgm:pt modelId="{1D795EC7-4F60-406B-94FA-16928B18A0A5}" type="pres">
      <dgm:prSet presAssocID="{195523A3-57E0-424B-8EAE-E417C90708ED}" presName="spacing" presStyleCnt="0"/>
      <dgm:spPr/>
    </dgm:pt>
    <dgm:pt modelId="{C069A73F-7629-455A-9513-123702822D3C}" type="pres">
      <dgm:prSet presAssocID="{12BFCE7D-0A43-487A-BB0A-B2DFDFA17703}" presName="linNode" presStyleCnt="0"/>
      <dgm:spPr/>
    </dgm:pt>
    <dgm:pt modelId="{A14A836F-5B93-42BC-939A-F61CCB16C2E7}" type="pres">
      <dgm:prSet presAssocID="{12BFCE7D-0A43-487A-BB0A-B2DFDFA17703}" presName="parentShp" presStyleLbl="node1" presStyleIdx="3" presStyleCnt="5">
        <dgm:presLayoutVars>
          <dgm:bulletEnabled val="1"/>
        </dgm:presLayoutVars>
      </dgm:prSet>
      <dgm:spPr/>
    </dgm:pt>
    <dgm:pt modelId="{76C63BD2-8A13-40BD-BC2F-EF3FA62F8E7B}" type="pres">
      <dgm:prSet presAssocID="{12BFCE7D-0A43-487A-BB0A-B2DFDFA17703}" presName="childShp" presStyleLbl="bgAccFollowNode1" presStyleIdx="3" presStyleCnt="5">
        <dgm:presLayoutVars>
          <dgm:bulletEnabled val="1"/>
        </dgm:presLayoutVars>
      </dgm:prSet>
      <dgm:spPr/>
    </dgm:pt>
    <dgm:pt modelId="{1C40F7E6-23BF-40C0-9313-E9CBDB0D823F}" type="pres">
      <dgm:prSet presAssocID="{A7425F0E-E50D-47EB-BE8F-4E8CFAB79DFD}" presName="spacing" presStyleCnt="0"/>
      <dgm:spPr/>
    </dgm:pt>
    <dgm:pt modelId="{7B386BD5-2C1E-41F7-BCE0-BA559F68E874}" type="pres">
      <dgm:prSet presAssocID="{D4A6E05C-26E5-48C6-88F5-CE4385CE9AEC}" presName="linNode" presStyleCnt="0"/>
      <dgm:spPr/>
    </dgm:pt>
    <dgm:pt modelId="{B363A55C-E7C5-401F-A363-E6F534A752B9}" type="pres">
      <dgm:prSet presAssocID="{D4A6E05C-26E5-48C6-88F5-CE4385CE9AEC}" presName="parentShp" presStyleLbl="node1" presStyleIdx="4" presStyleCnt="5">
        <dgm:presLayoutVars>
          <dgm:bulletEnabled val="1"/>
        </dgm:presLayoutVars>
      </dgm:prSet>
      <dgm:spPr/>
    </dgm:pt>
    <dgm:pt modelId="{5FCF76C1-DCBF-44FB-AFE8-D96E69F31CA7}" type="pres">
      <dgm:prSet presAssocID="{D4A6E05C-26E5-48C6-88F5-CE4385CE9AE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B19EF706-743B-4163-BCF4-FA4D29355857}" type="presOf" srcId="{7F2DEDC9-9AB3-4CC3-922B-0E7B7F0F7DFE}" destId="{FD4211A5-F044-4CF4-9209-610FC9969744}" srcOrd="0" destOrd="0" presId="urn:microsoft.com/office/officeart/2005/8/layout/vList6"/>
    <dgm:cxn modelId="{52C7BB12-55FD-4B5A-BF02-A88DEC862CB8}" type="presOf" srcId="{A04B8A66-62C1-47B3-B372-9E77866E12AA}" destId="{792CE127-505E-474E-8C5E-45900BDEF754}" srcOrd="0" destOrd="0" presId="urn:microsoft.com/office/officeart/2005/8/layout/vList6"/>
    <dgm:cxn modelId="{9FDFC419-696F-460D-87BE-1C0ADD54ECF2}" srcId="{CE52FB83-2957-488C-86F5-C32F28C8D9E2}" destId="{D4A6E05C-26E5-48C6-88F5-CE4385CE9AEC}" srcOrd="4" destOrd="0" parTransId="{92430C4C-741B-48EA-A0D8-9C08D83EDA86}" sibTransId="{EC205104-03C1-4CAB-9E32-C5ECD4C6F880}"/>
    <dgm:cxn modelId="{DEEB6E1B-AE27-445B-98C7-6AB4B3B762CF}" srcId="{12BFCE7D-0A43-487A-BB0A-B2DFDFA17703}" destId="{2FEC3BDB-D6D5-4CDA-B198-80421E638F61}" srcOrd="0" destOrd="0" parTransId="{8821BE6F-339D-43B6-9D3C-C5DB27620B0E}" sibTransId="{8DD63DB8-8F92-404A-9915-FE416642B940}"/>
    <dgm:cxn modelId="{FF567022-57C0-4239-921D-33157D5B9EC0}" type="presOf" srcId="{8D20E205-E052-4EFF-B76F-F2C2628481D3}" destId="{FD4211A5-F044-4CF4-9209-610FC9969744}" srcOrd="0" destOrd="1" presId="urn:microsoft.com/office/officeart/2005/8/layout/vList6"/>
    <dgm:cxn modelId="{D2EC5A22-2B88-49D3-B5C4-704ED521E0D4}" type="presOf" srcId="{9DC91A96-A0AE-4BA5-8EEE-60C52565F17A}" destId="{D3674CB6-2482-4C0A-89CF-674E8D5DE702}" srcOrd="0" destOrd="0" presId="urn:microsoft.com/office/officeart/2005/8/layout/vList6"/>
    <dgm:cxn modelId="{9718A536-6F91-4639-B87D-9DD2383F69B4}" type="presOf" srcId="{12BFCE7D-0A43-487A-BB0A-B2DFDFA17703}" destId="{A14A836F-5B93-42BC-939A-F61CCB16C2E7}" srcOrd="0" destOrd="0" presId="urn:microsoft.com/office/officeart/2005/8/layout/vList6"/>
    <dgm:cxn modelId="{FAD67D39-39F2-4DB8-BF92-C4509F23CB6F}" type="presOf" srcId="{CD044E4E-07FA-4ED8-AEF7-979B4080B413}" destId="{76C63BD2-8A13-40BD-BC2F-EF3FA62F8E7B}" srcOrd="0" destOrd="1" presId="urn:microsoft.com/office/officeart/2005/8/layout/vList6"/>
    <dgm:cxn modelId="{894C4A3D-2775-48F0-9F10-9175CE8FE3D1}" type="presOf" srcId="{CE52FB83-2957-488C-86F5-C32F28C8D9E2}" destId="{6604D3F6-68F7-45D7-AA89-D0082A7D3A26}" srcOrd="0" destOrd="0" presId="urn:microsoft.com/office/officeart/2005/8/layout/vList6"/>
    <dgm:cxn modelId="{62AFD03D-576D-4D7E-8E7D-2BFB37C436CB}" srcId="{D4A6E05C-26E5-48C6-88F5-CE4385CE9AEC}" destId="{09F99CE6-80FE-41B4-91C3-A40528DDEC75}" srcOrd="1" destOrd="0" parTransId="{FF6B5FBC-52C3-4625-BA67-6A295971FC7B}" sibTransId="{3EA6749C-DE76-4E4C-AA2D-F883D882A475}"/>
    <dgm:cxn modelId="{5B8B6640-32CA-468A-B402-C3FA5C0A5FAD}" type="presOf" srcId="{D4A6E05C-26E5-48C6-88F5-CE4385CE9AEC}" destId="{B363A55C-E7C5-401F-A363-E6F534A752B9}" srcOrd="0" destOrd="0" presId="urn:microsoft.com/office/officeart/2005/8/layout/vList6"/>
    <dgm:cxn modelId="{927C445D-B90D-4913-94C5-0F6EE1EF6970}" srcId="{7FDA0330-E397-4307-AE82-8E966FBC1110}" destId="{8D20E205-E052-4EFF-B76F-F2C2628481D3}" srcOrd="1" destOrd="0" parTransId="{65A6FFB0-4340-4E40-AD80-3DE91B46E000}" sibTransId="{6C8F0CE0-A19F-4F9A-924C-23449BE64B86}"/>
    <dgm:cxn modelId="{BCC4985E-E1CE-435B-B21C-B6C2C66642CD}" type="presOf" srcId="{23B32086-4E26-4BB0-BC39-4D57F9A3BFEB}" destId="{E81CF0FB-3EDA-49B6-BD65-D00D206BF2AD}" srcOrd="0" destOrd="1" presId="urn:microsoft.com/office/officeart/2005/8/layout/vList6"/>
    <dgm:cxn modelId="{54701664-F083-4DD7-AF35-AABF6B523D98}" type="presOf" srcId="{2FEC3BDB-D6D5-4CDA-B198-80421E638F61}" destId="{76C63BD2-8A13-40BD-BC2F-EF3FA62F8E7B}" srcOrd="0" destOrd="0" presId="urn:microsoft.com/office/officeart/2005/8/layout/vList6"/>
    <dgm:cxn modelId="{9ADECA4B-DC92-4ED1-848C-2DA220682BD8}" type="presOf" srcId="{5DB2FF52-8C99-4D81-8FB7-22E209060AB5}" destId="{5FCF76C1-DCBF-44FB-AFE8-D96E69F31CA7}" srcOrd="0" destOrd="0" presId="urn:microsoft.com/office/officeart/2005/8/layout/vList6"/>
    <dgm:cxn modelId="{9100BE6C-6D22-47F2-A4F3-A3A82E14AAA2}" type="presOf" srcId="{09F99CE6-80FE-41B4-91C3-A40528DDEC75}" destId="{5FCF76C1-DCBF-44FB-AFE8-D96E69F31CA7}" srcOrd="0" destOrd="1" presId="urn:microsoft.com/office/officeart/2005/8/layout/vList6"/>
    <dgm:cxn modelId="{4DA53A6F-AB96-4DD4-836D-978A817CEAEE}" srcId="{9DC91A96-A0AE-4BA5-8EEE-60C52565F17A}" destId="{15F5DC51-B853-4D7A-A133-1EE3E06CB5F4}" srcOrd="0" destOrd="0" parTransId="{FB1EA23D-2A65-4478-ABC2-9A391AAA68EC}" sibTransId="{5D69683D-4A7B-447D-9CF3-6BD7B4C59AC6}"/>
    <dgm:cxn modelId="{6ED4917F-14A0-4367-BED9-3E1B50AB1604}" srcId="{CE52FB83-2957-488C-86F5-C32F28C8D9E2}" destId="{7FDA0330-E397-4307-AE82-8E966FBC1110}" srcOrd="2" destOrd="0" parTransId="{292AC2F5-67C3-482E-8BC8-35B41E845C54}" sibTransId="{195523A3-57E0-424B-8EAE-E417C90708ED}"/>
    <dgm:cxn modelId="{20D46B8A-A4E2-414F-AF4D-7D3165FADA63}" srcId="{12BFCE7D-0A43-487A-BB0A-B2DFDFA17703}" destId="{CD044E4E-07FA-4ED8-AEF7-979B4080B413}" srcOrd="1" destOrd="0" parTransId="{B8562D99-4502-428A-9926-39477D810492}" sibTransId="{4A24711E-A779-4D66-A47C-2992EBC8827B}"/>
    <dgm:cxn modelId="{D646C998-50A3-4B9A-9BE7-AB55C02805BF}" srcId="{CE52FB83-2957-488C-86F5-C32F28C8D9E2}" destId="{9DC91A96-A0AE-4BA5-8EEE-60C52565F17A}" srcOrd="0" destOrd="0" parTransId="{FF50F4E7-187E-424F-9619-63599E204F96}" sibTransId="{F3B04F2F-CCBA-4089-97C0-FDB61D33F651}"/>
    <dgm:cxn modelId="{822AF89C-C89A-462B-BC0D-041D08FD81CA}" type="presOf" srcId="{01E78BC3-B1F0-4AEE-ACFC-EDE46C74EADC}" destId="{0DC45596-7B87-45B3-9C47-9AC0AEDCCF43}" srcOrd="0" destOrd="0" presId="urn:microsoft.com/office/officeart/2005/8/layout/vList6"/>
    <dgm:cxn modelId="{D06F2F9D-9981-4775-8B74-2C30C4DAC276}" type="presOf" srcId="{582D5AC9-80D0-4D17-91FC-D770248E2F3B}" destId="{792CE127-505E-474E-8C5E-45900BDEF754}" srcOrd="0" destOrd="1" presId="urn:microsoft.com/office/officeart/2005/8/layout/vList6"/>
    <dgm:cxn modelId="{6AF932AC-0EA8-437E-B06A-70598127D575}" srcId="{D4A6E05C-26E5-48C6-88F5-CE4385CE9AEC}" destId="{5DB2FF52-8C99-4D81-8FB7-22E209060AB5}" srcOrd="0" destOrd="0" parTransId="{1B7A32AD-4656-4045-9B0B-66A0397D03EF}" sibTransId="{76AEC7E4-116A-48E8-939C-0A19AEECB475}"/>
    <dgm:cxn modelId="{A9B58AAD-4F01-4EFF-AFEE-A6C8C156A57F}" type="presOf" srcId="{7FDA0330-E397-4307-AE82-8E966FBC1110}" destId="{9E21C9B2-A328-4DE6-A979-C94BE039E7E3}" srcOrd="0" destOrd="0" presId="urn:microsoft.com/office/officeart/2005/8/layout/vList6"/>
    <dgm:cxn modelId="{43FF6DD4-53DB-4DC6-82B1-5F6E7751148A}" srcId="{CE52FB83-2957-488C-86F5-C32F28C8D9E2}" destId="{12BFCE7D-0A43-487A-BB0A-B2DFDFA17703}" srcOrd="3" destOrd="0" parTransId="{A3E7FC0D-8E89-4061-B562-A83B1F1BF8A8}" sibTransId="{A7425F0E-E50D-47EB-BE8F-4E8CFAB79DFD}"/>
    <dgm:cxn modelId="{DEE014D8-3A81-4408-A1D9-D3DD02564F54}" srcId="{CE52FB83-2957-488C-86F5-C32F28C8D9E2}" destId="{01E78BC3-B1F0-4AEE-ACFC-EDE46C74EADC}" srcOrd="1" destOrd="0" parTransId="{6F04F155-3F14-4BBF-ABF1-0FF300C43ED6}" sibTransId="{3B4B4358-56F9-4903-B428-8CF52CFCFB6A}"/>
    <dgm:cxn modelId="{25CE61DC-706B-4199-833C-DD99B7AD7125}" srcId="{9DC91A96-A0AE-4BA5-8EEE-60C52565F17A}" destId="{23B32086-4E26-4BB0-BC39-4D57F9A3BFEB}" srcOrd="1" destOrd="0" parTransId="{3EFD4533-56B7-4191-9092-46E0290395B2}" sibTransId="{815388EA-0636-44AC-9D35-4DC029B5983B}"/>
    <dgm:cxn modelId="{A5A442DD-691B-4B41-8119-08CC28177237}" srcId="{01E78BC3-B1F0-4AEE-ACFC-EDE46C74EADC}" destId="{A04B8A66-62C1-47B3-B372-9E77866E12AA}" srcOrd="0" destOrd="0" parTransId="{FC1CF8D1-E5C2-41E0-9DAA-29A89DD27586}" sibTransId="{8AABAD17-C81E-4732-A12A-3795ECA3ADF9}"/>
    <dgm:cxn modelId="{1B5492E9-FF04-4A7F-A262-FB1FF0ADEC94}" srcId="{7FDA0330-E397-4307-AE82-8E966FBC1110}" destId="{7F2DEDC9-9AB3-4CC3-922B-0E7B7F0F7DFE}" srcOrd="0" destOrd="0" parTransId="{B9C65D73-FBCF-4F83-A6EC-05700E0669AC}" sibTransId="{2315BB19-985E-42FB-AFAE-0798F498CFFD}"/>
    <dgm:cxn modelId="{A82C40EA-E5EC-4859-81DB-F9D83C57F8E4}" type="presOf" srcId="{15F5DC51-B853-4D7A-A133-1EE3E06CB5F4}" destId="{E81CF0FB-3EDA-49B6-BD65-D00D206BF2AD}" srcOrd="0" destOrd="0" presId="urn:microsoft.com/office/officeart/2005/8/layout/vList6"/>
    <dgm:cxn modelId="{A293C6FA-7A61-4D18-9E98-EE1A11315F2B}" srcId="{01E78BC3-B1F0-4AEE-ACFC-EDE46C74EADC}" destId="{582D5AC9-80D0-4D17-91FC-D770248E2F3B}" srcOrd="1" destOrd="0" parTransId="{32C65A02-E633-4396-8A93-FD4AF52D9A76}" sibTransId="{44AA6CCF-1675-4674-AD2E-BC4AFFEF7A1C}"/>
    <dgm:cxn modelId="{FCA2ECD8-6F95-47FE-92AA-CF8C5EC94114}" type="presParOf" srcId="{6604D3F6-68F7-45D7-AA89-D0082A7D3A26}" destId="{766B7DE0-C067-43B9-B4AE-97EFDA0A9A54}" srcOrd="0" destOrd="0" presId="urn:microsoft.com/office/officeart/2005/8/layout/vList6"/>
    <dgm:cxn modelId="{BAA17C89-01D5-46EA-936B-B2111667D431}" type="presParOf" srcId="{766B7DE0-C067-43B9-B4AE-97EFDA0A9A54}" destId="{D3674CB6-2482-4C0A-89CF-674E8D5DE702}" srcOrd="0" destOrd="0" presId="urn:microsoft.com/office/officeart/2005/8/layout/vList6"/>
    <dgm:cxn modelId="{CA720585-B569-44B9-98A6-9FE5E6AA87D4}" type="presParOf" srcId="{766B7DE0-C067-43B9-B4AE-97EFDA0A9A54}" destId="{E81CF0FB-3EDA-49B6-BD65-D00D206BF2AD}" srcOrd="1" destOrd="0" presId="urn:microsoft.com/office/officeart/2005/8/layout/vList6"/>
    <dgm:cxn modelId="{95456496-4F7C-4482-A7E2-885CF28DAE23}" type="presParOf" srcId="{6604D3F6-68F7-45D7-AA89-D0082A7D3A26}" destId="{884A3DB4-CC34-4E9B-8C31-F34BFE9FA0EF}" srcOrd="1" destOrd="0" presId="urn:microsoft.com/office/officeart/2005/8/layout/vList6"/>
    <dgm:cxn modelId="{513F7926-62B8-4B6E-873C-2F5BFE788F7F}" type="presParOf" srcId="{6604D3F6-68F7-45D7-AA89-D0082A7D3A26}" destId="{84EB011D-2F3E-4FA5-9181-D9C15419A52D}" srcOrd="2" destOrd="0" presId="urn:microsoft.com/office/officeart/2005/8/layout/vList6"/>
    <dgm:cxn modelId="{C0A6AF42-A738-4A95-B081-1946119A1E6D}" type="presParOf" srcId="{84EB011D-2F3E-4FA5-9181-D9C15419A52D}" destId="{0DC45596-7B87-45B3-9C47-9AC0AEDCCF43}" srcOrd="0" destOrd="0" presId="urn:microsoft.com/office/officeart/2005/8/layout/vList6"/>
    <dgm:cxn modelId="{AC499F5A-BAA8-4E6E-8331-BB6C3E0A0FDF}" type="presParOf" srcId="{84EB011D-2F3E-4FA5-9181-D9C15419A52D}" destId="{792CE127-505E-474E-8C5E-45900BDEF754}" srcOrd="1" destOrd="0" presId="urn:microsoft.com/office/officeart/2005/8/layout/vList6"/>
    <dgm:cxn modelId="{7D738566-CAAD-45B4-9A21-792558374E52}" type="presParOf" srcId="{6604D3F6-68F7-45D7-AA89-D0082A7D3A26}" destId="{D81BDE10-2A34-405A-8FC7-FE951AF3296B}" srcOrd="3" destOrd="0" presId="urn:microsoft.com/office/officeart/2005/8/layout/vList6"/>
    <dgm:cxn modelId="{8426F2A6-7463-474E-8E13-D42A7F1FA84E}" type="presParOf" srcId="{6604D3F6-68F7-45D7-AA89-D0082A7D3A26}" destId="{379B1A1D-9E7E-4274-A08E-E1CF7E98110C}" srcOrd="4" destOrd="0" presId="urn:microsoft.com/office/officeart/2005/8/layout/vList6"/>
    <dgm:cxn modelId="{8C5CF991-E08E-48EC-916A-42ADF62A7125}" type="presParOf" srcId="{379B1A1D-9E7E-4274-A08E-E1CF7E98110C}" destId="{9E21C9B2-A328-4DE6-A979-C94BE039E7E3}" srcOrd="0" destOrd="0" presId="urn:microsoft.com/office/officeart/2005/8/layout/vList6"/>
    <dgm:cxn modelId="{FCFCE723-4D61-4C11-8492-0F56D174AD71}" type="presParOf" srcId="{379B1A1D-9E7E-4274-A08E-E1CF7E98110C}" destId="{FD4211A5-F044-4CF4-9209-610FC9969744}" srcOrd="1" destOrd="0" presId="urn:microsoft.com/office/officeart/2005/8/layout/vList6"/>
    <dgm:cxn modelId="{336A1C6B-BDF5-4158-8451-42D33138BDA9}" type="presParOf" srcId="{6604D3F6-68F7-45D7-AA89-D0082A7D3A26}" destId="{1D795EC7-4F60-406B-94FA-16928B18A0A5}" srcOrd="5" destOrd="0" presId="urn:microsoft.com/office/officeart/2005/8/layout/vList6"/>
    <dgm:cxn modelId="{3DE6C90D-81BD-477F-A6AC-7BAF6A356B3C}" type="presParOf" srcId="{6604D3F6-68F7-45D7-AA89-D0082A7D3A26}" destId="{C069A73F-7629-455A-9513-123702822D3C}" srcOrd="6" destOrd="0" presId="urn:microsoft.com/office/officeart/2005/8/layout/vList6"/>
    <dgm:cxn modelId="{576D61EF-E610-4C51-B2FC-178BEF5A888F}" type="presParOf" srcId="{C069A73F-7629-455A-9513-123702822D3C}" destId="{A14A836F-5B93-42BC-939A-F61CCB16C2E7}" srcOrd="0" destOrd="0" presId="urn:microsoft.com/office/officeart/2005/8/layout/vList6"/>
    <dgm:cxn modelId="{67B3A5B3-0DFE-4BA5-89BD-0132352CABDB}" type="presParOf" srcId="{C069A73F-7629-455A-9513-123702822D3C}" destId="{76C63BD2-8A13-40BD-BC2F-EF3FA62F8E7B}" srcOrd="1" destOrd="0" presId="urn:microsoft.com/office/officeart/2005/8/layout/vList6"/>
    <dgm:cxn modelId="{928745D3-E833-4E0B-8C4E-60EC0BED2CFC}" type="presParOf" srcId="{6604D3F6-68F7-45D7-AA89-D0082A7D3A26}" destId="{1C40F7E6-23BF-40C0-9313-E9CBDB0D823F}" srcOrd="7" destOrd="0" presId="urn:microsoft.com/office/officeart/2005/8/layout/vList6"/>
    <dgm:cxn modelId="{E2A9631A-4AF4-4341-98FC-0B58F802AC2C}" type="presParOf" srcId="{6604D3F6-68F7-45D7-AA89-D0082A7D3A26}" destId="{7B386BD5-2C1E-41F7-BCE0-BA559F68E874}" srcOrd="8" destOrd="0" presId="urn:microsoft.com/office/officeart/2005/8/layout/vList6"/>
    <dgm:cxn modelId="{9290BDFB-E52A-4649-A8A4-53A2B4A08DAF}" type="presParOf" srcId="{7B386BD5-2C1E-41F7-BCE0-BA559F68E874}" destId="{B363A55C-E7C5-401F-A363-E6F534A752B9}" srcOrd="0" destOrd="0" presId="urn:microsoft.com/office/officeart/2005/8/layout/vList6"/>
    <dgm:cxn modelId="{30F84560-A043-4CC7-B5A0-B9A742A05638}" type="presParOf" srcId="{7B386BD5-2C1E-41F7-BCE0-BA559F68E874}" destId="{5FCF76C1-DCBF-44FB-AFE8-D96E69F31C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2FB83-2957-488C-86F5-C32F28C8D9E2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DC91A96-A0AE-4BA5-8EEE-60C52565F17A}">
      <dgm:prSet phldrT="[Text]"/>
      <dgm:spPr/>
      <dgm:t>
        <a:bodyPr/>
        <a:lstStyle/>
        <a:p>
          <a:r>
            <a:rPr lang="en-GB" dirty="0"/>
            <a:t>Secure Funding for 25/26	</a:t>
          </a:r>
        </a:p>
      </dgm:t>
    </dgm:pt>
    <dgm:pt modelId="{FF50F4E7-187E-424F-9619-63599E204F96}" type="parTrans" cxnId="{D646C998-50A3-4B9A-9BE7-AB55C02805BF}">
      <dgm:prSet/>
      <dgm:spPr/>
      <dgm:t>
        <a:bodyPr/>
        <a:lstStyle/>
        <a:p>
          <a:endParaRPr lang="en-GB"/>
        </a:p>
      </dgm:t>
    </dgm:pt>
    <dgm:pt modelId="{F3B04F2F-CCBA-4089-97C0-FDB61D33F651}" type="sibTrans" cxnId="{D646C998-50A3-4B9A-9BE7-AB55C02805BF}">
      <dgm:prSet/>
      <dgm:spPr/>
      <dgm:t>
        <a:bodyPr/>
        <a:lstStyle/>
        <a:p>
          <a:endParaRPr lang="en-GB"/>
        </a:p>
      </dgm:t>
    </dgm:pt>
    <dgm:pt modelId="{15F5DC51-B853-4D7A-A133-1EE3E06CB5F4}">
      <dgm:prSet phldrT="[Text]"/>
      <dgm:spPr/>
      <dgm:t>
        <a:bodyPr/>
        <a:lstStyle/>
        <a:p>
          <a:r>
            <a:rPr lang="en-GB" dirty="0"/>
            <a:t>CDC – likely to be further capital and revenue funding</a:t>
          </a:r>
        </a:p>
      </dgm:t>
    </dgm:pt>
    <dgm:pt modelId="{FB1EA23D-2A65-4478-ABC2-9A391AAA68EC}" type="parTrans" cxnId="{4DA53A6F-AB96-4DD4-836D-978A817CEAEE}">
      <dgm:prSet/>
      <dgm:spPr/>
      <dgm:t>
        <a:bodyPr/>
        <a:lstStyle/>
        <a:p>
          <a:endParaRPr lang="en-GB"/>
        </a:p>
      </dgm:t>
    </dgm:pt>
    <dgm:pt modelId="{5D69683D-4A7B-447D-9CF3-6BD7B4C59AC6}" type="sibTrans" cxnId="{4DA53A6F-AB96-4DD4-836D-978A817CEAEE}">
      <dgm:prSet/>
      <dgm:spPr/>
      <dgm:t>
        <a:bodyPr/>
        <a:lstStyle/>
        <a:p>
          <a:endParaRPr lang="en-GB"/>
        </a:p>
      </dgm:t>
    </dgm:pt>
    <dgm:pt modelId="{01E78BC3-B1F0-4AEE-ACFC-EDE46C74EADC}">
      <dgm:prSet phldrT="[Text]"/>
      <dgm:spPr/>
      <dgm:t>
        <a:bodyPr/>
        <a:lstStyle/>
        <a:p>
          <a:r>
            <a:rPr lang="en-GB" dirty="0"/>
            <a:t>Efficiency and Productivity</a:t>
          </a:r>
        </a:p>
      </dgm:t>
    </dgm:pt>
    <dgm:pt modelId="{6F04F155-3F14-4BBF-ABF1-0FF300C43ED6}" type="parTrans" cxnId="{DEE014D8-3A81-4408-A1D9-D3DD02564F54}">
      <dgm:prSet/>
      <dgm:spPr/>
      <dgm:t>
        <a:bodyPr/>
        <a:lstStyle/>
        <a:p>
          <a:endParaRPr lang="en-GB"/>
        </a:p>
      </dgm:t>
    </dgm:pt>
    <dgm:pt modelId="{3B4B4358-56F9-4903-B428-8CF52CFCFB6A}" type="sibTrans" cxnId="{DEE014D8-3A81-4408-A1D9-D3DD02564F54}">
      <dgm:prSet/>
      <dgm:spPr/>
      <dgm:t>
        <a:bodyPr/>
        <a:lstStyle/>
        <a:p>
          <a:endParaRPr lang="en-GB"/>
        </a:p>
      </dgm:t>
    </dgm:pt>
    <dgm:pt modelId="{7FDA0330-E397-4307-AE82-8E966FBC1110}">
      <dgm:prSet/>
      <dgm:spPr/>
      <dgm:t>
        <a:bodyPr/>
        <a:lstStyle/>
        <a:p>
          <a:r>
            <a:rPr lang="en-GB" dirty="0"/>
            <a:t>Increase Digital Pathology Reporting</a:t>
          </a:r>
        </a:p>
      </dgm:t>
    </dgm:pt>
    <dgm:pt modelId="{292AC2F5-67C3-482E-8BC8-35B41E845C54}" type="parTrans" cxnId="{6ED4917F-14A0-4367-BED9-3E1B50AB1604}">
      <dgm:prSet/>
      <dgm:spPr/>
      <dgm:t>
        <a:bodyPr/>
        <a:lstStyle/>
        <a:p>
          <a:endParaRPr lang="en-GB"/>
        </a:p>
      </dgm:t>
    </dgm:pt>
    <dgm:pt modelId="{195523A3-57E0-424B-8EAE-E417C90708ED}" type="sibTrans" cxnId="{6ED4917F-14A0-4367-BED9-3E1B50AB1604}">
      <dgm:prSet/>
      <dgm:spPr/>
      <dgm:t>
        <a:bodyPr/>
        <a:lstStyle/>
        <a:p>
          <a:endParaRPr lang="en-GB"/>
        </a:p>
      </dgm:t>
    </dgm:pt>
    <dgm:pt modelId="{8D20E205-E052-4EFF-B76F-F2C2628481D3}">
      <dgm:prSet/>
      <dgm:spPr/>
      <dgm:t>
        <a:bodyPr/>
        <a:lstStyle/>
        <a:p>
          <a:r>
            <a:rPr lang="en-GB" dirty="0"/>
            <a:t>Reducing turnaround times in pathology </a:t>
          </a:r>
        </a:p>
      </dgm:t>
    </dgm:pt>
    <dgm:pt modelId="{65A6FFB0-4340-4E40-AD80-3DE91B46E000}" type="parTrans" cxnId="{927C445D-B90D-4913-94C5-0F6EE1EF6970}">
      <dgm:prSet/>
      <dgm:spPr/>
      <dgm:t>
        <a:bodyPr/>
        <a:lstStyle/>
        <a:p>
          <a:endParaRPr lang="en-US"/>
        </a:p>
      </dgm:t>
    </dgm:pt>
    <dgm:pt modelId="{6C8F0CE0-A19F-4F9A-924C-23449BE64B86}" type="sibTrans" cxnId="{927C445D-B90D-4913-94C5-0F6EE1EF6970}">
      <dgm:prSet/>
      <dgm:spPr/>
      <dgm:t>
        <a:bodyPr/>
        <a:lstStyle/>
        <a:p>
          <a:endParaRPr lang="en-US"/>
        </a:p>
      </dgm:t>
    </dgm:pt>
    <dgm:pt modelId="{A04B8A66-62C1-47B3-B372-9E77866E12AA}">
      <dgm:prSet phldrT="[Text]"/>
      <dgm:spPr/>
      <dgm:t>
        <a:bodyPr/>
        <a:lstStyle/>
        <a:p>
          <a:r>
            <a:rPr lang="en-GB" dirty="0"/>
            <a:t>Key messages are to detail productivity and efficiency benefits of previous investment – DM01 remaining main measure   </a:t>
          </a:r>
        </a:p>
      </dgm:t>
    </dgm:pt>
    <dgm:pt modelId="{FC1CF8D1-E5C2-41E0-9DAA-29A89DD27586}" type="parTrans" cxnId="{A5A442DD-691B-4B41-8119-08CC28177237}">
      <dgm:prSet/>
      <dgm:spPr/>
      <dgm:t>
        <a:bodyPr/>
        <a:lstStyle/>
        <a:p>
          <a:endParaRPr lang="en-US"/>
        </a:p>
      </dgm:t>
    </dgm:pt>
    <dgm:pt modelId="{8AABAD17-C81E-4732-A12A-3795ECA3ADF9}" type="sibTrans" cxnId="{A5A442DD-691B-4B41-8119-08CC28177237}">
      <dgm:prSet/>
      <dgm:spPr/>
      <dgm:t>
        <a:bodyPr/>
        <a:lstStyle/>
        <a:p>
          <a:endParaRPr lang="en-US"/>
        </a:p>
      </dgm:t>
    </dgm:pt>
    <dgm:pt modelId="{7F2DEDC9-9AB3-4CC3-922B-0E7B7F0F7DFE}">
      <dgm:prSet/>
      <dgm:spPr/>
      <dgm:t>
        <a:bodyPr/>
        <a:lstStyle/>
        <a:p>
          <a:endParaRPr lang="en-GB" dirty="0"/>
        </a:p>
      </dgm:t>
    </dgm:pt>
    <dgm:pt modelId="{B9C65D73-FBCF-4F83-A6EC-05700E0669AC}" type="parTrans" cxnId="{1B5492E9-FF04-4A7F-A262-FB1FF0ADEC94}">
      <dgm:prSet/>
      <dgm:spPr/>
      <dgm:t>
        <a:bodyPr/>
        <a:lstStyle/>
        <a:p>
          <a:endParaRPr lang="en-US"/>
        </a:p>
      </dgm:t>
    </dgm:pt>
    <dgm:pt modelId="{2315BB19-985E-42FB-AFAE-0798F498CFFD}" type="sibTrans" cxnId="{1B5492E9-FF04-4A7F-A262-FB1FF0ADEC94}">
      <dgm:prSet/>
      <dgm:spPr/>
      <dgm:t>
        <a:bodyPr/>
        <a:lstStyle/>
        <a:p>
          <a:endParaRPr lang="en-US"/>
        </a:p>
      </dgm:t>
    </dgm:pt>
    <dgm:pt modelId="{287FE2EA-0382-4AE0-9E88-7CB4F3643F2E}">
      <dgm:prSet phldrT="[Text]"/>
      <dgm:spPr/>
      <dgm:t>
        <a:bodyPr/>
        <a:lstStyle/>
        <a:p>
          <a:r>
            <a:rPr lang="en-GB" dirty="0"/>
            <a:t>Have been asked for ideas for CDC expansion / additional</a:t>
          </a:r>
        </a:p>
      </dgm:t>
    </dgm:pt>
    <dgm:pt modelId="{350CA5A9-7F57-4D58-8DF7-AAEA5AA9300B}" type="parTrans" cxnId="{FCF6416B-824F-4903-A1C9-90096DC0EE3A}">
      <dgm:prSet/>
      <dgm:spPr/>
      <dgm:t>
        <a:bodyPr/>
        <a:lstStyle/>
        <a:p>
          <a:endParaRPr lang="en-US"/>
        </a:p>
      </dgm:t>
    </dgm:pt>
    <dgm:pt modelId="{E0F38FA7-0F7F-4A51-8127-EFED5126C08C}" type="sibTrans" cxnId="{FCF6416B-824F-4903-A1C9-90096DC0EE3A}">
      <dgm:prSet/>
      <dgm:spPr/>
      <dgm:t>
        <a:bodyPr/>
        <a:lstStyle/>
        <a:p>
          <a:endParaRPr lang="en-US"/>
        </a:p>
      </dgm:t>
    </dgm:pt>
    <dgm:pt modelId="{CDFC50BC-9C24-4188-BC04-FFCB55535A66}">
      <dgm:prSet phldrT="[Text]"/>
      <dgm:spPr/>
      <dgm:t>
        <a:bodyPr/>
        <a:lstStyle/>
        <a:p>
          <a:endParaRPr lang="en-GB" dirty="0"/>
        </a:p>
      </dgm:t>
    </dgm:pt>
    <dgm:pt modelId="{980CF3D3-6309-4462-8233-E883159AECED}" type="parTrans" cxnId="{AECB1E84-2808-4ADB-B57A-906199DD5C27}">
      <dgm:prSet/>
      <dgm:spPr/>
      <dgm:t>
        <a:bodyPr/>
        <a:lstStyle/>
        <a:p>
          <a:endParaRPr lang="en-US"/>
        </a:p>
      </dgm:t>
    </dgm:pt>
    <dgm:pt modelId="{3C382FDD-197F-4F47-9E87-6CC68CB07BBB}" type="sibTrans" cxnId="{AECB1E84-2808-4ADB-B57A-906199DD5C27}">
      <dgm:prSet/>
      <dgm:spPr/>
      <dgm:t>
        <a:bodyPr/>
        <a:lstStyle/>
        <a:p>
          <a:endParaRPr lang="en-US"/>
        </a:p>
      </dgm:t>
    </dgm:pt>
    <dgm:pt modelId="{8598C88B-D683-43AB-B235-FBAF2361ABBF}">
      <dgm:prSet phldrT="[Text]"/>
      <dgm:spPr/>
      <dgm:t>
        <a:bodyPr/>
        <a:lstStyle/>
        <a:p>
          <a:r>
            <a:rPr lang="en-GB" dirty="0"/>
            <a:t>Likely to be funding for “scanners” – awaiting detail</a:t>
          </a:r>
        </a:p>
      </dgm:t>
    </dgm:pt>
    <dgm:pt modelId="{54772467-B8BD-4CEC-9BDE-1FF70B179095}" type="parTrans" cxnId="{7B498461-D874-4E27-9E36-604F749882E6}">
      <dgm:prSet/>
      <dgm:spPr/>
      <dgm:t>
        <a:bodyPr/>
        <a:lstStyle/>
        <a:p>
          <a:endParaRPr lang="en-US"/>
        </a:p>
      </dgm:t>
    </dgm:pt>
    <dgm:pt modelId="{326A9BD9-EE97-43BB-9666-D0B1757E556D}" type="sibTrans" cxnId="{7B498461-D874-4E27-9E36-604F749882E6}">
      <dgm:prSet/>
      <dgm:spPr/>
      <dgm:t>
        <a:bodyPr/>
        <a:lstStyle/>
        <a:p>
          <a:endParaRPr lang="en-US"/>
        </a:p>
      </dgm:t>
    </dgm:pt>
    <dgm:pt modelId="{61E5BBD0-F726-4CA2-B326-D343EDEB8BFC}">
      <dgm:prSet phldrT="[Text]"/>
      <dgm:spPr/>
      <dgm:t>
        <a:bodyPr/>
        <a:lstStyle/>
        <a:p>
          <a:r>
            <a:rPr lang="en-GB" dirty="0"/>
            <a:t>Likely to be funding for digital schemes (possibly focussed on endoscopy and physiological sciences)</a:t>
          </a:r>
        </a:p>
      </dgm:t>
    </dgm:pt>
    <dgm:pt modelId="{DF38166E-8088-4C1A-8809-AB7AC46CF7A5}" type="parTrans" cxnId="{E4256364-D951-422A-857F-2928FCC86054}">
      <dgm:prSet/>
      <dgm:spPr/>
      <dgm:t>
        <a:bodyPr/>
        <a:lstStyle/>
        <a:p>
          <a:endParaRPr lang="en-US"/>
        </a:p>
      </dgm:t>
    </dgm:pt>
    <dgm:pt modelId="{1F32EB69-8968-4202-B8B8-DF3D4886ABE5}" type="sibTrans" cxnId="{E4256364-D951-422A-857F-2928FCC86054}">
      <dgm:prSet/>
      <dgm:spPr/>
      <dgm:t>
        <a:bodyPr/>
        <a:lstStyle/>
        <a:p>
          <a:endParaRPr lang="en-US"/>
        </a:p>
      </dgm:t>
    </dgm:pt>
    <dgm:pt modelId="{6604D3F6-68F7-45D7-AA89-D0082A7D3A26}" type="pres">
      <dgm:prSet presAssocID="{CE52FB83-2957-488C-86F5-C32F28C8D9E2}" presName="Name0" presStyleCnt="0">
        <dgm:presLayoutVars>
          <dgm:dir/>
          <dgm:animLvl val="lvl"/>
          <dgm:resizeHandles/>
        </dgm:presLayoutVars>
      </dgm:prSet>
      <dgm:spPr/>
    </dgm:pt>
    <dgm:pt modelId="{766B7DE0-C067-43B9-B4AE-97EFDA0A9A54}" type="pres">
      <dgm:prSet presAssocID="{9DC91A96-A0AE-4BA5-8EEE-60C52565F17A}" presName="linNode" presStyleCnt="0"/>
      <dgm:spPr/>
    </dgm:pt>
    <dgm:pt modelId="{D3674CB6-2482-4C0A-89CF-674E8D5DE702}" type="pres">
      <dgm:prSet presAssocID="{9DC91A96-A0AE-4BA5-8EEE-60C52565F17A}" presName="parentShp" presStyleLbl="node1" presStyleIdx="0" presStyleCnt="3" custScaleY="225351">
        <dgm:presLayoutVars>
          <dgm:bulletEnabled val="1"/>
        </dgm:presLayoutVars>
      </dgm:prSet>
      <dgm:spPr/>
    </dgm:pt>
    <dgm:pt modelId="{E81CF0FB-3EDA-49B6-BD65-D00D206BF2AD}" type="pres">
      <dgm:prSet presAssocID="{9DC91A96-A0AE-4BA5-8EEE-60C52565F17A}" presName="childShp" presStyleLbl="bgAccFollowNode1" presStyleIdx="0" presStyleCnt="3" custScaleY="270076">
        <dgm:presLayoutVars>
          <dgm:bulletEnabled val="1"/>
        </dgm:presLayoutVars>
      </dgm:prSet>
      <dgm:spPr/>
    </dgm:pt>
    <dgm:pt modelId="{884A3DB4-CC34-4E9B-8C31-F34BFE9FA0EF}" type="pres">
      <dgm:prSet presAssocID="{F3B04F2F-CCBA-4089-97C0-FDB61D33F651}" presName="spacing" presStyleCnt="0"/>
      <dgm:spPr/>
    </dgm:pt>
    <dgm:pt modelId="{84EB011D-2F3E-4FA5-9181-D9C15419A52D}" type="pres">
      <dgm:prSet presAssocID="{01E78BC3-B1F0-4AEE-ACFC-EDE46C74EADC}" presName="linNode" presStyleCnt="0"/>
      <dgm:spPr/>
    </dgm:pt>
    <dgm:pt modelId="{0DC45596-7B87-45B3-9C47-9AC0AEDCCF43}" type="pres">
      <dgm:prSet presAssocID="{01E78BC3-B1F0-4AEE-ACFC-EDE46C74EADC}" presName="parentShp" presStyleLbl="node1" presStyleIdx="1" presStyleCnt="3" custScaleX="96795" custLinFactNeighborX="-47" custLinFactNeighborY="-11814">
        <dgm:presLayoutVars>
          <dgm:bulletEnabled val="1"/>
        </dgm:presLayoutVars>
      </dgm:prSet>
      <dgm:spPr/>
    </dgm:pt>
    <dgm:pt modelId="{792CE127-505E-474E-8C5E-45900BDEF754}" type="pres">
      <dgm:prSet presAssocID="{01E78BC3-B1F0-4AEE-ACFC-EDE46C74EADC}" presName="childShp" presStyleLbl="bgAccFollowNode1" presStyleIdx="1" presStyleCnt="3" custLinFactNeighborX="4723" custLinFactNeighborY="-6100">
        <dgm:presLayoutVars>
          <dgm:bulletEnabled val="1"/>
        </dgm:presLayoutVars>
      </dgm:prSet>
      <dgm:spPr/>
    </dgm:pt>
    <dgm:pt modelId="{D81BDE10-2A34-405A-8FC7-FE951AF3296B}" type="pres">
      <dgm:prSet presAssocID="{3B4B4358-56F9-4903-B428-8CF52CFCFB6A}" presName="spacing" presStyleCnt="0"/>
      <dgm:spPr/>
    </dgm:pt>
    <dgm:pt modelId="{379B1A1D-9E7E-4274-A08E-E1CF7E98110C}" type="pres">
      <dgm:prSet presAssocID="{7FDA0330-E397-4307-AE82-8E966FBC1110}" presName="linNode" presStyleCnt="0"/>
      <dgm:spPr/>
    </dgm:pt>
    <dgm:pt modelId="{9E21C9B2-A328-4DE6-A979-C94BE039E7E3}" type="pres">
      <dgm:prSet presAssocID="{7FDA0330-E397-4307-AE82-8E966FBC1110}" presName="parentShp" presStyleLbl="node1" presStyleIdx="2" presStyleCnt="3" custScaleX="98036">
        <dgm:presLayoutVars>
          <dgm:bulletEnabled val="1"/>
        </dgm:presLayoutVars>
      </dgm:prSet>
      <dgm:spPr/>
    </dgm:pt>
    <dgm:pt modelId="{FD4211A5-F044-4CF4-9209-610FC9969744}" type="pres">
      <dgm:prSet presAssocID="{7FDA0330-E397-4307-AE82-8E966FBC1110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19EF706-743B-4163-BCF4-FA4D29355857}" type="presOf" srcId="{7F2DEDC9-9AB3-4CC3-922B-0E7B7F0F7DFE}" destId="{FD4211A5-F044-4CF4-9209-610FC9969744}" srcOrd="0" destOrd="0" presId="urn:microsoft.com/office/officeart/2005/8/layout/vList6"/>
    <dgm:cxn modelId="{52C7BB12-55FD-4B5A-BF02-A88DEC862CB8}" type="presOf" srcId="{A04B8A66-62C1-47B3-B372-9E77866E12AA}" destId="{792CE127-505E-474E-8C5E-45900BDEF754}" srcOrd="0" destOrd="0" presId="urn:microsoft.com/office/officeart/2005/8/layout/vList6"/>
    <dgm:cxn modelId="{FF567022-57C0-4239-921D-33157D5B9EC0}" type="presOf" srcId="{8D20E205-E052-4EFF-B76F-F2C2628481D3}" destId="{FD4211A5-F044-4CF4-9209-610FC9969744}" srcOrd="0" destOrd="1" presId="urn:microsoft.com/office/officeart/2005/8/layout/vList6"/>
    <dgm:cxn modelId="{D2EC5A22-2B88-49D3-B5C4-704ED521E0D4}" type="presOf" srcId="{9DC91A96-A0AE-4BA5-8EEE-60C52565F17A}" destId="{D3674CB6-2482-4C0A-89CF-674E8D5DE702}" srcOrd="0" destOrd="0" presId="urn:microsoft.com/office/officeart/2005/8/layout/vList6"/>
    <dgm:cxn modelId="{B1577E35-7AE6-4EA1-A5B5-3CADAF8C0B98}" type="presOf" srcId="{61E5BBD0-F726-4CA2-B326-D343EDEB8BFC}" destId="{E81CF0FB-3EDA-49B6-BD65-D00D206BF2AD}" srcOrd="0" destOrd="3" presId="urn:microsoft.com/office/officeart/2005/8/layout/vList6"/>
    <dgm:cxn modelId="{894C4A3D-2775-48F0-9F10-9175CE8FE3D1}" type="presOf" srcId="{CE52FB83-2957-488C-86F5-C32F28C8D9E2}" destId="{6604D3F6-68F7-45D7-AA89-D0082A7D3A26}" srcOrd="0" destOrd="0" presId="urn:microsoft.com/office/officeart/2005/8/layout/vList6"/>
    <dgm:cxn modelId="{927C445D-B90D-4913-94C5-0F6EE1EF6970}" srcId="{7FDA0330-E397-4307-AE82-8E966FBC1110}" destId="{8D20E205-E052-4EFF-B76F-F2C2628481D3}" srcOrd="1" destOrd="0" parTransId="{65A6FFB0-4340-4E40-AD80-3DE91B46E000}" sibTransId="{6C8F0CE0-A19F-4F9A-924C-23449BE64B86}"/>
    <dgm:cxn modelId="{7B498461-D874-4E27-9E36-604F749882E6}" srcId="{9DC91A96-A0AE-4BA5-8EEE-60C52565F17A}" destId="{8598C88B-D683-43AB-B235-FBAF2361ABBF}" srcOrd="2" destOrd="0" parTransId="{54772467-B8BD-4CEC-9BDE-1FF70B179095}" sibTransId="{326A9BD9-EE97-43BB-9666-D0B1757E556D}"/>
    <dgm:cxn modelId="{E4256364-D951-422A-857F-2928FCC86054}" srcId="{9DC91A96-A0AE-4BA5-8EEE-60C52565F17A}" destId="{61E5BBD0-F726-4CA2-B326-D343EDEB8BFC}" srcOrd="3" destOrd="0" parTransId="{DF38166E-8088-4C1A-8809-AB7AC46CF7A5}" sibTransId="{1F32EB69-8968-4202-B8B8-DF3D4886ABE5}"/>
    <dgm:cxn modelId="{FCF6416B-824F-4903-A1C9-90096DC0EE3A}" srcId="{9DC91A96-A0AE-4BA5-8EEE-60C52565F17A}" destId="{287FE2EA-0382-4AE0-9E88-7CB4F3643F2E}" srcOrd="1" destOrd="0" parTransId="{350CA5A9-7F57-4D58-8DF7-AAEA5AA9300B}" sibTransId="{E0F38FA7-0F7F-4A51-8127-EFED5126C08C}"/>
    <dgm:cxn modelId="{4DA53A6F-AB96-4DD4-836D-978A817CEAEE}" srcId="{9DC91A96-A0AE-4BA5-8EEE-60C52565F17A}" destId="{15F5DC51-B853-4D7A-A133-1EE3E06CB5F4}" srcOrd="0" destOrd="0" parTransId="{FB1EA23D-2A65-4478-ABC2-9A391AAA68EC}" sibTransId="{5D69683D-4A7B-447D-9CF3-6BD7B4C59AC6}"/>
    <dgm:cxn modelId="{6ED4917F-14A0-4367-BED9-3E1B50AB1604}" srcId="{CE52FB83-2957-488C-86F5-C32F28C8D9E2}" destId="{7FDA0330-E397-4307-AE82-8E966FBC1110}" srcOrd="2" destOrd="0" parTransId="{292AC2F5-67C3-482E-8BC8-35B41E845C54}" sibTransId="{195523A3-57E0-424B-8EAE-E417C90708ED}"/>
    <dgm:cxn modelId="{AECB1E84-2808-4ADB-B57A-906199DD5C27}" srcId="{9DC91A96-A0AE-4BA5-8EEE-60C52565F17A}" destId="{CDFC50BC-9C24-4188-BC04-FFCB55535A66}" srcOrd="4" destOrd="0" parTransId="{980CF3D3-6309-4462-8233-E883159AECED}" sibTransId="{3C382FDD-197F-4F47-9E87-6CC68CB07BBB}"/>
    <dgm:cxn modelId="{E3908D84-B8A0-4AAB-A3F3-9D528EE3602C}" type="presOf" srcId="{8598C88B-D683-43AB-B235-FBAF2361ABBF}" destId="{E81CF0FB-3EDA-49B6-BD65-D00D206BF2AD}" srcOrd="0" destOrd="2" presId="urn:microsoft.com/office/officeart/2005/8/layout/vList6"/>
    <dgm:cxn modelId="{D646C998-50A3-4B9A-9BE7-AB55C02805BF}" srcId="{CE52FB83-2957-488C-86F5-C32F28C8D9E2}" destId="{9DC91A96-A0AE-4BA5-8EEE-60C52565F17A}" srcOrd="0" destOrd="0" parTransId="{FF50F4E7-187E-424F-9619-63599E204F96}" sibTransId="{F3B04F2F-CCBA-4089-97C0-FDB61D33F651}"/>
    <dgm:cxn modelId="{822AF89C-C89A-462B-BC0D-041D08FD81CA}" type="presOf" srcId="{01E78BC3-B1F0-4AEE-ACFC-EDE46C74EADC}" destId="{0DC45596-7B87-45B3-9C47-9AC0AEDCCF43}" srcOrd="0" destOrd="0" presId="urn:microsoft.com/office/officeart/2005/8/layout/vList6"/>
    <dgm:cxn modelId="{DFD1D3AB-7C40-4510-9575-815E9C420E8F}" type="presOf" srcId="{287FE2EA-0382-4AE0-9E88-7CB4F3643F2E}" destId="{E81CF0FB-3EDA-49B6-BD65-D00D206BF2AD}" srcOrd="0" destOrd="1" presId="urn:microsoft.com/office/officeart/2005/8/layout/vList6"/>
    <dgm:cxn modelId="{A9B58AAD-4F01-4EFF-AFEE-A6C8C156A57F}" type="presOf" srcId="{7FDA0330-E397-4307-AE82-8E966FBC1110}" destId="{9E21C9B2-A328-4DE6-A979-C94BE039E7E3}" srcOrd="0" destOrd="0" presId="urn:microsoft.com/office/officeart/2005/8/layout/vList6"/>
    <dgm:cxn modelId="{DEE014D8-3A81-4408-A1D9-D3DD02564F54}" srcId="{CE52FB83-2957-488C-86F5-C32F28C8D9E2}" destId="{01E78BC3-B1F0-4AEE-ACFC-EDE46C74EADC}" srcOrd="1" destOrd="0" parTransId="{6F04F155-3F14-4BBF-ABF1-0FF300C43ED6}" sibTransId="{3B4B4358-56F9-4903-B428-8CF52CFCFB6A}"/>
    <dgm:cxn modelId="{A5A442DD-691B-4B41-8119-08CC28177237}" srcId="{01E78BC3-B1F0-4AEE-ACFC-EDE46C74EADC}" destId="{A04B8A66-62C1-47B3-B372-9E77866E12AA}" srcOrd="0" destOrd="0" parTransId="{FC1CF8D1-E5C2-41E0-9DAA-29A89DD27586}" sibTransId="{8AABAD17-C81E-4732-A12A-3795ECA3ADF9}"/>
    <dgm:cxn modelId="{4E9C81E2-6F5E-4916-8BEE-4B2F941E7BA0}" type="presOf" srcId="{CDFC50BC-9C24-4188-BC04-FFCB55535A66}" destId="{E81CF0FB-3EDA-49B6-BD65-D00D206BF2AD}" srcOrd="0" destOrd="4" presId="urn:microsoft.com/office/officeart/2005/8/layout/vList6"/>
    <dgm:cxn modelId="{1B5492E9-FF04-4A7F-A262-FB1FF0ADEC94}" srcId="{7FDA0330-E397-4307-AE82-8E966FBC1110}" destId="{7F2DEDC9-9AB3-4CC3-922B-0E7B7F0F7DFE}" srcOrd="0" destOrd="0" parTransId="{B9C65D73-FBCF-4F83-A6EC-05700E0669AC}" sibTransId="{2315BB19-985E-42FB-AFAE-0798F498CFFD}"/>
    <dgm:cxn modelId="{A82C40EA-E5EC-4859-81DB-F9D83C57F8E4}" type="presOf" srcId="{15F5DC51-B853-4D7A-A133-1EE3E06CB5F4}" destId="{E81CF0FB-3EDA-49B6-BD65-D00D206BF2AD}" srcOrd="0" destOrd="0" presId="urn:microsoft.com/office/officeart/2005/8/layout/vList6"/>
    <dgm:cxn modelId="{FCA2ECD8-6F95-47FE-92AA-CF8C5EC94114}" type="presParOf" srcId="{6604D3F6-68F7-45D7-AA89-D0082A7D3A26}" destId="{766B7DE0-C067-43B9-B4AE-97EFDA0A9A54}" srcOrd="0" destOrd="0" presId="urn:microsoft.com/office/officeart/2005/8/layout/vList6"/>
    <dgm:cxn modelId="{BAA17C89-01D5-46EA-936B-B2111667D431}" type="presParOf" srcId="{766B7DE0-C067-43B9-B4AE-97EFDA0A9A54}" destId="{D3674CB6-2482-4C0A-89CF-674E8D5DE702}" srcOrd="0" destOrd="0" presId="urn:microsoft.com/office/officeart/2005/8/layout/vList6"/>
    <dgm:cxn modelId="{CA720585-B569-44B9-98A6-9FE5E6AA87D4}" type="presParOf" srcId="{766B7DE0-C067-43B9-B4AE-97EFDA0A9A54}" destId="{E81CF0FB-3EDA-49B6-BD65-D00D206BF2AD}" srcOrd="1" destOrd="0" presId="urn:microsoft.com/office/officeart/2005/8/layout/vList6"/>
    <dgm:cxn modelId="{95456496-4F7C-4482-A7E2-885CF28DAE23}" type="presParOf" srcId="{6604D3F6-68F7-45D7-AA89-D0082A7D3A26}" destId="{884A3DB4-CC34-4E9B-8C31-F34BFE9FA0EF}" srcOrd="1" destOrd="0" presId="urn:microsoft.com/office/officeart/2005/8/layout/vList6"/>
    <dgm:cxn modelId="{513F7926-62B8-4B6E-873C-2F5BFE788F7F}" type="presParOf" srcId="{6604D3F6-68F7-45D7-AA89-D0082A7D3A26}" destId="{84EB011D-2F3E-4FA5-9181-D9C15419A52D}" srcOrd="2" destOrd="0" presId="urn:microsoft.com/office/officeart/2005/8/layout/vList6"/>
    <dgm:cxn modelId="{C0A6AF42-A738-4A95-B081-1946119A1E6D}" type="presParOf" srcId="{84EB011D-2F3E-4FA5-9181-D9C15419A52D}" destId="{0DC45596-7B87-45B3-9C47-9AC0AEDCCF43}" srcOrd="0" destOrd="0" presId="urn:microsoft.com/office/officeart/2005/8/layout/vList6"/>
    <dgm:cxn modelId="{AC499F5A-BAA8-4E6E-8331-BB6C3E0A0FDF}" type="presParOf" srcId="{84EB011D-2F3E-4FA5-9181-D9C15419A52D}" destId="{792CE127-505E-474E-8C5E-45900BDEF754}" srcOrd="1" destOrd="0" presId="urn:microsoft.com/office/officeart/2005/8/layout/vList6"/>
    <dgm:cxn modelId="{7D738566-CAAD-45B4-9A21-792558374E52}" type="presParOf" srcId="{6604D3F6-68F7-45D7-AA89-D0082A7D3A26}" destId="{D81BDE10-2A34-405A-8FC7-FE951AF3296B}" srcOrd="3" destOrd="0" presId="urn:microsoft.com/office/officeart/2005/8/layout/vList6"/>
    <dgm:cxn modelId="{8426F2A6-7463-474E-8E13-D42A7F1FA84E}" type="presParOf" srcId="{6604D3F6-68F7-45D7-AA89-D0082A7D3A26}" destId="{379B1A1D-9E7E-4274-A08E-E1CF7E98110C}" srcOrd="4" destOrd="0" presId="urn:microsoft.com/office/officeart/2005/8/layout/vList6"/>
    <dgm:cxn modelId="{8C5CF991-E08E-48EC-916A-42ADF62A7125}" type="presParOf" srcId="{379B1A1D-9E7E-4274-A08E-E1CF7E98110C}" destId="{9E21C9B2-A328-4DE6-A979-C94BE039E7E3}" srcOrd="0" destOrd="0" presId="urn:microsoft.com/office/officeart/2005/8/layout/vList6"/>
    <dgm:cxn modelId="{FCFCE723-4D61-4C11-8492-0F56D174AD71}" type="presParOf" srcId="{379B1A1D-9E7E-4274-A08E-E1CF7E98110C}" destId="{FD4211A5-F044-4CF4-9209-610FC99697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CF0FB-3EDA-49B6-BD65-D00D206BF2AD}">
      <dsp:nvSpPr>
        <dsp:cNvPr id="0" name=""/>
        <dsp:cNvSpPr/>
      </dsp:nvSpPr>
      <dsp:spPr>
        <a:xfrm>
          <a:off x="6796623" y="2259"/>
          <a:ext cx="10194935" cy="1223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Improve turnaround times in Pathology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Ensure Cancer FDS is met </a:t>
          </a:r>
        </a:p>
      </dsp:txBody>
      <dsp:txXfrm>
        <a:off x="6796623" y="155154"/>
        <a:ext cx="9736251" cy="917368"/>
      </dsp:txXfrm>
    </dsp:sp>
    <dsp:sp modelId="{D3674CB6-2482-4C0A-89CF-674E8D5DE702}">
      <dsp:nvSpPr>
        <dsp:cNvPr id="0" name=""/>
        <dsp:cNvSpPr/>
      </dsp:nvSpPr>
      <dsp:spPr>
        <a:xfrm>
          <a:off x="0" y="2259"/>
          <a:ext cx="6796623" cy="12231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Implement LIMS</a:t>
          </a:r>
        </a:p>
      </dsp:txBody>
      <dsp:txXfrm>
        <a:off x="59710" y="61969"/>
        <a:ext cx="6677203" cy="1103738"/>
      </dsp:txXfrm>
    </dsp:sp>
    <dsp:sp modelId="{792CE127-505E-474E-8C5E-45900BDEF754}">
      <dsp:nvSpPr>
        <dsp:cNvPr id="0" name=""/>
        <dsp:cNvSpPr/>
      </dsp:nvSpPr>
      <dsp:spPr>
        <a:xfrm>
          <a:off x="6785934" y="1352344"/>
          <a:ext cx="10203141" cy="1223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Ensure LOS not prolonged due to diagnostics</a:t>
          </a:r>
        </a:p>
      </dsp:txBody>
      <dsp:txXfrm>
        <a:off x="6785934" y="1505239"/>
        <a:ext cx="9744457" cy="917368"/>
      </dsp:txXfrm>
    </dsp:sp>
    <dsp:sp modelId="{0DC45596-7B87-45B3-9C47-9AC0AEDCCF43}">
      <dsp:nvSpPr>
        <dsp:cNvPr id="0" name=""/>
        <dsp:cNvSpPr/>
      </dsp:nvSpPr>
      <dsp:spPr>
        <a:xfrm>
          <a:off x="0" y="1347733"/>
          <a:ext cx="6783451" cy="122315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Same day inpatient tests </a:t>
          </a:r>
        </a:p>
      </dsp:txBody>
      <dsp:txXfrm>
        <a:off x="59710" y="1407443"/>
        <a:ext cx="6664031" cy="1103738"/>
      </dsp:txXfrm>
    </dsp:sp>
    <dsp:sp modelId="{FD4211A5-F044-4CF4-9209-610FC9969744}">
      <dsp:nvSpPr>
        <dsp:cNvPr id="0" name=""/>
        <dsp:cNvSpPr/>
      </dsp:nvSpPr>
      <dsp:spPr>
        <a:xfrm>
          <a:off x="6864906" y="2693208"/>
          <a:ext cx="10125243" cy="1223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Prevent urgent attendances / admissions </a:t>
          </a:r>
        </a:p>
      </dsp:txBody>
      <dsp:txXfrm>
        <a:off x="6864906" y="2846103"/>
        <a:ext cx="9666559" cy="917368"/>
      </dsp:txXfrm>
    </dsp:sp>
    <dsp:sp modelId="{9E21C9B2-A328-4DE6-A979-C94BE039E7E3}">
      <dsp:nvSpPr>
        <dsp:cNvPr id="0" name=""/>
        <dsp:cNvSpPr/>
      </dsp:nvSpPr>
      <dsp:spPr>
        <a:xfrm>
          <a:off x="0" y="2751259"/>
          <a:ext cx="6863497" cy="122315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Same day urgent care tests  </a:t>
          </a:r>
        </a:p>
      </dsp:txBody>
      <dsp:txXfrm>
        <a:off x="59710" y="2810969"/>
        <a:ext cx="6744077" cy="1103738"/>
      </dsp:txXfrm>
    </dsp:sp>
    <dsp:sp modelId="{76C63BD2-8A13-40BD-BC2F-EF3FA62F8E7B}">
      <dsp:nvSpPr>
        <dsp:cNvPr id="0" name=""/>
        <dsp:cNvSpPr/>
      </dsp:nvSpPr>
      <dsp:spPr>
        <a:xfrm>
          <a:off x="6796623" y="4038682"/>
          <a:ext cx="10194935" cy="1223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Maximise productivity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Ensure resilience of service </a:t>
          </a:r>
        </a:p>
      </dsp:txBody>
      <dsp:txXfrm>
        <a:off x="6796623" y="4191577"/>
        <a:ext cx="9736251" cy="917368"/>
      </dsp:txXfrm>
    </dsp:sp>
    <dsp:sp modelId="{A14A836F-5B93-42BC-939A-F61CCB16C2E7}">
      <dsp:nvSpPr>
        <dsp:cNvPr id="0" name=""/>
        <dsp:cNvSpPr/>
      </dsp:nvSpPr>
      <dsp:spPr>
        <a:xfrm>
          <a:off x="0" y="4038682"/>
          <a:ext cx="6796623" cy="122315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Implement 3 Hub Pathology Model </a:t>
          </a:r>
        </a:p>
      </dsp:txBody>
      <dsp:txXfrm>
        <a:off x="59710" y="4098392"/>
        <a:ext cx="6677203" cy="1103738"/>
      </dsp:txXfrm>
    </dsp:sp>
    <dsp:sp modelId="{5FCF76C1-DCBF-44FB-AFE8-D96E69F31CA7}">
      <dsp:nvSpPr>
        <dsp:cNvPr id="0" name=""/>
        <dsp:cNvSpPr/>
      </dsp:nvSpPr>
      <dsp:spPr>
        <a:xfrm>
          <a:off x="6796623" y="5384157"/>
          <a:ext cx="10194935" cy="1223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900" kern="1200" dirty="0"/>
            <a:t>Meet Ops Plan target and lead the way in NW and England.</a:t>
          </a:r>
        </a:p>
      </dsp:txBody>
      <dsp:txXfrm>
        <a:off x="6796623" y="5537052"/>
        <a:ext cx="9736251" cy="917368"/>
      </dsp:txXfrm>
    </dsp:sp>
    <dsp:sp modelId="{B363A55C-E7C5-401F-A363-E6F534A752B9}">
      <dsp:nvSpPr>
        <dsp:cNvPr id="0" name=""/>
        <dsp:cNvSpPr/>
      </dsp:nvSpPr>
      <dsp:spPr>
        <a:xfrm>
          <a:off x="0" y="5384157"/>
          <a:ext cx="6796623" cy="122315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Deliver 95% Waiting Time Target </a:t>
          </a:r>
        </a:p>
      </dsp:txBody>
      <dsp:txXfrm>
        <a:off x="59710" y="5443867"/>
        <a:ext cx="6677203" cy="110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CF0FB-3EDA-49B6-BD65-D00D206BF2AD}">
      <dsp:nvSpPr>
        <dsp:cNvPr id="0" name=""/>
        <dsp:cNvSpPr/>
      </dsp:nvSpPr>
      <dsp:spPr>
        <a:xfrm>
          <a:off x="6798282" y="3118"/>
          <a:ext cx="10184979" cy="36390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CDC – likely to be further capital and revenue funding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Have been asked for ideas for CDC expansion / additional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Likely to be funding for “scanners” – awaiting detail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Likely to be funding for digital schemes (possibly focussed on endoscopy and physiological sciences)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</dsp:txBody>
      <dsp:txXfrm>
        <a:off x="6798282" y="457997"/>
        <a:ext cx="8820342" cy="2729275"/>
      </dsp:txXfrm>
    </dsp:sp>
    <dsp:sp modelId="{D3674CB6-2482-4C0A-89CF-674E8D5DE702}">
      <dsp:nvSpPr>
        <dsp:cNvPr id="0" name=""/>
        <dsp:cNvSpPr/>
      </dsp:nvSpPr>
      <dsp:spPr>
        <a:xfrm>
          <a:off x="8296" y="304433"/>
          <a:ext cx="6789986" cy="3036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Secure Funding for 25/26	</a:t>
          </a:r>
        </a:p>
      </dsp:txBody>
      <dsp:txXfrm>
        <a:off x="156521" y="452658"/>
        <a:ext cx="6493536" cy="2739953"/>
      </dsp:txXfrm>
    </dsp:sp>
    <dsp:sp modelId="{792CE127-505E-474E-8C5E-45900BDEF754}">
      <dsp:nvSpPr>
        <dsp:cNvPr id="0" name=""/>
        <dsp:cNvSpPr/>
      </dsp:nvSpPr>
      <dsp:spPr>
        <a:xfrm>
          <a:off x="6796623" y="3694701"/>
          <a:ext cx="10194935" cy="1347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Key messages are to detail productivity and efficiency benefits of previous investment – DM01 remaining main measure   </a:t>
          </a:r>
        </a:p>
      </dsp:txBody>
      <dsp:txXfrm>
        <a:off x="6796623" y="3863127"/>
        <a:ext cx="9689656" cy="1010558"/>
      </dsp:txXfrm>
    </dsp:sp>
    <dsp:sp modelId="{0DC45596-7B87-45B3-9C47-9AC0AEDCCF43}">
      <dsp:nvSpPr>
        <dsp:cNvPr id="0" name=""/>
        <dsp:cNvSpPr/>
      </dsp:nvSpPr>
      <dsp:spPr>
        <a:xfrm>
          <a:off x="104124" y="3617710"/>
          <a:ext cx="6578791" cy="13474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Efficiency and Productivity</a:t>
          </a:r>
        </a:p>
      </dsp:txBody>
      <dsp:txXfrm>
        <a:off x="169899" y="3683485"/>
        <a:ext cx="6447241" cy="1215860"/>
      </dsp:txXfrm>
    </dsp:sp>
    <dsp:sp modelId="{FD4211A5-F044-4CF4-9209-610FC9969744}">
      <dsp:nvSpPr>
        <dsp:cNvPr id="0" name=""/>
        <dsp:cNvSpPr/>
      </dsp:nvSpPr>
      <dsp:spPr>
        <a:xfrm>
          <a:off x="6729880" y="5259045"/>
          <a:ext cx="10194935" cy="13474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Reducing turnaround times in pathology </a:t>
          </a:r>
        </a:p>
      </dsp:txBody>
      <dsp:txXfrm>
        <a:off x="6729880" y="5427471"/>
        <a:ext cx="9689656" cy="1010558"/>
      </dsp:txXfrm>
    </dsp:sp>
    <dsp:sp modelId="{9E21C9B2-A328-4DE6-A979-C94BE039E7E3}">
      <dsp:nvSpPr>
        <dsp:cNvPr id="0" name=""/>
        <dsp:cNvSpPr/>
      </dsp:nvSpPr>
      <dsp:spPr>
        <a:xfrm>
          <a:off x="66742" y="5259045"/>
          <a:ext cx="6663137" cy="13474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Increase Digital Pathology Reporting</a:t>
          </a:r>
        </a:p>
      </dsp:txBody>
      <dsp:txXfrm>
        <a:off x="132517" y="5324820"/>
        <a:ext cx="6531587" cy="121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FA827-EC4E-4D1E-AD90-29FC8638B751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EC96-018B-45AA-AE3F-61530F93F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6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EC96-018B-45AA-AE3F-61530F93F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4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EC96-018B-45AA-AE3F-61530F93F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8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EC96-018B-45AA-AE3F-61530F93F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9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</a:t>
            </a:r>
            <a:r>
              <a:rPr lang="en-GB" baseline="0" dirty="0"/>
              <a:t> re ECHO capacity still exists across the system. Although MRI capacity is no longer an issue with the exception of Stress MRI tests.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4EF8D-5BFF-4A34-9AB5-42B4F8090A4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8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4EF8D-5BFF-4A34-9AB5-42B4F8090A4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8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75006" y="5542206"/>
            <a:ext cx="7984803" cy="2483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add subtitle 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3"/>
          <a:stretch/>
        </p:blipFill>
        <p:spPr>
          <a:xfrm>
            <a:off x="-145406" y="0"/>
            <a:ext cx="8520411" cy="102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75006" y="1821657"/>
            <a:ext cx="9283148" cy="3581400"/>
          </a:xfrm>
          <a:prstGeom prst="rect">
            <a:avLst/>
          </a:prstGeom>
        </p:spPr>
        <p:txBody>
          <a:bodyPr anchor="b"/>
          <a:lstStyle>
            <a:lvl1pPr algn="l">
              <a:defRPr sz="9000" b="1">
                <a:solidFill>
                  <a:srgbClr val="015EA4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1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6E83-3461-42BC-AC7E-011CBB23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449F5-0AC7-4A60-80EC-9FA573EEB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D8D69-F953-4DCD-BC77-E2112FFA1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57500-B37E-4CC4-A0D0-DBC20504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324A0-8496-4B13-9783-3B9D8A87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3ADC-9AB4-4E28-867F-7B909604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8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4AE8-F764-42CE-B716-2E22BA0E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BF81A-3CC2-42FE-8C63-F140E0CF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92A36-F7C4-4FA7-8440-602F15B0F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21E90-8EF7-4B9A-88DD-A54D545A4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6CB86-E89D-4941-8068-D3364C34C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BCAB-D41F-4F30-BDDF-35AC944A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43D3A-229C-49BE-B318-6C6ABACD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369C9-1DC4-4336-AF66-6CE1A917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6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0349-72E4-4D17-8B0A-EF620C95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D0211-D169-44EB-A211-EB52BA14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09ED3-479E-4286-93CD-4F6C883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7A5C5-00C1-4973-BF55-801C77F0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4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E339B-D27B-4441-8C60-4A340B65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1BB24-30B1-4FB0-BC1B-D94DBF54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8C671-6B0C-4D3F-AEB9-175700C8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9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4B92-35B4-4BFF-9C77-8DA815AB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EF6-AE26-45CB-B265-DB3DCE2D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11C5A-DB43-4A88-BB5F-D9444C4FB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2C50A-D981-4448-89B8-7442884E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4E391-12E7-4070-888F-4F097060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B498-E59E-4835-B48B-7AB96ABC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1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6E3D-C273-4262-98A1-FA57B7F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A376D-71FA-485D-8E82-163D6B361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DAFE5-0807-49B1-9E33-A78CC6EA1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ED04A-96A3-4595-8492-046BCE75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811B5-AC75-41C9-BFC4-270AC6BE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DDC6E-4D31-482A-8E8F-1D38A00F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97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8D5D-6410-4B85-B0F6-9C677721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9819F-BB2F-48D6-B987-5777E204B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75C67-7ADE-4839-8F6B-1BE4C733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E55B-56EB-49BA-A2EF-77E0BD4A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0A71-54BA-4A41-B9B7-E657C57C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1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4E9D0-3CF9-4EDC-ADC6-0A54246C4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E6889-F215-4E9B-9064-E1A84D754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B12D-6F67-4998-BAEC-BCF5C000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34684-D68E-42D2-AB9F-D9AD1BD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79425-F404-4817-8697-C7C8C998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blipFill>
            <a:blip r:embed="rId2">
              <a:alphaModFix amt="23000"/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015EA4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04/12/2024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4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57300" y="2862263"/>
            <a:ext cx="15773400" cy="6181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015EA4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4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015EA4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2040" y="4205288"/>
            <a:ext cx="3215309" cy="19883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015EA4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750248" y="7722023"/>
            <a:ext cx="14354873" cy="2245112"/>
            <a:chOff x="2553244" y="5174025"/>
            <a:chExt cx="9569915" cy="14967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41"/>
            <a:stretch/>
          </p:blipFill>
          <p:spPr>
            <a:xfrm>
              <a:off x="4171301" y="5174027"/>
              <a:ext cx="1506687" cy="14967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"/>
            <a:stretch/>
          </p:blipFill>
          <p:spPr>
            <a:xfrm flipH="1">
              <a:off x="2553244" y="5174027"/>
              <a:ext cx="1548493" cy="14967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r="15629"/>
            <a:stretch/>
          </p:blipFill>
          <p:spPr>
            <a:xfrm>
              <a:off x="5747552" y="5174026"/>
              <a:ext cx="1524105" cy="14967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03" y="5174026"/>
              <a:ext cx="1570349" cy="14967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0566" y="5174026"/>
              <a:ext cx="1542307" cy="14967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6" r="-1"/>
            <a:stretch/>
          </p:blipFill>
          <p:spPr>
            <a:xfrm>
              <a:off x="10551714" y="5174025"/>
              <a:ext cx="1571445" cy="149673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2065" y="3847478"/>
            <a:ext cx="15773400" cy="19883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15EA4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445DB5C-C716-4C3D-B282-DD3A5E32E796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486839D-D15C-4D99-8C17-32F5354EA3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7BF4-4F28-49EC-BE12-96E16DA43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38CEC-C9C3-4CC1-A1F7-3BA1EA5A0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D125C-29C0-430A-8916-E7D6AE4D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E118-497D-4A2D-AB2E-7A7921A8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D9822-EA24-4F7D-B3FF-95FDDEB1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4C54-BD7D-4481-B3B3-FA23973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6588-24AE-4FB7-AE15-9952CD08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EF905-BFF5-445C-AFC9-C4A734B6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070F-1B46-49AE-BA44-1D585CB1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85E3E-D745-4FDB-9D07-D6697F8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0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428-DCE6-433D-B2AB-BBEE56C1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D2BD2-513F-4AEF-9AD1-064689DC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B62EA-3348-4B7B-B1F0-1DCC627D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9B43-7CDE-45A4-BC94-257B248F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7F9A9-A104-40B2-AAEE-B9157CFC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68" y="346214"/>
            <a:ext cx="5521185" cy="18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C87E3-780E-4A8F-8B70-A84ED77D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AE7E-E3FA-44F5-9964-ADC87DD3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D8E9B-0FCE-418E-A839-DAAAD06F8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D288-8EF7-4574-94A8-CB01465B481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2F9F-B3A4-41FE-98A9-6B2760261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F64C-C185-4DF5-888D-EC8758796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5C0C-7294-4989-9E5F-00703367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9251" y="2013386"/>
            <a:ext cx="9283148" cy="3581400"/>
          </a:xfrm>
        </p:spPr>
        <p:txBody>
          <a:bodyPr/>
          <a:lstStyle/>
          <a:p>
            <a:pPr algn="ctr"/>
            <a:r>
              <a:rPr lang="en-GB" sz="8100" dirty="0"/>
              <a:t>CMAST 24/25 Plan</a:t>
            </a:r>
            <a:br>
              <a:rPr lang="en-GB" sz="8100" dirty="0"/>
            </a:br>
            <a:r>
              <a:rPr lang="en-GB" sz="8100" dirty="0"/>
              <a:t>Q2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3792" y="6511236"/>
            <a:ext cx="7984803" cy="2483643"/>
          </a:xfrm>
        </p:spPr>
        <p:txBody>
          <a:bodyPr/>
          <a:lstStyle/>
          <a:p>
            <a:r>
              <a:rPr lang="en-GB" sz="5400" dirty="0"/>
              <a:t>Diagnostics Programme </a:t>
            </a:r>
          </a:p>
        </p:txBody>
      </p:sp>
    </p:spTree>
    <p:extLst>
      <p:ext uri="{BB962C8B-B14F-4D97-AF65-F5344CB8AC3E}">
        <p14:creationId xmlns:p14="http://schemas.microsoft.com/office/powerpoint/2010/main" val="195308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" y="1"/>
            <a:ext cx="15773400" cy="198834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Next?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050" y="479669"/>
            <a:ext cx="5524500" cy="184150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8FFAA-EC01-9D1A-4E4C-BFAB3D7B0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758440"/>
              </p:ext>
            </p:extLst>
          </p:nvPr>
        </p:nvGraphicFramePr>
        <p:xfrm>
          <a:off x="150888" y="2686640"/>
          <a:ext cx="16991559" cy="660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991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r="28004"/>
          <a:stretch/>
        </p:blipFill>
        <p:spPr>
          <a:xfrm>
            <a:off x="0" y="-1"/>
            <a:ext cx="6048000" cy="1031407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02622" y="5024928"/>
            <a:ext cx="5500914" cy="4683147"/>
          </a:xfrm>
          <a:custGeom>
            <a:avLst/>
            <a:gdLst>
              <a:gd name="connsiteX0" fmla="*/ 0 w 3141246"/>
              <a:gd name="connsiteY0" fmla="*/ 0 h 3122098"/>
              <a:gd name="connsiteX1" fmla="*/ 3141246 w 3141246"/>
              <a:gd name="connsiteY1" fmla="*/ 0 h 3122098"/>
              <a:gd name="connsiteX2" fmla="*/ 3141246 w 3141246"/>
              <a:gd name="connsiteY2" fmla="*/ 3122098 h 3122098"/>
              <a:gd name="connsiteX3" fmla="*/ 0 w 3141246"/>
              <a:gd name="connsiteY3" fmla="*/ 3122098 h 3122098"/>
              <a:gd name="connsiteX4" fmla="*/ 0 w 3141246"/>
              <a:gd name="connsiteY4" fmla="*/ 0 h 3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246" h="3122098">
                <a:moveTo>
                  <a:pt x="0" y="0"/>
                </a:moveTo>
                <a:lnTo>
                  <a:pt x="3141246" y="0"/>
                </a:lnTo>
                <a:lnTo>
                  <a:pt x="3141246" y="3122098"/>
                </a:lnTo>
                <a:lnTo>
                  <a:pt x="0" y="31220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830" tIns="163830" rIns="163830" bIns="163830" numCol="1" spcCol="1270" anchor="b" anchorCtr="0">
            <a:noAutofit/>
          </a:bodyPr>
          <a:lstStyle/>
          <a:p>
            <a:pPr algn="ctr" defTabSz="2867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ongoing support.</a:t>
            </a:r>
          </a:p>
          <a:p>
            <a:pPr algn="ctr" defTabSz="2867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8670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collectively delivering better care for all our population.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80077" y="0"/>
            <a:ext cx="5207922" cy="2883960"/>
            <a:chOff x="8720051" y="0"/>
            <a:chExt cx="3471948" cy="1922640"/>
          </a:xfrm>
        </p:grpSpPr>
        <p:sp>
          <p:nvSpPr>
            <p:cNvPr id="7" name="TextBox 6"/>
            <p:cNvSpPr txBox="1"/>
            <p:nvPr/>
          </p:nvSpPr>
          <p:spPr>
            <a:xfrm>
              <a:off x="9663690" y="808123"/>
              <a:ext cx="233199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>
                  <a:latin typeface="Calibri" panose="020F0502020204030204" pitchFamily="34" charset="0"/>
                  <a:cs typeface="Calibri" panose="020F0502020204030204" pitchFamily="34" charset="0"/>
                </a:rPr>
                <a:t>Diagnostics Programme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5DB146A7-2325-54B9-A8F1-8DC3A07AC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3926" y="0"/>
              <a:ext cx="3348073" cy="1690777"/>
            </a:xfrm>
            <a:custGeom>
              <a:avLst/>
              <a:gdLst/>
              <a:ahLst/>
              <a:cxnLst/>
              <a:rect l="l" t="t" r="r" b="b"/>
              <a:pathLst>
                <a:path w="4141760" h="4377846">
                  <a:moveTo>
                    <a:pt x="0" y="0"/>
                  </a:moveTo>
                  <a:lnTo>
                    <a:pt x="4141760" y="0"/>
                  </a:lnTo>
                  <a:lnTo>
                    <a:pt x="4141760" y="4377846"/>
                  </a:lnTo>
                  <a:lnTo>
                    <a:pt x="0" y="4377846"/>
                  </a:lnTo>
                  <a:close/>
                </a:path>
              </a:pathLst>
            </a:custGeom>
          </p:spPr>
        </p:pic>
        <p:sp>
          <p:nvSpPr>
            <p:cNvPr id="9" name="TextBox 8"/>
            <p:cNvSpPr txBox="1"/>
            <p:nvPr/>
          </p:nvSpPr>
          <p:spPr>
            <a:xfrm>
              <a:off x="8720051" y="1237837"/>
              <a:ext cx="3285872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700"/>
                </a:lnSpc>
              </a:pPr>
              <a:r>
                <a:rPr lang="en-GB" sz="189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Acute and Specialist Trust Collaborative </a:t>
              </a:r>
            </a:p>
            <a:p>
              <a:pPr algn="r">
                <a:lnSpc>
                  <a:spcPts val="2700"/>
                </a:lnSpc>
              </a:pPr>
              <a:r>
                <a:rPr lang="en-GB" sz="189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Diagnostics Programme </a:t>
              </a:r>
            </a:p>
            <a:p>
              <a:pPr algn="r"/>
              <a:endParaRPr lang="en-GB" sz="157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385983" y="1473713"/>
            <a:ext cx="2107416" cy="2107416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8493400" y="1977659"/>
            <a:ext cx="3217532" cy="1099523"/>
          </a:xfrm>
          <a:custGeom>
            <a:avLst/>
            <a:gdLst>
              <a:gd name="connsiteX0" fmla="*/ 0 w 2145021"/>
              <a:gd name="connsiteY0" fmla="*/ 0 h 733015"/>
              <a:gd name="connsiteX1" fmla="*/ 2145021 w 2145021"/>
              <a:gd name="connsiteY1" fmla="*/ 0 h 733015"/>
              <a:gd name="connsiteX2" fmla="*/ 2145021 w 2145021"/>
              <a:gd name="connsiteY2" fmla="*/ 733015 h 733015"/>
              <a:gd name="connsiteX3" fmla="*/ 0 w 2145021"/>
              <a:gd name="connsiteY3" fmla="*/ 733015 h 733015"/>
              <a:gd name="connsiteX4" fmla="*/ 0 w 2145021"/>
              <a:gd name="connsiteY4" fmla="*/ 0 h 7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021" h="733015">
                <a:moveTo>
                  <a:pt x="0" y="0"/>
                </a:moveTo>
                <a:lnTo>
                  <a:pt x="2145021" y="0"/>
                </a:lnTo>
                <a:lnTo>
                  <a:pt x="2145021" y="733015"/>
                </a:lnTo>
                <a:lnTo>
                  <a:pt x="0" y="733015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2" name="Oval 11"/>
          <p:cNvSpPr/>
          <p:nvPr/>
        </p:nvSpPr>
        <p:spPr>
          <a:xfrm>
            <a:off x="6419238" y="3952161"/>
            <a:ext cx="2107416" cy="2107416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8493399" y="4576472"/>
            <a:ext cx="3617769" cy="875399"/>
          </a:xfrm>
          <a:custGeom>
            <a:avLst/>
            <a:gdLst>
              <a:gd name="connsiteX0" fmla="*/ 0 w 2411846"/>
              <a:gd name="connsiteY0" fmla="*/ 0 h 583599"/>
              <a:gd name="connsiteX1" fmla="*/ 2411846 w 2411846"/>
              <a:gd name="connsiteY1" fmla="*/ 0 h 583599"/>
              <a:gd name="connsiteX2" fmla="*/ 2411846 w 2411846"/>
              <a:gd name="connsiteY2" fmla="*/ 583599 h 583599"/>
              <a:gd name="connsiteX3" fmla="*/ 0 w 2411846"/>
              <a:gd name="connsiteY3" fmla="*/ 583599 h 583599"/>
              <a:gd name="connsiteX4" fmla="*/ 0 w 2411846"/>
              <a:gd name="connsiteY4" fmla="*/ 0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846" h="583599">
                <a:moveTo>
                  <a:pt x="0" y="0"/>
                </a:moveTo>
                <a:lnTo>
                  <a:pt x="2411846" y="0"/>
                </a:lnTo>
                <a:lnTo>
                  <a:pt x="2411846" y="583599"/>
                </a:lnTo>
                <a:lnTo>
                  <a:pt x="0" y="583599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76964" y="6474296"/>
            <a:ext cx="2107416" cy="2107416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8493399" y="6447215"/>
            <a:ext cx="3295425" cy="2107416"/>
          </a:xfrm>
          <a:custGeom>
            <a:avLst/>
            <a:gdLst>
              <a:gd name="connsiteX0" fmla="*/ 0 w 2196950"/>
              <a:gd name="connsiteY0" fmla="*/ 0 h 1404944"/>
              <a:gd name="connsiteX1" fmla="*/ 2196950 w 2196950"/>
              <a:gd name="connsiteY1" fmla="*/ 0 h 1404944"/>
              <a:gd name="connsiteX2" fmla="*/ 2196950 w 2196950"/>
              <a:gd name="connsiteY2" fmla="*/ 1404944 h 1404944"/>
              <a:gd name="connsiteX3" fmla="*/ 0 w 2196950"/>
              <a:gd name="connsiteY3" fmla="*/ 1404944 h 1404944"/>
              <a:gd name="connsiteX4" fmla="*/ 0 w 2196950"/>
              <a:gd name="connsiteY4" fmla="*/ 0 h 140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950" h="1404944">
                <a:moveTo>
                  <a:pt x="0" y="0"/>
                </a:moveTo>
                <a:lnTo>
                  <a:pt x="2196950" y="0"/>
                </a:lnTo>
                <a:lnTo>
                  <a:pt x="2196950" y="1404944"/>
                </a:lnTo>
                <a:lnTo>
                  <a:pt x="0" y="1404944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Doctor | Free Stock Photo | A female patient being examined by her ..."/>
          <p:cNvPicPr>
            <a:picLocks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4" y="7788306"/>
            <a:ext cx="2106000" cy="21060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4" y="5223603"/>
            <a:ext cx="2106000" cy="2106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96" y="2658900"/>
            <a:ext cx="2106000" cy="2106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8454404" y="273948"/>
            <a:ext cx="2106000" cy="2106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496" y="1468958"/>
            <a:ext cx="2106000" cy="2106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b="16650"/>
          <a:stretch/>
        </p:blipFill>
        <p:spPr>
          <a:xfrm>
            <a:off x="10591496" y="4033661"/>
            <a:ext cx="2106000" cy="2106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81" y="6604893"/>
            <a:ext cx="2106000" cy="2106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256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Direction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633" y="2052639"/>
            <a:ext cx="17021876" cy="6527007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Cheshire and Merseyside 5-year strategy (2023-28) to deliver against six key priorities:</a:t>
            </a:r>
          </a:p>
          <a:p>
            <a:endParaRPr lang="en-GB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4E064-1B65-4755-8E19-5DF9DE5C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483" y="2988551"/>
            <a:ext cx="11643038" cy="46551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53542" y="8456151"/>
            <a:ext cx="16780916" cy="1182920"/>
            <a:chOff x="1142996" y="5858531"/>
            <a:chExt cx="11187277" cy="788613"/>
          </a:xfrm>
        </p:grpSpPr>
        <p:sp>
          <p:nvSpPr>
            <p:cNvPr id="7" name="Pentagon 6"/>
            <p:cNvSpPr/>
            <p:nvPr/>
          </p:nvSpPr>
          <p:spPr>
            <a:xfrm>
              <a:off x="1142999" y="5871978"/>
              <a:ext cx="1452283" cy="761719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2353235" y="5858531"/>
              <a:ext cx="1479177" cy="775166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3563471" y="5865254"/>
              <a:ext cx="1479177" cy="775166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4773707" y="5871978"/>
              <a:ext cx="1479177" cy="775166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5983943" y="5865254"/>
              <a:ext cx="1479177" cy="775166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194179" y="5865254"/>
              <a:ext cx="1479177" cy="775166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8404418" y="5865253"/>
              <a:ext cx="1479177" cy="77516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9614657" y="5865252"/>
              <a:ext cx="1479177" cy="775166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2996" y="6015281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Reduce waiting times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6303" y="5936395"/>
              <a:ext cx="12102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 dirty="0">
                  <a:solidFill>
                    <a:prstClr val="white"/>
                  </a:solidFill>
                  <a:latin typeface="Arial" panose="020B0604020202020204"/>
                </a:rPr>
                <a:t>Reduce inappropriate demand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6539" y="6028727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Digitise and innovate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9884" y="5936395"/>
              <a:ext cx="12102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Increase capacity/</a:t>
              </a:r>
            </a:p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access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0120" y="6028727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Maximise productivity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97592" y="6022002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 dirty="0">
                  <a:solidFill>
                    <a:prstClr val="white"/>
                  </a:solidFill>
                  <a:latin typeface="Arial" panose="020B0604020202020204"/>
                </a:rPr>
                <a:t>Secure </a:t>
              </a:r>
            </a:p>
            <a:p>
              <a:pPr defTabSz="1371669"/>
              <a:r>
                <a:rPr lang="en-GB" dirty="0">
                  <a:solidFill>
                    <a:prstClr val="white"/>
                  </a:solidFill>
                  <a:latin typeface="Arial" panose="020B0604020202020204"/>
                </a:rPr>
                <a:t>income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94389" y="6015280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Reduce </a:t>
              </a:r>
            </a:p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cost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77031" y="6015280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Workforce Resilience </a:t>
              </a:r>
            </a:p>
          </p:txBody>
        </p:sp>
        <p:sp>
          <p:nvSpPr>
            <p:cNvPr id="23" name="Chevron 22"/>
            <p:cNvSpPr/>
            <p:nvPr/>
          </p:nvSpPr>
          <p:spPr>
            <a:xfrm>
              <a:off x="10783865" y="5870258"/>
              <a:ext cx="1479177" cy="775166"/>
            </a:xfrm>
            <a:prstGeom prst="chevron">
              <a:avLst/>
            </a:prstGeom>
            <a:solidFill>
              <a:srgbClr val="00A7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/>
              <a:endParaRPr lang="en-GB" sz="27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20037" y="6001122"/>
              <a:ext cx="12102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Standardise </a:t>
              </a:r>
            </a:p>
            <a:p>
              <a:pPr defTabSz="1371669"/>
              <a:r>
                <a:rPr lang="en-GB">
                  <a:solidFill>
                    <a:prstClr val="white"/>
                  </a:solidFill>
                  <a:latin typeface="Arial" panose="020B0604020202020204"/>
                </a:rPr>
                <a:t>pathways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3542" y="7683543"/>
            <a:ext cx="5145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GB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we will: 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1348874" y="9761555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29" name="Flowchart: Alternate Process 28"/>
          <p:cNvSpPr/>
          <p:nvPr/>
        </p:nvSpPr>
        <p:spPr>
          <a:xfrm>
            <a:off x="3447848" y="9791327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5283371" y="9791326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7078556" y="9791326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8723984" y="9791326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33" name="Flowchart: Alternate Process 32"/>
          <p:cNvSpPr/>
          <p:nvPr/>
        </p:nvSpPr>
        <p:spPr>
          <a:xfrm>
            <a:off x="10573790" y="9791326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34" name="Flowchart: Alternate Process 33"/>
          <p:cNvSpPr/>
          <p:nvPr/>
        </p:nvSpPr>
        <p:spPr>
          <a:xfrm>
            <a:off x="12230632" y="9791324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7</a:t>
            </a:r>
          </a:p>
        </p:txBody>
      </p:sp>
      <p:sp>
        <p:nvSpPr>
          <p:cNvPr id="35" name="Flowchart: Alternate Process 34"/>
          <p:cNvSpPr/>
          <p:nvPr/>
        </p:nvSpPr>
        <p:spPr>
          <a:xfrm>
            <a:off x="14296589" y="9791324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16057298" y="9766130"/>
            <a:ext cx="460868" cy="318467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en-GB" sz="2700">
                <a:solidFill>
                  <a:prstClr val="white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4" name="AutoShape 2" descr="https://ukc-powerpoint.officeapps.live.com/pods/GetClipboardImage.ashx?Id=d6b53380-01c2-49e0-aad1-8aede70c29ea&amp;DC=GUK5&amp;pkey=0eb6b4ff-1b39-4368-9096-4948d359249f&amp;wdwaccluster=GUK5"/>
          <p:cNvSpPr>
            <a:spLocks noChangeAspect="1" noChangeArrowheads="1"/>
          </p:cNvSpPr>
          <p:nvPr/>
        </p:nvSpPr>
        <p:spPr bwMode="auto">
          <a:xfrm>
            <a:off x="212726" y="-144463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45"/>
            <a:endParaRPr lang="en-GB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650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59" y="742826"/>
            <a:ext cx="15773400" cy="1425890"/>
          </a:xfrm>
        </p:spPr>
        <p:txBody>
          <a:bodyPr>
            <a:normAutofit fontScale="90000"/>
          </a:bodyPr>
          <a:lstStyle/>
          <a:p>
            <a:r>
              <a:rPr lang="en-GB" dirty="0"/>
              <a:t>Income Secured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5" y="8101600"/>
            <a:ext cx="1799450" cy="16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82" y="8109151"/>
            <a:ext cx="1796577" cy="16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3694"/>
          <a:stretch/>
        </p:blipFill>
        <p:spPr>
          <a:xfrm>
            <a:off x="8752859" y="8090026"/>
            <a:ext cx="1810025" cy="166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" b="1589"/>
          <a:stretch/>
        </p:blipFill>
        <p:spPr>
          <a:xfrm>
            <a:off x="10902268" y="8109151"/>
            <a:ext cx="1794977" cy="16543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95740"/>
              </p:ext>
            </p:extLst>
          </p:nvPr>
        </p:nvGraphicFramePr>
        <p:xfrm>
          <a:off x="541709" y="2722719"/>
          <a:ext cx="9116162" cy="440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162">
                  <a:extLst>
                    <a:ext uri="{9D8B030D-6E8A-4147-A177-3AD203B41FA5}">
                      <a16:colId xmlns:a16="http://schemas.microsoft.com/office/drawing/2014/main" val="2241264503"/>
                    </a:ext>
                  </a:extLst>
                </a:gridCol>
              </a:tblGrid>
              <a:tr h="147191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£28.73m Capital 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24/25 Schemes</a:t>
                      </a:r>
                      <a:r>
                        <a:rPr lang="en-GB" sz="2800" baseline="0" dirty="0"/>
                        <a:t> include: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03193"/>
                  </a:ext>
                </a:extLst>
              </a:tr>
              <a:tr h="552489">
                <a:tc>
                  <a:txBody>
                    <a:bodyPr/>
                    <a:lstStyle/>
                    <a:p>
                      <a:r>
                        <a:rPr lang="en-GB" sz="2400" dirty="0"/>
                        <a:t>Cardiac CT</a:t>
                      </a:r>
                      <a:r>
                        <a:rPr lang="en-GB" sz="2400" baseline="0" dirty="0"/>
                        <a:t> in Liverpool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609734"/>
                  </a:ext>
                </a:extLst>
              </a:tr>
              <a:tr h="552489">
                <a:tc>
                  <a:txBody>
                    <a:bodyPr/>
                    <a:lstStyle/>
                    <a:p>
                      <a:r>
                        <a:rPr lang="en-GB" sz="2400" dirty="0"/>
                        <a:t>Complete CDCs in Halton and East Cheshire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148061"/>
                  </a:ext>
                </a:extLst>
              </a:tr>
              <a:tr h="519285">
                <a:tc>
                  <a:txBody>
                    <a:bodyPr/>
                    <a:lstStyle/>
                    <a:p>
                      <a:r>
                        <a:rPr lang="en-GB" sz="2400" dirty="0"/>
                        <a:t>Pathology LIMs system for C&amp;M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617602"/>
                  </a:ext>
                </a:extLst>
              </a:tr>
              <a:tr h="519285">
                <a:tc>
                  <a:txBody>
                    <a:bodyPr/>
                    <a:lstStyle/>
                    <a:p>
                      <a:r>
                        <a:rPr lang="en-GB" sz="2400" b="1" dirty="0"/>
                        <a:t>NEW</a:t>
                      </a:r>
                      <a:r>
                        <a:rPr lang="en-GB" sz="2400" dirty="0"/>
                        <a:t> - £360k awarded</a:t>
                      </a:r>
                      <a:r>
                        <a:rPr lang="en-GB" sz="2400" baseline="0" dirty="0"/>
                        <a:t> for Mid Cheshire Trans Nasal 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Gastroscopy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043029"/>
                  </a:ext>
                </a:extLst>
              </a:tr>
              <a:tr h="519285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NEW 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 £469k awarded for</a:t>
                      </a:r>
                      <a:r>
                        <a:rPr lang="en-GB" sz="2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Chest X-Ray AI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86504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35157"/>
              </p:ext>
            </p:extLst>
          </p:nvPr>
        </p:nvGraphicFramePr>
        <p:xfrm>
          <a:off x="10146230" y="2718445"/>
          <a:ext cx="7283366" cy="351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3366">
                  <a:extLst>
                    <a:ext uri="{9D8B030D-6E8A-4147-A177-3AD203B41FA5}">
                      <a16:colId xmlns:a16="http://schemas.microsoft.com/office/drawing/2014/main" val="2241264503"/>
                    </a:ext>
                  </a:extLst>
                </a:gridCol>
              </a:tblGrid>
              <a:tr h="1606812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£59.45m Revenue</a:t>
                      </a:r>
                      <a:r>
                        <a:rPr lang="en-GB" sz="3600" baseline="0" dirty="0"/>
                        <a:t> 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/>
                        <a:t>(excludes programme funding)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aseline="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24/25 Schemes include: 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03193"/>
                  </a:ext>
                </a:extLst>
              </a:tr>
              <a:tr h="930138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450,000 tests</a:t>
                      </a:r>
                      <a:r>
                        <a:rPr lang="en-GB" sz="2400" baseline="0" dirty="0"/>
                        <a:t> in 10 CDCs (funding beyond ERF)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609734"/>
                  </a:ext>
                </a:extLst>
              </a:tr>
              <a:tr h="849928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NEW</a:t>
                      </a:r>
                      <a:r>
                        <a:rPr lang="en-GB" sz="2400" baseline="0" dirty="0"/>
                        <a:t> - </a:t>
                      </a:r>
                      <a:r>
                        <a:rPr lang="en-GB" sz="2400" dirty="0"/>
                        <a:t>£1.25m for Digital Pathology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21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2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2" y="429700"/>
            <a:ext cx="15773400" cy="1988345"/>
          </a:xfrm>
        </p:spPr>
        <p:txBody>
          <a:bodyPr/>
          <a:lstStyle/>
          <a:p>
            <a:r>
              <a:rPr lang="en-GB" dirty="0"/>
              <a:t>Performance   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224" y="2286419"/>
            <a:ext cx="1799450" cy="16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5" y="4274764"/>
            <a:ext cx="1796577" cy="16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3694"/>
          <a:stretch/>
        </p:blipFill>
        <p:spPr>
          <a:xfrm>
            <a:off x="15558224" y="6257335"/>
            <a:ext cx="1810025" cy="166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" b="1589"/>
          <a:stretch/>
        </p:blipFill>
        <p:spPr>
          <a:xfrm>
            <a:off x="15542089" y="8180257"/>
            <a:ext cx="1794977" cy="1662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2A150E-F361-5DB5-E775-90EAAFE42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24" y="3077028"/>
            <a:ext cx="4649274" cy="6889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88B91-961B-8EC9-454E-76196F4242B5}"/>
              </a:ext>
            </a:extLst>
          </p:cNvPr>
          <p:cNvSpPr txBox="1"/>
          <p:nvPr/>
        </p:nvSpPr>
        <p:spPr>
          <a:xfrm>
            <a:off x="794734" y="1927949"/>
            <a:ext cx="407851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/>
                </a:solidFill>
              </a:rPr>
              <a:t>Seen within 13 weeks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98.5%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Ranking 1</a:t>
            </a:r>
            <a:r>
              <a:rPr lang="en-GB" b="1" baseline="30000" dirty="0"/>
              <a:t>st</a:t>
            </a:r>
            <a:r>
              <a:rPr lang="en-GB" b="1" dirty="0"/>
              <a:t> out of 42 ICSs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BC818-0445-7783-2500-6C0FF192BB4A}"/>
              </a:ext>
            </a:extLst>
          </p:cNvPr>
          <p:cNvSpPr txBox="1"/>
          <p:nvPr/>
        </p:nvSpPr>
        <p:spPr>
          <a:xfrm>
            <a:off x="5715897" y="1940991"/>
            <a:ext cx="407851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/>
                </a:solidFill>
              </a:rPr>
              <a:t>Waiting 6 weeks+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8.81%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Ranking 3rd out of 42 ICSs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BE873D-720D-7BB0-429E-3C5814A9C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888" y="3077028"/>
            <a:ext cx="4649273" cy="6889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7FA1D0-897C-1F8B-3198-3A042889E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4681" y="3077028"/>
            <a:ext cx="4649273" cy="6889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717B45-5A33-38D5-3BAB-D92C3EE3D67C}"/>
              </a:ext>
            </a:extLst>
          </p:cNvPr>
          <p:cNvSpPr txBox="1"/>
          <p:nvPr/>
        </p:nvSpPr>
        <p:spPr>
          <a:xfrm>
            <a:off x="10532846" y="1940991"/>
            <a:ext cx="407851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/>
                </a:solidFill>
              </a:rPr>
              <a:t>Activity Change in 12 months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11,855 more tests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Ranking 1</a:t>
            </a:r>
            <a:r>
              <a:rPr lang="en-GB" b="1" baseline="30000" dirty="0"/>
              <a:t>st</a:t>
            </a:r>
            <a:r>
              <a:rPr lang="en-GB" b="1" dirty="0"/>
              <a:t> out of 42 ICSs</a:t>
            </a:r>
          </a:p>
        </p:txBody>
      </p:sp>
    </p:spTree>
    <p:extLst>
      <p:ext uri="{BB962C8B-B14F-4D97-AF65-F5344CB8AC3E}">
        <p14:creationId xmlns:p14="http://schemas.microsoft.com/office/powerpoint/2010/main" val="163894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12" y="429700"/>
            <a:ext cx="15773400" cy="1988345"/>
          </a:xfrm>
        </p:spPr>
        <p:txBody>
          <a:bodyPr/>
          <a:lstStyle/>
          <a:p>
            <a:r>
              <a:rPr lang="en-GB" dirty="0"/>
              <a:t>Endoscopy  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224" y="2286419"/>
            <a:ext cx="1799450" cy="16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5" y="4274764"/>
            <a:ext cx="1796577" cy="16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3694"/>
          <a:stretch/>
        </p:blipFill>
        <p:spPr>
          <a:xfrm>
            <a:off x="15558224" y="6257335"/>
            <a:ext cx="1810025" cy="166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" b="1589"/>
          <a:stretch/>
        </p:blipFill>
        <p:spPr>
          <a:xfrm>
            <a:off x="15542089" y="8180257"/>
            <a:ext cx="1794977" cy="166299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48735"/>
              </p:ext>
            </p:extLst>
          </p:nvPr>
        </p:nvGraphicFramePr>
        <p:xfrm>
          <a:off x="619412" y="2329006"/>
          <a:ext cx="14407556" cy="311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417">
                  <a:extLst>
                    <a:ext uri="{9D8B030D-6E8A-4147-A177-3AD203B41FA5}">
                      <a16:colId xmlns:a16="http://schemas.microsoft.com/office/drawing/2014/main" val="2241264503"/>
                    </a:ext>
                  </a:extLst>
                </a:gridCol>
                <a:gridCol w="5495067">
                  <a:extLst>
                    <a:ext uri="{9D8B030D-6E8A-4147-A177-3AD203B41FA5}">
                      <a16:colId xmlns:a16="http://schemas.microsoft.com/office/drawing/2014/main" val="2413016206"/>
                    </a:ext>
                  </a:extLst>
                </a:gridCol>
                <a:gridCol w="4118072">
                  <a:extLst>
                    <a:ext uri="{9D8B030D-6E8A-4147-A177-3AD203B41FA5}">
                      <a16:colId xmlns:a16="http://schemas.microsoft.com/office/drawing/2014/main" val="231245915"/>
                    </a:ext>
                  </a:extLst>
                </a:gridCol>
              </a:tblGrid>
              <a:tr h="66645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We have…..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Resulting in….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And</a:t>
                      </a:r>
                      <a:r>
                        <a:rPr lang="en-GB" sz="2800" b="1" baseline="0" dirty="0">
                          <a:solidFill>
                            <a:srgbClr val="00A7B5"/>
                          </a:solidFill>
                        </a:rPr>
                        <a:t> financially…..</a:t>
                      </a:r>
                      <a:endParaRPr lang="en-GB" sz="2800" b="1" dirty="0">
                        <a:solidFill>
                          <a:srgbClr val="00A7B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09734"/>
                  </a:ext>
                </a:extLst>
              </a:tr>
              <a:tr h="1053129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Reviewed </a:t>
                      </a:r>
                      <a:r>
                        <a:rPr lang="en-GB" sz="2000" b="1" dirty="0">
                          <a:latin typeface="+mn-lt"/>
                        </a:rPr>
                        <a:t>surveillance intervals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1038 patients appropriately discharged.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n-lt"/>
                        </a:rPr>
                        <a:t>Saved c£600k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148061"/>
                  </a:ext>
                </a:extLst>
              </a:tr>
              <a:tr h="139198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Introduced</a:t>
                      </a:r>
                      <a:r>
                        <a:rPr lang="en-GB" sz="2000" b="1" dirty="0">
                          <a:latin typeface="+mn-lt"/>
                        </a:rPr>
                        <a:t> BOTS </a:t>
                      </a:r>
                      <a:r>
                        <a:rPr lang="en-GB" sz="2000" dirty="0">
                          <a:latin typeface="+mn-lt"/>
                        </a:rPr>
                        <a:t>to carry out admin tasks.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latin typeface="+mn-lt"/>
                        </a:rPr>
                        <a:t>3 BOTS deployed.  </a:t>
                      </a:r>
                    </a:p>
                    <a:p>
                      <a:pPr lvl="0"/>
                      <a:r>
                        <a:rPr lang="en-GB" sz="2000" dirty="0">
                          <a:latin typeface="+mn-lt"/>
                        </a:rPr>
                        <a:t>730 hours saved per month.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Saved c160k 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Saved recurrently 2 x band 2 staff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176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62138"/>
              </p:ext>
            </p:extLst>
          </p:nvPr>
        </p:nvGraphicFramePr>
        <p:xfrm>
          <a:off x="619412" y="5416206"/>
          <a:ext cx="14407556" cy="441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520">
                  <a:extLst>
                    <a:ext uri="{9D8B030D-6E8A-4147-A177-3AD203B41FA5}">
                      <a16:colId xmlns:a16="http://schemas.microsoft.com/office/drawing/2014/main" val="3559680292"/>
                    </a:ext>
                  </a:extLst>
                </a:gridCol>
                <a:gridCol w="5509248">
                  <a:extLst>
                    <a:ext uri="{9D8B030D-6E8A-4147-A177-3AD203B41FA5}">
                      <a16:colId xmlns:a16="http://schemas.microsoft.com/office/drawing/2014/main" val="2075756042"/>
                    </a:ext>
                  </a:extLst>
                </a:gridCol>
                <a:gridCol w="4095788">
                  <a:extLst>
                    <a:ext uri="{9D8B030D-6E8A-4147-A177-3AD203B41FA5}">
                      <a16:colId xmlns:a16="http://schemas.microsoft.com/office/drawing/2014/main" val="158086121"/>
                    </a:ext>
                  </a:extLst>
                </a:gridCol>
              </a:tblGrid>
              <a:tr h="2630124">
                <a:tc>
                  <a:txBody>
                    <a:bodyPr/>
                    <a:lstStyle/>
                    <a:p>
                      <a:pPr marL="0" marR="0" lvl="0" indent="0" algn="just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Overseen build of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new Endoscopy theatres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Halton.</a:t>
                      </a:r>
                    </a:p>
                    <a:p>
                      <a:pPr algn="just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 additional patients receiving endoscopy in Halton. </a:t>
                      </a:r>
                    </a:p>
                    <a:p>
                      <a:pPr algn="l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additional patients have attended for bowel cancer screening. 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D2DEE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Secured £4.998m to deliver this.  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D2DEEF"/>
                        </a:highlight>
                        <a:latin typeface="Arial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20551"/>
                  </a:ext>
                </a:extLst>
              </a:tr>
              <a:tr h="1789569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Established an </a:t>
                      </a: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Endoscopy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Service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Standardised evidence based C&amp;M pathways agreed for EUS, ERCP, complex polypectomy.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need for surgery, 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Secured £900k </a:t>
                      </a:r>
                      <a:r>
                        <a:rPr lang="en-GB" sz="2000" baseline="0" dirty="0"/>
                        <a:t>to deliver this. 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85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1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2" y="518191"/>
            <a:ext cx="15773400" cy="1432503"/>
          </a:xfrm>
        </p:spPr>
        <p:txBody>
          <a:bodyPr>
            <a:noAutofit/>
          </a:bodyPr>
          <a:lstStyle/>
          <a:p>
            <a:r>
              <a:rPr lang="en-GB" dirty="0"/>
              <a:t>Imaging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224" y="2286419"/>
            <a:ext cx="1799450" cy="16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5" y="4274764"/>
            <a:ext cx="1796577" cy="16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3694"/>
          <a:stretch/>
        </p:blipFill>
        <p:spPr>
          <a:xfrm>
            <a:off x="15558224" y="6257335"/>
            <a:ext cx="1810025" cy="166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" b="1589"/>
          <a:stretch/>
        </p:blipFill>
        <p:spPr>
          <a:xfrm>
            <a:off x="15542089" y="8180257"/>
            <a:ext cx="1794977" cy="166299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14836"/>
              </p:ext>
            </p:extLst>
          </p:nvPr>
        </p:nvGraphicFramePr>
        <p:xfrm>
          <a:off x="604887" y="2286419"/>
          <a:ext cx="14597190" cy="755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731">
                  <a:extLst>
                    <a:ext uri="{9D8B030D-6E8A-4147-A177-3AD203B41FA5}">
                      <a16:colId xmlns:a16="http://schemas.microsoft.com/office/drawing/2014/main" val="2241264503"/>
                    </a:ext>
                  </a:extLst>
                </a:gridCol>
                <a:gridCol w="5129962">
                  <a:extLst>
                    <a:ext uri="{9D8B030D-6E8A-4147-A177-3AD203B41FA5}">
                      <a16:colId xmlns:a16="http://schemas.microsoft.com/office/drawing/2014/main" val="2413016206"/>
                    </a:ext>
                  </a:extLst>
                </a:gridCol>
                <a:gridCol w="4601497">
                  <a:extLst>
                    <a:ext uri="{9D8B030D-6E8A-4147-A177-3AD203B41FA5}">
                      <a16:colId xmlns:a16="http://schemas.microsoft.com/office/drawing/2014/main" val="231245915"/>
                    </a:ext>
                  </a:extLst>
                </a:gridCol>
              </a:tblGrid>
              <a:tr h="7260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We have…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Resulting in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And financially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09734"/>
                  </a:ext>
                </a:extLst>
              </a:tr>
              <a:tr h="300997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new 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Calibri" pitchFamily="34"/>
                          <a:cs typeface="Times New Roman" pitchFamily="18"/>
                        </a:rPr>
                        <a:t>ingle collaborative contract in place for</a:t>
                      </a:r>
                      <a:r>
                        <a:rPr lang="en-GB" sz="1800" baseline="0" dirty="0">
                          <a:solidFill>
                            <a:srgbClr val="000000"/>
                          </a:solidFill>
                          <a:latin typeface="+mn-lt"/>
                          <a:ea typeface="Calibri" pitchFamily="34"/>
                          <a:cs typeface="Times New Roman" pitchFamily="18"/>
                        </a:rPr>
                        <a:t> </a:t>
                      </a:r>
                      <a:r>
                        <a:rPr lang="en-GB" sz="1800" b="1" baseline="0" dirty="0">
                          <a:solidFill>
                            <a:srgbClr val="000000"/>
                          </a:solidFill>
                          <a:latin typeface="+mn-lt"/>
                          <a:ea typeface="Calibri" pitchFamily="34"/>
                          <a:cs typeface="Times New Roman" pitchFamily="18"/>
                        </a:rPr>
                        <a:t>radiology reporting</a:t>
                      </a:r>
                      <a:r>
                        <a:rPr lang="en-GB" sz="1800" baseline="0" dirty="0">
                          <a:solidFill>
                            <a:srgbClr val="000000"/>
                          </a:solidFill>
                          <a:latin typeface="+mn-lt"/>
                          <a:ea typeface="Calibri" pitchFamily="34"/>
                          <a:cs typeface="Times New Roman" pitchFamily="18"/>
                        </a:rPr>
                        <a:t>. </a:t>
                      </a:r>
                      <a:endParaRPr lang="en-GB" sz="1800" dirty="0">
                        <a:latin typeface="+mn-lt"/>
                        <a:ea typeface="Calibri" pitchFamily="34"/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Increased quality, reduced duplication and reduced reporting waits and enable us to meet </a:t>
                      </a:r>
                      <a:r>
                        <a:rPr lang="en-GB" sz="1800" dirty="0"/>
                        <a:t>Royal College of Radiology (RCR)</a:t>
                      </a:r>
                      <a:r>
                        <a:rPr lang="en-GB" sz="1800" baseline="0" dirty="0"/>
                        <a:t> Guidelines: </a:t>
                      </a:r>
                    </a:p>
                    <a:p>
                      <a:r>
                        <a:rPr lang="en-GB" sz="1800" dirty="0"/>
                        <a:t>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1800" dirty="0"/>
                        <a:t>CT - 95% urgent with 7 days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1800" dirty="0"/>
                        <a:t>CT – 95% routine </a:t>
                      </a:r>
                      <a:r>
                        <a:rPr lang="en-GB" sz="1800" baseline="0" dirty="0"/>
                        <a:t>within 28 days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1800" dirty="0"/>
                        <a:t>MRI</a:t>
                      </a:r>
                      <a:r>
                        <a:rPr lang="en-GB" sz="1800" baseline="0" dirty="0"/>
                        <a:t> – 90% of urgent within 7 days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1800" baseline="0" dirty="0"/>
                        <a:t>MRI – 95% routine within 28 days  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Calibri" pitchFamily="34"/>
                          <a:cs typeface="Times New Roman" pitchFamily="18"/>
                        </a:rPr>
                        <a:t>On track to achieve annual savings of c£56k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Calibri" pitchFamily="34"/>
                          <a:cs typeface="Times New Roman" pitchFamily="18"/>
                        </a:rPr>
                        <a:t>Recommendation to change provider and deliver a further £400k of cost avoidance  presented to COOs </a:t>
                      </a:r>
                      <a:endParaRPr lang="en-GB" sz="1800" dirty="0">
                        <a:solidFill>
                          <a:srgbClr val="FF0000"/>
                        </a:solidFill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63304"/>
                  </a:ext>
                </a:extLst>
              </a:tr>
              <a:tr h="89691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Implemented </a:t>
                      </a:r>
                      <a:r>
                        <a:rPr lang="en-GB" sz="1800" b="1" dirty="0">
                          <a:latin typeface="+mn-lt"/>
                        </a:rPr>
                        <a:t>MRI Advanced Acceleration Technology </a:t>
                      </a:r>
                      <a:endParaRPr lang="en-GB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10% productivity gains.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 dirty="0">
                          <a:latin typeface="+mn-lt"/>
                        </a:rPr>
                        <a:t>Recurrently save c£167k </a:t>
                      </a:r>
                      <a:endParaRPr lang="en-GB" sz="18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55088"/>
                  </a:ext>
                </a:extLst>
              </a:tr>
              <a:tr h="1461936">
                <a:tc>
                  <a:txBody>
                    <a:bodyPr/>
                    <a:lstStyle/>
                    <a:p>
                      <a:pPr marL="0" marR="0" lvl="0" indent="0" algn="l" rtl="0" fontAlgn="t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Implemented 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Prostate Artificial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 Intelligence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reporting images technical solution (at testing stage now before final go-live)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Savings to consultant reporting time enabling other images to be reported on</a:t>
                      </a:r>
                      <a:r>
                        <a:rPr lang="en-GB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 quicker </a:t>
                      </a:r>
                      <a:endParaRPr lang="en-GB" sz="1800" b="0" i="0" u="none" strike="noStrike" dirty="0">
                        <a:effectLst/>
                        <a:highlight>
                          <a:srgbClr val="D2DEEF"/>
                        </a:highlight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Will</a:t>
                      </a:r>
                      <a:r>
                        <a:rPr lang="en-GB" sz="1800" b="0" i="0" u="none" strike="noStrike" baseline="0" dirty="0">
                          <a:effectLst/>
                          <a:highlight>
                            <a:srgbClr val="D2DEEF"/>
                          </a:highlight>
                          <a:latin typeface="+mn-lt"/>
                        </a:rPr>
                        <a:t> recurrently save c£30k per annum </a:t>
                      </a:r>
                      <a:endParaRPr lang="en-GB" sz="1800" b="0" i="0" u="none" strike="noStrike" dirty="0">
                        <a:effectLst/>
                        <a:highlight>
                          <a:srgbClr val="D2DEEF"/>
                        </a:highlight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448008"/>
                  </a:ext>
                </a:extLst>
              </a:tr>
              <a:tr h="1461936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Reduced DNAs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and hospital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cancellations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in Imaging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So far reduced: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to 1.1% (target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2.5%)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MRI to 2.4% (target 3%)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DEXA to 2.2% (target 2.5%)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Savings being calculated for end March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84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298074"/>
            <a:ext cx="15773400" cy="1988345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 Diagnostic Centres (CDCs) </a:t>
            </a:r>
            <a:br>
              <a:rPr lang="en-GB" dirty="0"/>
            </a:br>
            <a:r>
              <a:rPr lang="en-GB" dirty="0"/>
              <a:t>&amp; Physiological Science  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224" y="2286419"/>
            <a:ext cx="1799450" cy="16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5" y="4274764"/>
            <a:ext cx="1796577" cy="16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3694"/>
          <a:stretch/>
        </p:blipFill>
        <p:spPr>
          <a:xfrm>
            <a:off x="15558224" y="6257335"/>
            <a:ext cx="1810025" cy="166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" b="1589"/>
          <a:stretch/>
        </p:blipFill>
        <p:spPr>
          <a:xfrm>
            <a:off x="15542089" y="8180257"/>
            <a:ext cx="1794977" cy="166299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AE5222-3B84-A043-F471-2795D13FA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16156"/>
              </p:ext>
            </p:extLst>
          </p:nvPr>
        </p:nvGraphicFramePr>
        <p:xfrm>
          <a:off x="1195498" y="2286419"/>
          <a:ext cx="13948259" cy="413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131">
                  <a:extLst>
                    <a:ext uri="{9D8B030D-6E8A-4147-A177-3AD203B41FA5}">
                      <a16:colId xmlns:a16="http://schemas.microsoft.com/office/drawing/2014/main" val="2331675460"/>
                    </a:ext>
                  </a:extLst>
                </a:gridCol>
                <a:gridCol w="4684707">
                  <a:extLst>
                    <a:ext uri="{9D8B030D-6E8A-4147-A177-3AD203B41FA5}">
                      <a16:colId xmlns:a16="http://schemas.microsoft.com/office/drawing/2014/main" val="986064325"/>
                    </a:ext>
                  </a:extLst>
                </a:gridCol>
                <a:gridCol w="4649421">
                  <a:extLst>
                    <a:ext uri="{9D8B030D-6E8A-4147-A177-3AD203B41FA5}">
                      <a16:colId xmlns:a16="http://schemas.microsoft.com/office/drawing/2014/main" val="1650309383"/>
                    </a:ext>
                  </a:extLst>
                </a:gridCol>
              </a:tblGrid>
              <a:tr h="917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We have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Resulting in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And financially…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18876"/>
                  </a:ext>
                </a:extLst>
              </a:tr>
              <a:tr h="73118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 CDC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sites open and </a:t>
                      </a: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delivering agreed planned activity.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</a:rPr>
                        <a:t>Activity of 196,118 tests against plan of 180,887</a:t>
                      </a:r>
                      <a:r>
                        <a:rPr lang="en-GB" sz="200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so far.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new revenue for system in year  £47m</a:t>
                      </a:r>
                      <a:endParaRPr lang="en-GB" sz="2000"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capital in year  £4.3m </a:t>
                      </a:r>
                      <a:endParaRPr lang="en-GB" sz="2000"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Estimated year-end additional capital £0.75m</a:t>
                      </a:r>
                      <a:endParaRPr lang="en-GB" sz="2000"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Pathway revenue £0.5m</a:t>
                      </a:r>
                      <a:endParaRPr lang="en-GB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801523"/>
                  </a:ext>
                </a:extLst>
              </a:tr>
              <a:tr h="1296197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latin typeface="+mn-lt"/>
                        </a:rPr>
                        <a:t>Launched 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latin typeface="+mn-lt"/>
                        </a:rPr>
                        <a:t>one of England’s first Physiological Sciences Network 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itchFamily="34"/>
                          <a:cs typeface="Arial" pitchFamily="34"/>
                        </a:rPr>
                        <a:t>Engagement from all modalities and across Trusts</a:t>
                      </a:r>
                      <a:r>
                        <a:rPr lang="en-GB" sz="1800" b="0" baseline="0">
                          <a:solidFill>
                            <a:schemeClr val="tx1"/>
                          </a:solidFill>
                          <a:latin typeface="Arial" pitchFamily="34"/>
                          <a:cs typeface="Arial" pitchFamily="34"/>
                        </a:rPr>
                        <a:t> and </a:t>
                      </a:r>
                      <a:r>
                        <a:rPr lang="en-GB" sz="1800" b="0">
                          <a:solidFill>
                            <a:schemeClr val="tx1"/>
                          </a:solidFill>
                          <a:latin typeface="Arial" pitchFamily="34"/>
                          <a:cs typeface="Arial" pitchFamily="34"/>
                        </a:rPr>
                        <a:t>Communities of Practice leads identified.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Watch this space for 2025/26 plans.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2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45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71" y="429701"/>
            <a:ext cx="15773400" cy="1988345"/>
          </a:xfrm>
        </p:spPr>
        <p:txBody>
          <a:bodyPr>
            <a:normAutofit/>
          </a:bodyPr>
          <a:lstStyle/>
          <a:p>
            <a:r>
              <a:rPr lang="en-GB" dirty="0"/>
              <a:t>Pathology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224" y="2286419"/>
            <a:ext cx="1799450" cy="16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5" y="4274764"/>
            <a:ext cx="1796577" cy="164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3694"/>
          <a:stretch/>
        </p:blipFill>
        <p:spPr>
          <a:xfrm>
            <a:off x="15558224" y="6257335"/>
            <a:ext cx="1810025" cy="1665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" b="1589"/>
          <a:stretch/>
        </p:blipFill>
        <p:spPr>
          <a:xfrm>
            <a:off x="15542089" y="8180257"/>
            <a:ext cx="1794977" cy="166299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08383"/>
              </p:ext>
            </p:extLst>
          </p:nvPr>
        </p:nvGraphicFramePr>
        <p:xfrm>
          <a:off x="930326" y="2286419"/>
          <a:ext cx="13948259" cy="69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445">
                  <a:extLst>
                    <a:ext uri="{9D8B030D-6E8A-4147-A177-3AD203B41FA5}">
                      <a16:colId xmlns:a16="http://schemas.microsoft.com/office/drawing/2014/main" val="2241264503"/>
                    </a:ext>
                  </a:extLst>
                </a:gridCol>
                <a:gridCol w="4873393">
                  <a:extLst>
                    <a:ext uri="{9D8B030D-6E8A-4147-A177-3AD203B41FA5}">
                      <a16:colId xmlns:a16="http://schemas.microsoft.com/office/drawing/2014/main" val="2413016206"/>
                    </a:ext>
                  </a:extLst>
                </a:gridCol>
                <a:gridCol w="4649421">
                  <a:extLst>
                    <a:ext uri="{9D8B030D-6E8A-4147-A177-3AD203B41FA5}">
                      <a16:colId xmlns:a16="http://schemas.microsoft.com/office/drawing/2014/main" val="231245915"/>
                    </a:ext>
                  </a:extLst>
                </a:gridCol>
              </a:tblGrid>
              <a:tr h="9178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We have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Will result in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A7B5"/>
                          </a:solidFill>
                        </a:rPr>
                        <a:t>And financially…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09734"/>
                  </a:ext>
                </a:extLst>
              </a:tr>
              <a:tr h="731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Signed contract for LIMS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Increased: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Access to pathology reports.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System capability, resilience and protection against cyber threats.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Reduced: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Staff time per test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Lab to lab referrals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Cost of duplicate test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Impact on patients of repeat tests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+mn-lt"/>
                        </a:rPr>
                        <a:t>Cost to support legacy LIMS systems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000" dirty="0"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dirty="0"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0" dirty="0">
                          <a:latin typeface="+mn-lt"/>
                          <a:cs typeface="Calibri" pitchFamily="34"/>
                        </a:rPr>
                        <a:t>£10m (cash releasing) benefits across 10 years.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776552"/>
                  </a:ext>
                </a:extLst>
              </a:tr>
              <a:tr h="1296197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>
                          <a:cs typeface="Arial" panose="020B0604020202020204" pitchFamily="34" charset="0"/>
                        </a:rPr>
                        <a:t>Progressed plans for the </a:t>
                      </a:r>
                      <a:r>
                        <a:rPr lang="en-GB" sz="2000" b="1" dirty="0">
                          <a:cs typeface="Arial" panose="020B0604020202020204" pitchFamily="34" charset="0"/>
                        </a:rPr>
                        <a:t>Pathology 3 Hub Model </a:t>
                      </a:r>
                      <a:r>
                        <a:rPr lang="en-GB" sz="2000" dirty="0">
                          <a:cs typeface="Arial" panose="020B0604020202020204" pitchFamily="34" charset="0"/>
                        </a:rPr>
                        <a:t>to be implemented in 2026. 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000" dirty="0"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000" dirty="0"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GB" sz="2000" i="0" dirty="0">
                          <a:solidFill>
                            <a:schemeClr val="tx1"/>
                          </a:solidFill>
                          <a:cs typeface="Arial"/>
                        </a:rPr>
                        <a:t>Consolidated more efficient, resilient pathology service.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£16m (cash and non-cash releasing) per annum.</a:t>
                      </a:r>
                    </a:p>
                    <a:p>
                      <a:pPr lvl="0"/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72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5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" y="1"/>
            <a:ext cx="15773400" cy="198834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15E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Next?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050" y="479669"/>
            <a:ext cx="5524500" cy="1841501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8FFAA-EC01-9D1A-4E4C-BFAB3D7B0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738449"/>
              </p:ext>
            </p:extLst>
          </p:nvPr>
        </p:nvGraphicFramePr>
        <p:xfrm>
          <a:off x="150888" y="2686640"/>
          <a:ext cx="16991559" cy="660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27906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2678723-8c06-45e1-8bd0-318b9868a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19" ma:contentTypeDescription="Create a new document." ma:contentTypeScope="" ma:versionID="98293801c1350fd03b092dcc04071df7">
  <xsd:schema xmlns:xsd="http://www.w3.org/2001/XMLSchema" xmlns:xs="http://www.w3.org/2001/XMLSchema" xmlns:p="http://schemas.microsoft.com/office/2006/metadata/properties" xmlns:ns1="http://schemas.microsoft.com/sharepoint/v3" xmlns:ns3="5789755c-de38-4fe3-9623-40afa3bba1e2" xmlns:ns4="32678723-8c06-45e1-8bd0-318b9868a43d" targetNamespace="http://schemas.microsoft.com/office/2006/metadata/properties" ma:root="true" ma:fieldsID="cf731e7fd431cb2406c260829b043ed8" ns1:_="" ns3:_="" ns4:_="">
    <xsd:import namespace="http://schemas.microsoft.com/sharepoint/v3"/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F93118-A419-4967-83D0-B16FE863FFA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32678723-8c06-45e1-8bd0-318b9868a43d"/>
    <ds:schemaRef ds:uri="http://purl.org/dc/terms/"/>
    <ds:schemaRef ds:uri="5789755c-de38-4fe3-9623-40afa3bba1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483661-6A64-422C-B188-DE45542654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DDE62-F36E-4C56-A669-981BAF85C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907</Words>
  <Application>Microsoft Office PowerPoint</Application>
  <PresentationFormat>Custom</PresentationFormat>
  <Paragraphs>172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Calibri</vt:lpstr>
      <vt:lpstr>title slide</vt:lpstr>
      <vt:lpstr>Office Theme</vt:lpstr>
      <vt:lpstr>CMAST 24/25 Plan Q2 Update</vt:lpstr>
      <vt:lpstr>Strategic Direction </vt:lpstr>
      <vt:lpstr>Income Secured </vt:lpstr>
      <vt:lpstr>Performance    </vt:lpstr>
      <vt:lpstr>Endoscopy   </vt:lpstr>
      <vt:lpstr>Imaging </vt:lpstr>
      <vt:lpstr>Community Diagnostic Centres (CDCs)  &amp; Physiological Science   </vt:lpstr>
      <vt:lpstr>Pathology </vt:lpstr>
      <vt:lpstr>What Next? </vt:lpstr>
      <vt:lpstr>What Next?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CMAST - 24/25 Planning CPP</dc:title>
  <dc:creator>Amy Hatton</dc:creator>
  <cp:lastModifiedBy>COLE, Tracey (THE CLATTERBRIDGE CANCER CENTRE NHS FOUNDATION TRUST)</cp:lastModifiedBy>
  <cp:revision>190</cp:revision>
  <cp:lastPrinted>2024-03-26T08:57:25Z</cp:lastPrinted>
  <dcterms:created xsi:type="dcterms:W3CDTF">2006-08-16T00:00:00Z</dcterms:created>
  <dcterms:modified xsi:type="dcterms:W3CDTF">2024-12-04T13:19:15Z</dcterms:modified>
  <dc:identifier>DAF8qgPsRQM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  <property fmtid="{D5CDD505-2E9C-101B-9397-08002B2CF9AE}" pid="3" name="MediaServiceImageTags">
    <vt:lpwstr/>
  </property>
</Properties>
</file>