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75" r:id="rId5"/>
    <p:sldId id="282" r:id="rId6"/>
    <p:sldId id="483" r:id="rId7"/>
    <p:sldId id="497" r:id="rId8"/>
    <p:sldId id="498" r:id="rId9"/>
    <p:sldId id="409" r:id="rId10"/>
    <p:sldId id="482" r:id="rId11"/>
    <p:sldId id="298" r:id="rId12"/>
    <p:sldId id="473" r:id="rId13"/>
    <p:sldId id="484" r:id="rId14"/>
    <p:sldId id="475" r:id="rId15"/>
    <p:sldId id="485" r:id="rId16"/>
    <p:sldId id="286" r:id="rId17"/>
    <p:sldId id="3410" r:id="rId18"/>
    <p:sldId id="491" r:id="rId19"/>
    <p:sldId id="476" r:id="rId20"/>
    <p:sldId id="477" r:id="rId21"/>
    <p:sldId id="478" r:id="rId22"/>
    <p:sldId id="486" r:id="rId23"/>
    <p:sldId id="479" r:id="rId24"/>
    <p:sldId id="495" r:id="rId25"/>
    <p:sldId id="480" r:id="rId26"/>
    <p:sldId id="287" r:id="rId27"/>
    <p:sldId id="487" r:id="rId28"/>
    <p:sldId id="500" r:id="rId29"/>
    <p:sldId id="499" r:id="rId30"/>
    <p:sldId id="492" r:id="rId31"/>
    <p:sldId id="474" r:id="rId32"/>
    <p:sldId id="493" r:id="rId33"/>
  </p:sldIdLst>
  <p:sldSz cx="12192000" cy="6858000"/>
  <p:notesSz cx="6742113" cy="9872663"/>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9">
          <p15:clr>
            <a:srgbClr val="A4A3A4"/>
          </p15:clr>
        </p15:guide>
        <p15:guide id="2" pos="212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 Fogarty" initials="CF" lastIdx="1" clrIdx="0">
    <p:extLst>
      <p:ext uri="{19B8F6BF-5375-455C-9EA6-DF929625EA0E}">
        <p15:presenceInfo xmlns:p15="http://schemas.microsoft.com/office/powerpoint/2012/main" userId="S::cathfogarty@sthelens.gov.uk::a80d3850-3d6f-40a6-885c-09615ae12a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76E"/>
    <a:srgbClr val="F6A20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AB7F17-207F-4941-BD4E-68853C029B92}" v="47" dt="2022-07-26T15:27:20.044"/>
    <p1510:client id="{ED5E8961-6672-4862-B3A1-D905DF9BB2F8}" v="43" dt="2022-07-26T18:09:09.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32" y="1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09"/>
        <p:guide pos="21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73C07-E049-4547-A64C-7662538B6E9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10AE0AD-1E28-47A7-A05D-81FBB50CB7BB}">
      <dgm:prSet/>
      <dgm:spPr/>
      <dgm:t>
        <a:bodyPr/>
        <a:lstStyle/>
        <a:p>
          <a:r>
            <a:rPr lang="en-GB" dirty="0"/>
            <a:t>Achieve the agreed shared outcomes</a:t>
          </a:r>
          <a:endParaRPr lang="en-US" dirty="0"/>
        </a:p>
      </dgm:t>
    </dgm:pt>
    <dgm:pt modelId="{2F4E300B-6926-4927-B5AC-15A082E7589E}" type="parTrans" cxnId="{301C0C9E-46F9-49CC-A47A-AD91C1607072}">
      <dgm:prSet/>
      <dgm:spPr/>
      <dgm:t>
        <a:bodyPr/>
        <a:lstStyle/>
        <a:p>
          <a:endParaRPr lang="en-US"/>
        </a:p>
      </dgm:t>
    </dgm:pt>
    <dgm:pt modelId="{73FABBA7-7FE7-46A1-930C-899D3B64D35D}" type="sibTrans" cxnId="{301C0C9E-46F9-49CC-A47A-AD91C1607072}">
      <dgm:prSet/>
      <dgm:spPr/>
      <dgm:t>
        <a:bodyPr/>
        <a:lstStyle/>
        <a:p>
          <a:endParaRPr lang="en-US"/>
        </a:p>
      </dgm:t>
    </dgm:pt>
    <dgm:pt modelId="{04C1BFD1-7F28-493D-A564-F419571AE5E9}">
      <dgm:prSet/>
      <dgm:spPr/>
      <dgm:t>
        <a:bodyPr/>
        <a:lstStyle/>
        <a:p>
          <a:r>
            <a:rPr lang="en-GB" dirty="0"/>
            <a:t>Significant Improvement in our Children Services</a:t>
          </a:r>
          <a:endParaRPr lang="en-US" dirty="0"/>
        </a:p>
      </dgm:t>
    </dgm:pt>
    <dgm:pt modelId="{7D0688F9-0F1C-45CD-B78F-20838C93DD0E}" type="parTrans" cxnId="{0DD8095E-CEEB-4053-9977-25D4BCFE10BF}">
      <dgm:prSet/>
      <dgm:spPr/>
      <dgm:t>
        <a:bodyPr/>
        <a:lstStyle/>
        <a:p>
          <a:endParaRPr lang="en-US"/>
        </a:p>
      </dgm:t>
    </dgm:pt>
    <dgm:pt modelId="{01D019BB-4EDB-405A-A131-25EFA6111A6E}" type="sibTrans" cxnId="{0DD8095E-CEEB-4053-9977-25D4BCFE10BF}">
      <dgm:prSet/>
      <dgm:spPr/>
      <dgm:t>
        <a:bodyPr/>
        <a:lstStyle/>
        <a:p>
          <a:endParaRPr lang="en-US"/>
        </a:p>
      </dgm:t>
    </dgm:pt>
    <dgm:pt modelId="{136AD125-FC84-4F0F-AEC5-BFB4130102B7}">
      <dgm:prSet/>
      <dgm:spPr/>
      <dgm:t>
        <a:bodyPr/>
        <a:lstStyle/>
        <a:p>
          <a:r>
            <a:rPr lang="en-GB" dirty="0"/>
            <a:t>Implementation of a ‘Care Communities’ approach in our localities</a:t>
          </a:r>
          <a:endParaRPr lang="en-US" dirty="0"/>
        </a:p>
      </dgm:t>
    </dgm:pt>
    <dgm:pt modelId="{2C15FD6A-29D4-4C1E-81F1-D9D3FC7699FA}" type="parTrans" cxnId="{88319D04-66BE-4088-89E1-DE0CCD35D937}">
      <dgm:prSet/>
      <dgm:spPr/>
      <dgm:t>
        <a:bodyPr/>
        <a:lstStyle/>
        <a:p>
          <a:endParaRPr lang="en-US"/>
        </a:p>
      </dgm:t>
    </dgm:pt>
    <dgm:pt modelId="{2BDBC58E-B580-4764-B5DC-8633951C222C}" type="sibTrans" cxnId="{88319D04-66BE-4088-89E1-DE0CCD35D937}">
      <dgm:prSet/>
      <dgm:spPr/>
      <dgm:t>
        <a:bodyPr/>
        <a:lstStyle/>
        <a:p>
          <a:endParaRPr lang="en-US"/>
        </a:p>
      </dgm:t>
    </dgm:pt>
    <dgm:pt modelId="{7C4C0A58-D7D0-4421-89DB-A8D35DF2FA0F}">
      <dgm:prSet/>
      <dgm:spPr/>
      <dgm:t>
        <a:bodyPr/>
        <a:lstStyle/>
        <a:p>
          <a:r>
            <a:rPr lang="en-GB" dirty="0"/>
            <a:t>Support providers to reduce system pressures in U&amp;EC</a:t>
          </a:r>
          <a:endParaRPr lang="en-US" dirty="0"/>
        </a:p>
      </dgm:t>
    </dgm:pt>
    <dgm:pt modelId="{3438D26D-334D-4D1C-ACD4-A82D9D6FBC43}" type="parTrans" cxnId="{F1B8FB3E-F6E1-467A-B7D3-0F64F46D1DC3}">
      <dgm:prSet/>
      <dgm:spPr/>
      <dgm:t>
        <a:bodyPr/>
        <a:lstStyle/>
        <a:p>
          <a:endParaRPr lang="en-US"/>
        </a:p>
      </dgm:t>
    </dgm:pt>
    <dgm:pt modelId="{97B0255F-1C32-4460-A1AB-E5607BBEBE20}" type="sibTrans" cxnId="{F1B8FB3E-F6E1-467A-B7D3-0F64F46D1DC3}">
      <dgm:prSet/>
      <dgm:spPr/>
      <dgm:t>
        <a:bodyPr/>
        <a:lstStyle/>
        <a:p>
          <a:endParaRPr lang="en-US"/>
        </a:p>
      </dgm:t>
    </dgm:pt>
    <dgm:pt modelId="{B167AE22-F023-476A-8789-C610F5BB47B9}">
      <dgm:prSet/>
      <dgm:spPr/>
      <dgm:t>
        <a:bodyPr/>
        <a:lstStyle/>
        <a:p>
          <a:pPr rtl="0"/>
          <a:r>
            <a:rPr lang="en-GB" dirty="0"/>
            <a:t>Tackle the root causes</a:t>
          </a:r>
          <a:r>
            <a:rPr lang="en-GB" dirty="0">
              <a:latin typeface="Calibri Light" panose="020F0302020204030204"/>
            </a:rPr>
            <a:t> of</a:t>
          </a:r>
          <a:r>
            <a:rPr lang="en-GB" dirty="0"/>
            <a:t> inequalities</a:t>
          </a:r>
          <a:r>
            <a:rPr lang="en-GB" dirty="0">
              <a:latin typeface="Calibri Light" panose="020F0302020204030204"/>
            </a:rPr>
            <a:t> and promote inclusive growth</a:t>
          </a:r>
          <a:endParaRPr lang="en-US" dirty="0"/>
        </a:p>
      </dgm:t>
    </dgm:pt>
    <dgm:pt modelId="{9AB69D88-4727-4AA9-A1B9-2341ED11E172}" type="parTrans" cxnId="{B349B91C-4203-452C-BF18-82C1CAC4BC5A}">
      <dgm:prSet/>
      <dgm:spPr/>
      <dgm:t>
        <a:bodyPr/>
        <a:lstStyle/>
        <a:p>
          <a:endParaRPr lang="en-US"/>
        </a:p>
      </dgm:t>
    </dgm:pt>
    <dgm:pt modelId="{E95DB93B-2678-4319-8FC6-9608CB7A6986}" type="sibTrans" cxnId="{B349B91C-4203-452C-BF18-82C1CAC4BC5A}">
      <dgm:prSet/>
      <dgm:spPr/>
      <dgm:t>
        <a:bodyPr/>
        <a:lstStyle/>
        <a:p>
          <a:endParaRPr lang="en-US"/>
        </a:p>
      </dgm:t>
    </dgm:pt>
    <dgm:pt modelId="{E30A1C6B-AE3F-42D9-8046-5A7782A00ECE}">
      <dgm:prSet/>
      <dgm:spPr/>
      <dgm:t>
        <a:bodyPr/>
        <a:lstStyle/>
        <a:p>
          <a:r>
            <a:rPr lang="en-GB" dirty="0"/>
            <a:t>Effectively implement the significant Adult Social Care funding changes and be Inspection ready</a:t>
          </a:r>
          <a:endParaRPr lang="en-US" dirty="0"/>
        </a:p>
      </dgm:t>
    </dgm:pt>
    <dgm:pt modelId="{7B0208CA-A07E-46CE-9C5B-C9016EC863BA}" type="parTrans" cxnId="{2D5CA52F-5C3F-4450-B584-D0A64614AAEF}">
      <dgm:prSet/>
      <dgm:spPr/>
      <dgm:t>
        <a:bodyPr/>
        <a:lstStyle/>
        <a:p>
          <a:endParaRPr lang="en-US"/>
        </a:p>
      </dgm:t>
    </dgm:pt>
    <dgm:pt modelId="{B01D5361-CDA9-4112-8079-2F4922EF9561}" type="sibTrans" cxnId="{2D5CA52F-5C3F-4450-B584-D0A64614AAEF}">
      <dgm:prSet/>
      <dgm:spPr/>
      <dgm:t>
        <a:bodyPr/>
        <a:lstStyle/>
        <a:p>
          <a:endParaRPr lang="en-US"/>
        </a:p>
      </dgm:t>
    </dgm:pt>
    <dgm:pt modelId="{35D3CADD-780A-47E2-81C4-8C922FBAC666}">
      <dgm:prSet/>
      <dgm:spPr/>
      <dgm:t>
        <a:bodyPr/>
        <a:lstStyle/>
        <a:p>
          <a:pPr rtl="0"/>
          <a:r>
            <a:rPr lang="en-GB" dirty="0"/>
            <a:t>Further integration of workforce, systems, processes and intelligence</a:t>
          </a:r>
          <a:r>
            <a:rPr lang="en-GB" dirty="0">
              <a:latin typeface="Calibri Light" panose="020F0302020204030204"/>
            </a:rPr>
            <a:t> </a:t>
          </a:r>
          <a:endParaRPr lang="en-US" dirty="0">
            <a:latin typeface="Calibri Light" panose="020F0302020204030204"/>
          </a:endParaRPr>
        </a:p>
      </dgm:t>
    </dgm:pt>
    <dgm:pt modelId="{1E24C641-C7ED-4DC5-BB6F-AC295B3C1F1B}" type="parTrans" cxnId="{F04EA6F8-9D13-447E-A441-9C41E91A4DFE}">
      <dgm:prSet/>
      <dgm:spPr/>
      <dgm:t>
        <a:bodyPr/>
        <a:lstStyle/>
        <a:p>
          <a:endParaRPr lang="en-US"/>
        </a:p>
      </dgm:t>
    </dgm:pt>
    <dgm:pt modelId="{3719804E-E5AE-4456-B0AF-BD5F05C42AF8}" type="sibTrans" cxnId="{F04EA6F8-9D13-447E-A441-9C41E91A4DFE}">
      <dgm:prSet/>
      <dgm:spPr/>
      <dgm:t>
        <a:bodyPr/>
        <a:lstStyle/>
        <a:p>
          <a:endParaRPr lang="en-US"/>
        </a:p>
      </dgm:t>
    </dgm:pt>
    <dgm:pt modelId="{14E1250B-539E-45B9-A6C6-06F3BA44A8E3}">
      <dgm:prSet/>
      <dgm:spPr/>
      <dgm:t>
        <a:bodyPr/>
        <a:lstStyle/>
        <a:p>
          <a:pPr rtl="0"/>
          <a:r>
            <a:rPr lang="en-GB" dirty="0"/>
            <a:t>Support the Cheshire and Merseyside ICB and the other 8 Places to improve the life chances and health and wellbeing of the population.</a:t>
          </a:r>
          <a:r>
            <a:rPr lang="en-GB" dirty="0">
              <a:latin typeface="Calibri Light" panose="020F0302020204030204"/>
            </a:rPr>
            <a:t>     </a:t>
          </a:r>
          <a:endParaRPr lang="en-US" dirty="0"/>
        </a:p>
      </dgm:t>
    </dgm:pt>
    <dgm:pt modelId="{35DE482E-1612-4F35-BB92-9625702A4D34}" type="parTrans" cxnId="{D02EF0C9-098B-4E41-BC29-3F066D765E72}">
      <dgm:prSet/>
      <dgm:spPr/>
      <dgm:t>
        <a:bodyPr/>
        <a:lstStyle/>
        <a:p>
          <a:endParaRPr lang="en-US"/>
        </a:p>
      </dgm:t>
    </dgm:pt>
    <dgm:pt modelId="{841376B8-0D49-4C9A-AACE-B3CC370D5ADE}" type="sibTrans" cxnId="{D02EF0C9-098B-4E41-BC29-3F066D765E72}">
      <dgm:prSet/>
      <dgm:spPr/>
      <dgm:t>
        <a:bodyPr/>
        <a:lstStyle/>
        <a:p>
          <a:endParaRPr lang="en-US"/>
        </a:p>
      </dgm:t>
    </dgm:pt>
    <dgm:pt modelId="{2B5009B1-1326-4630-AA23-36BE5E63521B}" type="pres">
      <dgm:prSet presAssocID="{12F73C07-E049-4547-A64C-7662538B6E92}" presName="diagram" presStyleCnt="0">
        <dgm:presLayoutVars>
          <dgm:dir/>
          <dgm:resizeHandles val="exact"/>
        </dgm:presLayoutVars>
      </dgm:prSet>
      <dgm:spPr/>
    </dgm:pt>
    <dgm:pt modelId="{38E63935-9D1B-442F-A7FE-0C55F9D2010F}" type="pres">
      <dgm:prSet presAssocID="{610AE0AD-1E28-47A7-A05D-81FBB50CB7BB}" presName="node" presStyleLbl="node1" presStyleIdx="0" presStyleCnt="8">
        <dgm:presLayoutVars>
          <dgm:bulletEnabled val="1"/>
        </dgm:presLayoutVars>
      </dgm:prSet>
      <dgm:spPr/>
    </dgm:pt>
    <dgm:pt modelId="{B4E0B271-BBA9-454A-BD13-1A7E032617D7}" type="pres">
      <dgm:prSet presAssocID="{73FABBA7-7FE7-46A1-930C-899D3B64D35D}" presName="sibTrans" presStyleCnt="0"/>
      <dgm:spPr/>
    </dgm:pt>
    <dgm:pt modelId="{B1B33D70-8EDA-40D9-BC85-8C30A85395B3}" type="pres">
      <dgm:prSet presAssocID="{04C1BFD1-7F28-493D-A564-F419571AE5E9}" presName="node" presStyleLbl="node1" presStyleIdx="1" presStyleCnt="8">
        <dgm:presLayoutVars>
          <dgm:bulletEnabled val="1"/>
        </dgm:presLayoutVars>
      </dgm:prSet>
      <dgm:spPr/>
    </dgm:pt>
    <dgm:pt modelId="{0EFEE676-ED73-4F6C-BCE8-D493DA5ADE92}" type="pres">
      <dgm:prSet presAssocID="{01D019BB-4EDB-405A-A131-25EFA6111A6E}" presName="sibTrans" presStyleCnt="0"/>
      <dgm:spPr/>
    </dgm:pt>
    <dgm:pt modelId="{56581484-6928-4D35-8C81-3CFF2B7EB914}" type="pres">
      <dgm:prSet presAssocID="{136AD125-FC84-4F0F-AEC5-BFB4130102B7}" presName="node" presStyleLbl="node1" presStyleIdx="2" presStyleCnt="8">
        <dgm:presLayoutVars>
          <dgm:bulletEnabled val="1"/>
        </dgm:presLayoutVars>
      </dgm:prSet>
      <dgm:spPr/>
    </dgm:pt>
    <dgm:pt modelId="{D5D7CFE9-B7FE-4875-ACD8-6AB497A94F13}" type="pres">
      <dgm:prSet presAssocID="{2BDBC58E-B580-4764-B5DC-8633951C222C}" presName="sibTrans" presStyleCnt="0"/>
      <dgm:spPr/>
    </dgm:pt>
    <dgm:pt modelId="{4469F65F-8F23-4412-A960-9739B9E8B2DD}" type="pres">
      <dgm:prSet presAssocID="{7C4C0A58-D7D0-4421-89DB-A8D35DF2FA0F}" presName="node" presStyleLbl="node1" presStyleIdx="3" presStyleCnt="8">
        <dgm:presLayoutVars>
          <dgm:bulletEnabled val="1"/>
        </dgm:presLayoutVars>
      </dgm:prSet>
      <dgm:spPr/>
    </dgm:pt>
    <dgm:pt modelId="{2250E3A1-2C09-498D-8477-0FD821C1BFD8}" type="pres">
      <dgm:prSet presAssocID="{97B0255F-1C32-4460-A1AB-E5607BBEBE20}" presName="sibTrans" presStyleCnt="0"/>
      <dgm:spPr/>
    </dgm:pt>
    <dgm:pt modelId="{87D4BCC9-7EBD-428F-AC48-E607EA6F9BDA}" type="pres">
      <dgm:prSet presAssocID="{B167AE22-F023-476A-8789-C610F5BB47B9}" presName="node" presStyleLbl="node1" presStyleIdx="4" presStyleCnt="8">
        <dgm:presLayoutVars>
          <dgm:bulletEnabled val="1"/>
        </dgm:presLayoutVars>
      </dgm:prSet>
      <dgm:spPr/>
    </dgm:pt>
    <dgm:pt modelId="{0E839D2D-8575-43E1-A279-733903392CF0}" type="pres">
      <dgm:prSet presAssocID="{E95DB93B-2678-4319-8FC6-9608CB7A6986}" presName="sibTrans" presStyleCnt="0"/>
      <dgm:spPr/>
    </dgm:pt>
    <dgm:pt modelId="{F1E7D2B7-83D1-48ED-8958-9A7ECDFC0C74}" type="pres">
      <dgm:prSet presAssocID="{E30A1C6B-AE3F-42D9-8046-5A7782A00ECE}" presName="node" presStyleLbl="node1" presStyleIdx="5" presStyleCnt="8">
        <dgm:presLayoutVars>
          <dgm:bulletEnabled val="1"/>
        </dgm:presLayoutVars>
      </dgm:prSet>
      <dgm:spPr/>
    </dgm:pt>
    <dgm:pt modelId="{5C132AF5-334B-4C51-AD3D-2A42AF155185}" type="pres">
      <dgm:prSet presAssocID="{B01D5361-CDA9-4112-8079-2F4922EF9561}" presName="sibTrans" presStyleCnt="0"/>
      <dgm:spPr/>
    </dgm:pt>
    <dgm:pt modelId="{DF12F06B-3788-402E-B326-F29EBE425169}" type="pres">
      <dgm:prSet presAssocID="{35D3CADD-780A-47E2-81C4-8C922FBAC666}" presName="node" presStyleLbl="node1" presStyleIdx="6" presStyleCnt="8">
        <dgm:presLayoutVars>
          <dgm:bulletEnabled val="1"/>
        </dgm:presLayoutVars>
      </dgm:prSet>
      <dgm:spPr/>
    </dgm:pt>
    <dgm:pt modelId="{6E90B58D-6751-4B01-A54C-5B724548C0FC}" type="pres">
      <dgm:prSet presAssocID="{3719804E-E5AE-4456-B0AF-BD5F05C42AF8}" presName="sibTrans" presStyleCnt="0"/>
      <dgm:spPr/>
    </dgm:pt>
    <dgm:pt modelId="{3989C816-89F7-4409-B8CA-D62D1E375695}" type="pres">
      <dgm:prSet presAssocID="{14E1250B-539E-45B9-A6C6-06F3BA44A8E3}" presName="node" presStyleLbl="node1" presStyleIdx="7" presStyleCnt="8">
        <dgm:presLayoutVars>
          <dgm:bulletEnabled val="1"/>
        </dgm:presLayoutVars>
      </dgm:prSet>
      <dgm:spPr/>
    </dgm:pt>
  </dgm:ptLst>
  <dgm:cxnLst>
    <dgm:cxn modelId="{48CDC201-BDC8-4C43-A6D0-2FE64A16C3BE}" type="presOf" srcId="{7C4C0A58-D7D0-4421-89DB-A8D35DF2FA0F}" destId="{4469F65F-8F23-4412-A960-9739B9E8B2DD}" srcOrd="0" destOrd="0" presId="urn:microsoft.com/office/officeart/2005/8/layout/default"/>
    <dgm:cxn modelId="{88319D04-66BE-4088-89E1-DE0CCD35D937}" srcId="{12F73C07-E049-4547-A64C-7662538B6E92}" destId="{136AD125-FC84-4F0F-AEC5-BFB4130102B7}" srcOrd="2" destOrd="0" parTransId="{2C15FD6A-29D4-4C1E-81F1-D9D3FC7699FA}" sibTransId="{2BDBC58E-B580-4764-B5DC-8633951C222C}"/>
    <dgm:cxn modelId="{470C9D0D-E0B4-49C7-999E-43FB2E3858B5}" type="presOf" srcId="{12F73C07-E049-4547-A64C-7662538B6E92}" destId="{2B5009B1-1326-4630-AA23-36BE5E63521B}" srcOrd="0" destOrd="0" presId="urn:microsoft.com/office/officeart/2005/8/layout/default"/>
    <dgm:cxn modelId="{B349B91C-4203-452C-BF18-82C1CAC4BC5A}" srcId="{12F73C07-E049-4547-A64C-7662538B6E92}" destId="{B167AE22-F023-476A-8789-C610F5BB47B9}" srcOrd="4" destOrd="0" parTransId="{9AB69D88-4727-4AA9-A1B9-2341ED11E172}" sibTransId="{E95DB93B-2678-4319-8FC6-9608CB7A6986}"/>
    <dgm:cxn modelId="{711E5921-3FF8-431F-BCA7-D7C0EFB4A631}" type="presOf" srcId="{04C1BFD1-7F28-493D-A564-F419571AE5E9}" destId="{B1B33D70-8EDA-40D9-BC85-8C30A85395B3}" srcOrd="0" destOrd="0" presId="urn:microsoft.com/office/officeart/2005/8/layout/default"/>
    <dgm:cxn modelId="{2D5CA52F-5C3F-4450-B584-D0A64614AAEF}" srcId="{12F73C07-E049-4547-A64C-7662538B6E92}" destId="{E30A1C6B-AE3F-42D9-8046-5A7782A00ECE}" srcOrd="5" destOrd="0" parTransId="{7B0208CA-A07E-46CE-9C5B-C9016EC863BA}" sibTransId="{B01D5361-CDA9-4112-8079-2F4922EF9561}"/>
    <dgm:cxn modelId="{AB2DFB38-F50C-4FC5-8B30-29F7491AD922}" type="presOf" srcId="{14E1250B-539E-45B9-A6C6-06F3BA44A8E3}" destId="{3989C816-89F7-4409-B8CA-D62D1E375695}" srcOrd="0" destOrd="0" presId="urn:microsoft.com/office/officeart/2005/8/layout/default"/>
    <dgm:cxn modelId="{F1B8FB3E-F6E1-467A-B7D3-0F64F46D1DC3}" srcId="{12F73C07-E049-4547-A64C-7662538B6E92}" destId="{7C4C0A58-D7D0-4421-89DB-A8D35DF2FA0F}" srcOrd="3" destOrd="0" parTransId="{3438D26D-334D-4D1C-ACD4-A82D9D6FBC43}" sibTransId="{97B0255F-1C32-4460-A1AB-E5607BBEBE20}"/>
    <dgm:cxn modelId="{0DD8095E-CEEB-4053-9977-25D4BCFE10BF}" srcId="{12F73C07-E049-4547-A64C-7662538B6E92}" destId="{04C1BFD1-7F28-493D-A564-F419571AE5E9}" srcOrd="1" destOrd="0" parTransId="{7D0688F9-0F1C-45CD-B78F-20838C93DD0E}" sibTransId="{01D019BB-4EDB-405A-A131-25EFA6111A6E}"/>
    <dgm:cxn modelId="{25280F4C-04F3-4BE7-8E5B-0411FA710702}" type="presOf" srcId="{E30A1C6B-AE3F-42D9-8046-5A7782A00ECE}" destId="{F1E7D2B7-83D1-48ED-8958-9A7ECDFC0C74}" srcOrd="0" destOrd="0" presId="urn:microsoft.com/office/officeart/2005/8/layout/default"/>
    <dgm:cxn modelId="{94F24F8A-C373-4188-8261-C4FB21FA3A0A}" type="presOf" srcId="{B167AE22-F023-476A-8789-C610F5BB47B9}" destId="{87D4BCC9-7EBD-428F-AC48-E607EA6F9BDA}" srcOrd="0" destOrd="0" presId="urn:microsoft.com/office/officeart/2005/8/layout/default"/>
    <dgm:cxn modelId="{301C0C9E-46F9-49CC-A47A-AD91C1607072}" srcId="{12F73C07-E049-4547-A64C-7662538B6E92}" destId="{610AE0AD-1E28-47A7-A05D-81FBB50CB7BB}" srcOrd="0" destOrd="0" parTransId="{2F4E300B-6926-4927-B5AC-15A082E7589E}" sibTransId="{73FABBA7-7FE7-46A1-930C-899D3B64D35D}"/>
    <dgm:cxn modelId="{D02EF0C9-098B-4E41-BC29-3F066D765E72}" srcId="{12F73C07-E049-4547-A64C-7662538B6E92}" destId="{14E1250B-539E-45B9-A6C6-06F3BA44A8E3}" srcOrd="7" destOrd="0" parTransId="{35DE482E-1612-4F35-BB92-9625702A4D34}" sibTransId="{841376B8-0D49-4C9A-AACE-B3CC370D5ADE}"/>
    <dgm:cxn modelId="{D2517CDE-60C6-4647-9532-392FB2BDCD01}" type="presOf" srcId="{35D3CADD-780A-47E2-81C4-8C922FBAC666}" destId="{DF12F06B-3788-402E-B326-F29EBE425169}" srcOrd="0" destOrd="0" presId="urn:microsoft.com/office/officeart/2005/8/layout/default"/>
    <dgm:cxn modelId="{6C2702F2-E717-4967-A2C4-8DFB5D6D96BD}" type="presOf" srcId="{136AD125-FC84-4F0F-AEC5-BFB4130102B7}" destId="{56581484-6928-4D35-8C81-3CFF2B7EB914}" srcOrd="0" destOrd="0" presId="urn:microsoft.com/office/officeart/2005/8/layout/default"/>
    <dgm:cxn modelId="{8BD378F8-D2D8-4DF6-B38C-10F49043A4AE}" type="presOf" srcId="{610AE0AD-1E28-47A7-A05D-81FBB50CB7BB}" destId="{38E63935-9D1B-442F-A7FE-0C55F9D2010F}" srcOrd="0" destOrd="0" presId="urn:microsoft.com/office/officeart/2005/8/layout/default"/>
    <dgm:cxn modelId="{F04EA6F8-9D13-447E-A441-9C41E91A4DFE}" srcId="{12F73C07-E049-4547-A64C-7662538B6E92}" destId="{35D3CADD-780A-47E2-81C4-8C922FBAC666}" srcOrd="6" destOrd="0" parTransId="{1E24C641-C7ED-4DC5-BB6F-AC295B3C1F1B}" sibTransId="{3719804E-E5AE-4456-B0AF-BD5F05C42AF8}"/>
    <dgm:cxn modelId="{CD391E07-30EE-4C41-9EA8-006376E1F173}" type="presParOf" srcId="{2B5009B1-1326-4630-AA23-36BE5E63521B}" destId="{38E63935-9D1B-442F-A7FE-0C55F9D2010F}" srcOrd="0" destOrd="0" presId="urn:microsoft.com/office/officeart/2005/8/layout/default"/>
    <dgm:cxn modelId="{AB22213E-78BE-484A-A777-D73C90AFBA0B}" type="presParOf" srcId="{2B5009B1-1326-4630-AA23-36BE5E63521B}" destId="{B4E0B271-BBA9-454A-BD13-1A7E032617D7}" srcOrd="1" destOrd="0" presId="urn:microsoft.com/office/officeart/2005/8/layout/default"/>
    <dgm:cxn modelId="{93C46148-6CD8-4C95-B70B-DB28D991BFD9}" type="presParOf" srcId="{2B5009B1-1326-4630-AA23-36BE5E63521B}" destId="{B1B33D70-8EDA-40D9-BC85-8C30A85395B3}" srcOrd="2" destOrd="0" presId="urn:microsoft.com/office/officeart/2005/8/layout/default"/>
    <dgm:cxn modelId="{60BC03D4-E04D-44B6-BA6D-CF614DAE0F57}" type="presParOf" srcId="{2B5009B1-1326-4630-AA23-36BE5E63521B}" destId="{0EFEE676-ED73-4F6C-BCE8-D493DA5ADE92}" srcOrd="3" destOrd="0" presId="urn:microsoft.com/office/officeart/2005/8/layout/default"/>
    <dgm:cxn modelId="{B3F2BB0A-8A53-4684-B1A5-DEF5D1B0AA28}" type="presParOf" srcId="{2B5009B1-1326-4630-AA23-36BE5E63521B}" destId="{56581484-6928-4D35-8C81-3CFF2B7EB914}" srcOrd="4" destOrd="0" presId="urn:microsoft.com/office/officeart/2005/8/layout/default"/>
    <dgm:cxn modelId="{065070D4-0571-4633-B094-119208BC8BA3}" type="presParOf" srcId="{2B5009B1-1326-4630-AA23-36BE5E63521B}" destId="{D5D7CFE9-B7FE-4875-ACD8-6AB497A94F13}" srcOrd="5" destOrd="0" presId="urn:microsoft.com/office/officeart/2005/8/layout/default"/>
    <dgm:cxn modelId="{75553FFC-B18C-4101-B250-5863F54B5DAE}" type="presParOf" srcId="{2B5009B1-1326-4630-AA23-36BE5E63521B}" destId="{4469F65F-8F23-4412-A960-9739B9E8B2DD}" srcOrd="6" destOrd="0" presId="urn:microsoft.com/office/officeart/2005/8/layout/default"/>
    <dgm:cxn modelId="{712F8818-6B61-444B-83B3-A773337600AB}" type="presParOf" srcId="{2B5009B1-1326-4630-AA23-36BE5E63521B}" destId="{2250E3A1-2C09-498D-8477-0FD821C1BFD8}" srcOrd="7" destOrd="0" presId="urn:microsoft.com/office/officeart/2005/8/layout/default"/>
    <dgm:cxn modelId="{FFF93D79-60E6-4E71-A693-D08304D919AA}" type="presParOf" srcId="{2B5009B1-1326-4630-AA23-36BE5E63521B}" destId="{87D4BCC9-7EBD-428F-AC48-E607EA6F9BDA}" srcOrd="8" destOrd="0" presId="urn:microsoft.com/office/officeart/2005/8/layout/default"/>
    <dgm:cxn modelId="{926B71E1-BF09-4C5C-83E7-0A608D62C9FB}" type="presParOf" srcId="{2B5009B1-1326-4630-AA23-36BE5E63521B}" destId="{0E839D2D-8575-43E1-A279-733903392CF0}" srcOrd="9" destOrd="0" presId="urn:microsoft.com/office/officeart/2005/8/layout/default"/>
    <dgm:cxn modelId="{49D18CB0-4DA8-45BA-9085-87F3FFD5C376}" type="presParOf" srcId="{2B5009B1-1326-4630-AA23-36BE5E63521B}" destId="{F1E7D2B7-83D1-48ED-8958-9A7ECDFC0C74}" srcOrd="10" destOrd="0" presId="urn:microsoft.com/office/officeart/2005/8/layout/default"/>
    <dgm:cxn modelId="{CEF3685B-BA2A-4B5A-B779-57FBB4814801}" type="presParOf" srcId="{2B5009B1-1326-4630-AA23-36BE5E63521B}" destId="{5C132AF5-334B-4C51-AD3D-2A42AF155185}" srcOrd="11" destOrd="0" presId="urn:microsoft.com/office/officeart/2005/8/layout/default"/>
    <dgm:cxn modelId="{D73CB723-3420-43F9-B913-A15B90812CF4}" type="presParOf" srcId="{2B5009B1-1326-4630-AA23-36BE5E63521B}" destId="{DF12F06B-3788-402E-B326-F29EBE425169}" srcOrd="12" destOrd="0" presId="urn:microsoft.com/office/officeart/2005/8/layout/default"/>
    <dgm:cxn modelId="{33FD36D6-5D60-4D5E-8F0B-65C37A5C359B}" type="presParOf" srcId="{2B5009B1-1326-4630-AA23-36BE5E63521B}" destId="{6E90B58D-6751-4B01-A54C-5B724548C0FC}" srcOrd="13" destOrd="0" presId="urn:microsoft.com/office/officeart/2005/8/layout/default"/>
    <dgm:cxn modelId="{CB4D1710-1FE2-4B2A-8D16-6211CEB0A68F}" type="presParOf" srcId="{2B5009B1-1326-4630-AA23-36BE5E63521B}" destId="{3989C816-89F7-4409-B8CA-D62D1E375695}"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63935-9D1B-442F-A7FE-0C55F9D2010F}">
      <dsp:nvSpPr>
        <dsp:cNvPr id="0" name=""/>
        <dsp:cNvSpPr/>
      </dsp:nvSpPr>
      <dsp:spPr>
        <a:xfrm>
          <a:off x="960273" y="3849"/>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Achieve the agreed shared outcomes</a:t>
          </a:r>
          <a:endParaRPr lang="en-US" sz="1700" kern="1200" dirty="0"/>
        </a:p>
      </dsp:txBody>
      <dsp:txXfrm>
        <a:off x="960273" y="3849"/>
        <a:ext cx="2627640" cy="1576584"/>
      </dsp:txXfrm>
    </dsp:sp>
    <dsp:sp modelId="{B1B33D70-8EDA-40D9-BC85-8C30A85395B3}">
      <dsp:nvSpPr>
        <dsp:cNvPr id="0" name=""/>
        <dsp:cNvSpPr/>
      </dsp:nvSpPr>
      <dsp:spPr>
        <a:xfrm>
          <a:off x="3850678" y="3849"/>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Significant Improvement in our Children Services</a:t>
          </a:r>
          <a:endParaRPr lang="en-US" sz="1700" kern="1200" dirty="0"/>
        </a:p>
      </dsp:txBody>
      <dsp:txXfrm>
        <a:off x="3850678" y="3849"/>
        <a:ext cx="2627640" cy="1576584"/>
      </dsp:txXfrm>
    </dsp:sp>
    <dsp:sp modelId="{56581484-6928-4D35-8C81-3CFF2B7EB914}">
      <dsp:nvSpPr>
        <dsp:cNvPr id="0" name=""/>
        <dsp:cNvSpPr/>
      </dsp:nvSpPr>
      <dsp:spPr>
        <a:xfrm>
          <a:off x="6741082" y="3849"/>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Implementation of a ‘Care Communities’ approach in our localities</a:t>
          </a:r>
          <a:endParaRPr lang="en-US" sz="1700" kern="1200" dirty="0"/>
        </a:p>
      </dsp:txBody>
      <dsp:txXfrm>
        <a:off x="6741082" y="3849"/>
        <a:ext cx="2627640" cy="1576584"/>
      </dsp:txXfrm>
    </dsp:sp>
    <dsp:sp modelId="{4469F65F-8F23-4412-A960-9739B9E8B2DD}">
      <dsp:nvSpPr>
        <dsp:cNvPr id="0" name=""/>
        <dsp:cNvSpPr/>
      </dsp:nvSpPr>
      <dsp:spPr>
        <a:xfrm>
          <a:off x="960273" y="1843197"/>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Support providers to reduce system pressures in U&amp;EC</a:t>
          </a:r>
          <a:endParaRPr lang="en-US" sz="1700" kern="1200" dirty="0"/>
        </a:p>
      </dsp:txBody>
      <dsp:txXfrm>
        <a:off x="960273" y="1843197"/>
        <a:ext cx="2627640" cy="1576584"/>
      </dsp:txXfrm>
    </dsp:sp>
    <dsp:sp modelId="{87D4BCC9-7EBD-428F-AC48-E607EA6F9BDA}">
      <dsp:nvSpPr>
        <dsp:cNvPr id="0" name=""/>
        <dsp:cNvSpPr/>
      </dsp:nvSpPr>
      <dsp:spPr>
        <a:xfrm>
          <a:off x="3850678" y="1843197"/>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Tackle the root causes</a:t>
          </a:r>
          <a:r>
            <a:rPr lang="en-GB" sz="1700" kern="1200" dirty="0">
              <a:latin typeface="Calibri Light" panose="020F0302020204030204"/>
            </a:rPr>
            <a:t> of</a:t>
          </a:r>
          <a:r>
            <a:rPr lang="en-GB" sz="1700" kern="1200" dirty="0"/>
            <a:t> inequalities</a:t>
          </a:r>
          <a:r>
            <a:rPr lang="en-GB" sz="1700" kern="1200" dirty="0">
              <a:latin typeface="Calibri Light" panose="020F0302020204030204"/>
            </a:rPr>
            <a:t> and promote inclusive growth</a:t>
          </a:r>
          <a:endParaRPr lang="en-US" sz="1700" kern="1200" dirty="0"/>
        </a:p>
      </dsp:txBody>
      <dsp:txXfrm>
        <a:off x="3850678" y="1843197"/>
        <a:ext cx="2627640" cy="1576584"/>
      </dsp:txXfrm>
    </dsp:sp>
    <dsp:sp modelId="{F1E7D2B7-83D1-48ED-8958-9A7ECDFC0C74}">
      <dsp:nvSpPr>
        <dsp:cNvPr id="0" name=""/>
        <dsp:cNvSpPr/>
      </dsp:nvSpPr>
      <dsp:spPr>
        <a:xfrm>
          <a:off x="6741082" y="1843197"/>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Effectively implement the significant Adult Social Care funding changes and be Inspection ready</a:t>
          </a:r>
          <a:endParaRPr lang="en-US" sz="1700" kern="1200" dirty="0"/>
        </a:p>
      </dsp:txBody>
      <dsp:txXfrm>
        <a:off x="6741082" y="1843197"/>
        <a:ext cx="2627640" cy="1576584"/>
      </dsp:txXfrm>
    </dsp:sp>
    <dsp:sp modelId="{DF12F06B-3788-402E-B326-F29EBE425169}">
      <dsp:nvSpPr>
        <dsp:cNvPr id="0" name=""/>
        <dsp:cNvSpPr/>
      </dsp:nvSpPr>
      <dsp:spPr>
        <a:xfrm>
          <a:off x="2405476" y="3682545"/>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Further integration of workforce, systems, processes and intelligence</a:t>
          </a:r>
          <a:r>
            <a:rPr lang="en-GB" sz="1700" kern="1200" dirty="0">
              <a:latin typeface="Calibri Light" panose="020F0302020204030204"/>
            </a:rPr>
            <a:t> </a:t>
          </a:r>
          <a:endParaRPr lang="en-US" sz="1700" kern="1200" dirty="0">
            <a:latin typeface="Calibri Light" panose="020F0302020204030204"/>
          </a:endParaRPr>
        </a:p>
      </dsp:txBody>
      <dsp:txXfrm>
        <a:off x="2405476" y="3682545"/>
        <a:ext cx="2627640" cy="1576584"/>
      </dsp:txXfrm>
    </dsp:sp>
    <dsp:sp modelId="{3989C816-89F7-4409-B8CA-D62D1E375695}">
      <dsp:nvSpPr>
        <dsp:cNvPr id="0" name=""/>
        <dsp:cNvSpPr/>
      </dsp:nvSpPr>
      <dsp:spPr>
        <a:xfrm>
          <a:off x="5295880" y="3682545"/>
          <a:ext cx="2627640" cy="1576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dirty="0"/>
            <a:t>Support the Cheshire and Merseyside ICB and the other 8 Places to improve the life chances and health and wellbeing of the population.</a:t>
          </a:r>
          <a:r>
            <a:rPr lang="en-GB" sz="1700" kern="1200" dirty="0">
              <a:latin typeface="Calibri Light" panose="020F0302020204030204"/>
            </a:rPr>
            <a:t>     </a:t>
          </a:r>
          <a:endParaRPr lang="en-US" sz="1700" kern="1200" dirty="0"/>
        </a:p>
      </dsp:txBody>
      <dsp:txXfrm>
        <a:off x="5295880" y="3682545"/>
        <a:ext cx="2627640" cy="15765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B76F4EB9-029D-47D7-BB7F-01B8923535F6}" type="datetimeFigureOut">
              <a:rPr lang="en-GB" smtClean="0"/>
              <a:t>05/08/2022</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D24391D9-04B3-4EA3-AE50-227723652CC1}" type="slidenum">
              <a:rPr lang="en-GB" smtClean="0"/>
              <a:t>‹#›</a:t>
            </a:fld>
            <a:endParaRPr lang="en-GB"/>
          </a:p>
        </p:txBody>
      </p:sp>
    </p:spTree>
    <p:extLst>
      <p:ext uri="{BB962C8B-B14F-4D97-AF65-F5344CB8AC3E}">
        <p14:creationId xmlns:p14="http://schemas.microsoft.com/office/powerpoint/2010/main" val="116105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A704A-04A1-4462-8324-6D23F17DFB76}" type="slidenum">
              <a:rPr lang="en-GB" smtClean="0"/>
              <a:pPr/>
              <a:t>1</a:t>
            </a:fld>
            <a:endParaRPr lang="en-GB"/>
          </a:p>
        </p:txBody>
      </p:sp>
    </p:spTree>
    <p:extLst>
      <p:ext uri="{BB962C8B-B14F-4D97-AF65-F5344CB8AC3E}">
        <p14:creationId xmlns:p14="http://schemas.microsoft.com/office/powerpoint/2010/main" val="401666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2</a:t>
            </a:fld>
            <a:endParaRPr lang="en-GB"/>
          </a:p>
        </p:txBody>
      </p:sp>
    </p:spTree>
    <p:extLst>
      <p:ext uri="{BB962C8B-B14F-4D97-AF65-F5344CB8AC3E}">
        <p14:creationId xmlns:p14="http://schemas.microsoft.com/office/powerpoint/2010/main" val="234004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24391D9-04B3-4EA3-AE50-227723652CC1}" type="slidenum">
              <a:rPr lang="en-GB" smtClean="0"/>
              <a:t>7</a:t>
            </a:fld>
            <a:endParaRPr lang="en-GB"/>
          </a:p>
        </p:txBody>
      </p:sp>
    </p:spTree>
    <p:extLst>
      <p:ext uri="{BB962C8B-B14F-4D97-AF65-F5344CB8AC3E}">
        <p14:creationId xmlns:p14="http://schemas.microsoft.com/office/powerpoint/2010/main" val="152276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8</a:t>
            </a:fld>
            <a:endParaRPr lang="en-GB"/>
          </a:p>
        </p:txBody>
      </p:sp>
    </p:spTree>
    <p:extLst>
      <p:ext uri="{BB962C8B-B14F-4D97-AF65-F5344CB8AC3E}">
        <p14:creationId xmlns:p14="http://schemas.microsoft.com/office/powerpoint/2010/main" val="414780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9</a:t>
            </a:fld>
            <a:endParaRPr lang="en-GB"/>
          </a:p>
        </p:txBody>
      </p:sp>
    </p:spTree>
    <p:extLst>
      <p:ext uri="{BB962C8B-B14F-4D97-AF65-F5344CB8AC3E}">
        <p14:creationId xmlns:p14="http://schemas.microsoft.com/office/powerpoint/2010/main" val="15229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13</a:t>
            </a:fld>
            <a:endParaRPr lang="en-GB"/>
          </a:p>
        </p:txBody>
      </p:sp>
    </p:spTree>
    <p:extLst>
      <p:ext uri="{BB962C8B-B14F-4D97-AF65-F5344CB8AC3E}">
        <p14:creationId xmlns:p14="http://schemas.microsoft.com/office/powerpoint/2010/main" val="380470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Despite the challenges, St Helens has many assets, its people, communities, partnerships and relationships. We have set up an equalities commission and we last month we held our first community F2F in quite a while.</a:t>
            </a:r>
          </a:p>
          <a:p>
            <a:endParaRPr lang="en-GB"/>
          </a:p>
          <a:p>
            <a:r>
              <a:rPr lang="en-GB"/>
              <a:t>The theme was living  ‘A good life in St Helens’ , this piece of art work demonstrates the pride, passion and love for the place that was in the room. </a:t>
            </a:r>
          </a:p>
          <a:p>
            <a:endParaRPr lang="en-GB"/>
          </a:p>
          <a:p>
            <a:r>
              <a:rPr lang="en-GB"/>
              <a:t>The leaves on the trees spell out what is great about the place</a:t>
            </a:r>
          </a:p>
          <a:p>
            <a:pPr marL="171450" indent="-171450">
              <a:buFontTx/>
              <a:buChar char="-"/>
            </a:pPr>
            <a:r>
              <a:rPr lang="en-GB"/>
              <a:t>Green spaces</a:t>
            </a:r>
          </a:p>
          <a:p>
            <a:pPr marL="171450" indent="-171450">
              <a:buFontTx/>
              <a:buChar char="-"/>
            </a:pPr>
            <a:r>
              <a:rPr lang="en-GB"/>
              <a:t>Investment starting the happen </a:t>
            </a:r>
          </a:p>
          <a:p>
            <a:pPr marL="171450" indent="-171450">
              <a:buFontTx/>
              <a:buChar char="-"/>
            </a:pPr>
            <a:r>
              <a:rPr lang="en-GB"/>
              <a:t>Rich Heritage</a:t>
            </a:r>
          </a:p>
          <a:p>
            <a:pPr marL="171450" indent="-171450">
              <a:buFontTx/>
              <a:buChar char="-"/>
            </a:pPr>
            <a:r>
              <a:rPr lang="en-GB"/>
              <a:t>Closeness and warmth</a:t>
            </a:r>
          </a:p>
          <a:p>
            <a:pPr marL="171450" indent="-171450">
              <a:buFontTx/>
              <a:buChar char="-"/>
            </a:pPr>
            <a:r>
              <a:rPr lang="en-GB"/>
              <a:t>Community finding solutions</a:t>
            </a:r>
          </a:p>
          <a:p>
            <a:pPr marL="171450" indent="-171450">
              <a:buFontTx/>
              <a:buChar char="-"/>
            </a:pPr>
            <a:endParaRPr lang="en-GB"/>
          </a:p>
          <a:p>
            <a:r>
              <a:rPr lang="en-GB"/>
              <a:t>Each table  came up with their top 3s. A flavour</a:t>
            </a:r>
          </a:p>
          <a:p>
            <a:pPr marL="171450" indent="-171450">
              <a:buFontTx/>
              <a:buChar char="-"/>
            </a:pPr>
            <a:r>
              <a:rPr lang="en-GB"/>
              <a:t>Outreach to where people are (Care communities)</a:t>
            </a:r>
          </a:p>
          <a:p>
            <a:pPr marL="171450" indent="-171450">
              <a:buFontTx/>
              <a:buChar char="-"/>
            </a:pPr>
            <a:r>
              <a:rPr lang="en-GB"/>
              <a:t>Youth spaces  (project in Towns Fund)</a:t>
            </a:r>
          </a:p>
          <a:p>
            <a:pPr marL="171450" indent="-171450">
              <a:buFontTx/>
              <a:buChar char="-"/>
            </a:pPr>
            <a:r>
              <a:rPr lang="en-GB"/>
              <a:t>Lived experiences as part of planning (stakeholder forum)</a:t>
            </a:r>
          </a:p>
          <a:p>
            <a:pPr marL="171450" indent="-171450">
              <a:buFontTx/>
              <a:buChar char="-"/>
            </a:pPr>
            <a:r>
              <a:rPr lang="en-GB"/>
              <a:t>Maximising Income (1</a:t>
            </a:r>
            <a:r>
              <a:rPr lang="en-GB" baseline="30000"/>
              <a:t>st</a:t>
            </a:r>
            <a:r>
              <a:rPr lang="en-GB"/>
              <a:t> priority of the Equality Commission due to recent fuel crisis). Developing a health and social care Skills &amp; Innovation Hub</a:t>
            </a:r>
          </a:p>
          <a:p>
            <a:pPr marL="171450" indent="-171450">
              <a:buFontTx/>
              <a:buChar char="-"/>
            </a:pPr>
            <a:r>
              <a:rPr lang="en-GB"/>
              <a:t>Spend Local, St Helens £ - key theme of Anchor Institution role of Trust, LA, Torus </a:t>
            </a:r>
            <a:r>
              <a:rPr lang="en-GB" err="1"/>
              <a:t>etc</a:t>
            </a:r>
            <a:endParaRPr lang="en-GB"/>
          </a:p>
          <a:p>
            <a:r>
              <a:rPr lang="en-GB"/>
              <a:t> </a:t>
            </a:r>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23</a:t>
            </a:fld>
            <a:endParaRPr lang="en-GB"/>
          </a:p>
        </p:txBody>
      </p:sp>
    </p:spTree>
    <p:extLst>
      <p:ext uri="{BB962C8B-B14F-4D97-AF65-F5344CB8AC3E}">
        <p14:creationId xmlns:p14="http://schemas.microsoft.com/office/powerpoint/2010/main" val="103313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26</a:t>
            </a:fld>
            <a:endParaRPr lang="en-GB"/>
          </a:p>
        </p:txBody>
      </p:sp>
    </p:spTree>
    <p:extLst>
      <p:ext uri="{BB962C8B-B14F-4D97-AF65-F5344CB8AC3E}">
        <p14:creationId xmlns:p14="http://schemas.microsoft.com/office/powerpoint/2010/main" val="203408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4391D9-04B3-4EA3-AE50-227723652CC1}" type="slidenum">
              <a:rPr lang="en-GB" smtClean="0"/>
              <a:t>28</a:t>
            </a:fld>
            <a:endParaRPr lang="en-GB"/>
          </a:p>
        </p:txBody>
      </p:sp>
    </p:spTree>
    <p:extLst>
      <p:ext uri="{BB962C8B-B14F-4D97-AF65-F5344CB8AC3E}">
        <p14:creationId xmlns:p14="http://schemas.microsoft.com/office/powerpoint/2010/main" val="298293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EB667BE3-66F2-4BD7-A3A9-C3B5B18AB500}" type="datetime1">
              <a:rPr lang="en-GB" smtClean="0"/>
              <a:t>05/08/2022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059DA7C-6F9A-41ED-A47A-B197364419FA}" type="datetime1">
              <a:rPr lang="en-GB" smtClean="0"/>
              <a:t>05/08/2022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B08E67B-DE76-40AF-BB4D-FE1432783CEF}" type="datetime1">
              <a:rPr lang="en-GB" smtClean="0"/>
              <a:t>05/08/2022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221951"/>
            <a:ext cx="11397966" cy="2387600"/>
          </a:xfrm>
          <a:prstGeom prst="rect">
            <a:avLst/>
          </a:prstGeom>
        </p:spPr>
        <p:txBody>
          <a:bodyPr anchor="t" anchorCtr="0">
            <a:normAutofit/>
          </a:bodyPr>
          <a:lstStyle>
            <a:lvl1pPr algn="ctr">
              <a:defRPr sz="48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6532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018C29C7-D87C-4C5D-BB5B-60D685BB0892}" type="datetime1">
              <a:rPr lang="en-GB" smtClean="0"/>
              <a:t>05/08/2022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287614B-8820-41A1-81DC-DC1049FBC3BA}" type="datetime1">
              <a:rPr lang="en-GB" smtClean="0"/>
              <a:t>05/08/2022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227F4AB7-DF20-4AC0-98A3-229705029329}" type="datetime1">
              <a:rPr lang="en-GB" smtClean="0"/>
              <a:t>05/08/2022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F53479BC-A508-4F7D-9C69-FCFB79D474A4}" type="datetime1">
              <a:rPr lang="en-GB" smtClean="0"/>
              <a:t>05/08/2022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7EE50088-454F-4848-AFC8-8CAE64187E8B}" type="datetime1">
              <a:rPr lang="en-GB" smtClean="0"/>
              <a:t>05/08/2022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8B673-18FD-4336-9577-91E109FF0498}" type="datetime1">
              <a:rPr lang="en-GB" smtClean="0"/>
              <a:t>05/08/2022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704731-243F-412B-8246-C617E3911D8E}" type="datetime1">
              <a:rPr lang="en-GB" smtClean="0"/>
              <a:t>05/08/2022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FD9F8F-A3CB-4158-A626-A9AD5C8FBC2C}" type="datetime1">
              <a:rPr lang="en-GB" smtClean="0"/>
              <a:t>05/08/2022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48D01-3E67-4E65-85B6-041E679DDBE1}" type="datetime1">
              <a:rPr lang="en-GB" smtClean="0"/>
              <a:t>05/08/2022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2GEEV7_KE5E" TargetMode="Externa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3700" y="1662545"/>
            <a:ext cx="11397966" cy="2416233"/>
          </a:xfrm>
        </p:spPr>
        <p:txBody>
          <a:bodyPr>
            <a:normAutofit/>
          </a:bodyPr>
          <a:lstStyle/>
          <a:p>
            <a:r>
              <a:rPr lang="en-GB"/>
              <a:t>St Helens NHS Place Director’s Report</a:t>
            </a:r>
            <a:br>
              <a:rPr lang="en-GB"/>
            </a:br>
            <a:r>
              <a:rPr lang="en-GB" sz="3600"/>
              <a:t>ICB Board </a:t>
            </a:r>
            <a:br>
              <a:rPr lang="en-GB" sz="3600"/>
            </a:br>
            <a:r>
              <a:rPr lang="en-GB" sz="3600"/>
              <a:t>4</a:t>
            </a:r>
            <a:r>
              <a:rPr lang="en-GB" sz="3600" baseline="30000"/>
              <a:t>th</a:t>
            </a:r>
            <a:r>
              <a:rPr lang="en-GB" sz="3600"/>
              <a:t> August 2022</a:t>
            </a:r>
            <a:br>
              <a:rPr lang="en-GB"/>
            </a:br>
            <a:endParaRPr lang="en-GB" sz="2200"/>
          </a:p>
        </p:txBody>
      </p:sp>
    </p:spTree>
    <p:extLst>
      <p:ext uri="{BB962C8B-B14F-4D97-AF65-F5344CB8AC3E}">
        <p14:creationId xmlns:p14="http://schemas.microsoft.com/office/powerpoint/2010/main" val="209446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3. Our Integration Journey</a:t>
            </a:r>
          </a:p>
        </p:txBody>
      </p:sp>
    </p:spTree>
    <p:extLst>
      <p:ext uri="{BB962C8B-B14F-4D97-AF65-F5344CB8AC3E}">
        <p14:creationId xmlns:p14="http://schemas.microsoft.com/office/powerpoint/2010/main" val="161658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C7CE8B-AEF3-4E31-8668-615AB4A565D5}"/>
              </a:ext>
            </a:extLst>
          </p:cNvPr>
          <p:cNvSpPr>
            <a:spLocks noGrp="1"/>
          </p:cNvSpPr>
          <p:nvPr>
            <p:ph type="sldNum" sz="quarter" idx="12"/>
          </p:nvPr>
        </p:nvSpPr>
        <p:spPr/>
        <p:txBody>
          <a:bodyPr/>
          <a:lstStyle/>
          <a:p>
            <a:fld id="{330EA680-D336-4FF7-8B7A-9848BB0A1C32}" type="slidenum">
              <a:rPr lang="en-GB" smtClean="0"/>
              <a:t>11</a:t>
            </a:fld>
            <a:endParaRPr lang="en-GB"/>
          </a:p>
        </p:txBody>
      </p:sp>
      <p:sp>
        <p:nvSpPr>
          <p:cNvPr id="3" name="Oval 2">
            <a:extLst>
              <a:ext uri="{FF2B5EF4-FFF2-40B4-BE49-F238E27FC236}">
                <a16:creationId xmlns:a16="http://schemas.microsoft.com/office/drawing/2014/main" id="{EFEE52A0-5F89-417C-95AC-C84BA11AC5BB}"/>
              </a:ext>
            </a:extLst>
          </p:cNvPr>
          <p:cNvSpPr/>
          <p:nvPr/>
        </p:nvSpPr>
        <p:spPr>
          <a:xfrm>
            <a:off x="3275652" y="2681529"/>
            <a:ext cx="1160580" cy="1160580"/>
          </a:xfrm>
          <a:prstGeom prst="ellipse">
            <a:avLst/>
          </a:prstGeom>
          <a:solidFill>
            <a:schemeClr val="accent1">
              <a:lumMod val="40000"/>
              <a:lumOff val="60000"/>
            </a:schemeClr>
          </a:solidFill>
          <a:ln w="38100" cap="flat" cmpd="sng" algn="ctr">
            <a:solidFill>
              <a:srgbClr val="172DA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172DA6"/>
                </a:solidFill>
                <a:effectLst/>
                <a:uLnTx/>
                <a:uFillTx/>
                <a:latin typeface="Avenir Next LT Pro Light"/>
                <a:ea typeface="+mn-ea"/>
                <a:cs typeface="+mn-cs"/>
              </a:rPr>
              <a:t>2019</a:t>
            </a:r>
          </a:p>
        </p:txBody>
      </p:sp>
      <p:sp>
        <p:nvSpPr>
          <p:cNvPr id="4" name="Oval 3">
            <a:extLst>
              <a:ext uri="{FF2B5EF4-FFF2-40B4-BE49-F238E27FC236}">
                <a16:creationId xmlns:a16="http://schemas.microsoft.com/office/drawing/2014/main" id="{F8EF8CF5-AAF0-4649-93FD-B9F3AF46C8AA}"/>
              </a:ext>
            </a:extLst>
          </p:cNvPr>
          <p:cNvSpPr/>
          <p:nvPr/>
        </p:nvSpPr>
        <p:spPr>
          <a:xfrm>
            <a:off x="5574802" y="2681529"/>
            <a:ext cx="1160580" cy="1160580"/>
          </a:xfrm>
          <a:prstGeom prst="ellipse">
            <a:avLst/>
          </a:prstGeom>
          <a:solidFill>
            <a:schemeClr val="accent1">
              <a:lumMod val="20000"/>
              <a:lumOff val="80000"/>
            </a:schemeClr>
          </a:solidFill>
          <a:ln w="381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B0F0"/>
                </a:solidFill>
                <a:effectLst/>
                <a:uLnTx/>
                <a:uFillTx/>
                <a:latin typeface="Avenir Next LT Pro Light"/>
                <a:ea typeface="+mn-ea"/>
                <a:cs typeface="+mn-cs"/>
              </a:rPr>
              <a:t>2020</a:t>
            </a:r>
          </a:p>
        </p:txBody>
      </p:sp>
      <p:sp>
        <p:nvSpPr>
          <p:cNvPr id="5" name="Oval 4">
            <a:extLst>
              <a:ext uri="{FF2B5EF4-FFF2-40B4-BE49-F238E27FC236}">
                <a16:creationId xmlns:a16="http://schemas.microsoft.com/office/drawing/2014/main" id="{641A877C-3552-4F5C-B3FD-4EF599A439D4}"/>
              </a:ext>
            </a:extLst>
          </p:cNvPr>
          <p:cNvSpPr/>
          <p:nvPr/>
        </p:nvSpPr>
        <p:spPr>
          <a:xfrm>
            <a:off x="7873953" y="2681529"/>
            <a:ext cx="1160580" cy="1160580"/>
          </a:xfrm>
          <a:prstGeom prst="ellipse">
            <a:avLst/>
          </a:prstGeom>
          <a:solidFill>
            <a:schemeClr val="accent6">
              <a:lumMod val="20000"/>
              <a:lumOff val="80000"/>
            </a:schemeClr>
          </a:solidFill>
          <a:ln w="38100" cap="flat" cmpd="sng" algn="ctr">
            <a:solidFill>
              <a:srgbClr val="20A47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20A472"/>
                </a:solidFill>
                <a:effectLst/>
                <a:uLnTx/>
                <a:uFillTx/>
                <a:latin typeface="Avenir Next LT Pro Light"/>
                <a:ea typeface="+mn-ea"/>
                <a:cs typeface="+mn-cs"/>
              </a:rPr>
              <a:t>2021</a:t>
            </a:r>
          </a:p>
        </p:txBody>
      </p:sp>
      <p:sp>
        <p:nvSpPr>
          <p:cNvPr id="6" name="Oval 5">
            <a:extLst>
              <a:ext uri="{FF2B5EF4-FFF2-40B4-BE49-F238E27FC236}">
                <a16:creationId xmlns:a16="http://schemas.microsoft.com/office/drawing/2014/main" id="{713EEFB9-74CC-4186-912C-0DF1E7D22D01}"/>
              </a:ext>
            </a:extLst>
          </p:cNvPr>
          <p:cNvSpPr/>
          <p:nvPr/>
        </p:nvSpPr>
        <p:spPr>
          <a:xfrm>
            <a:off x="976502" y="2681529"/>
            <a:ext cx="1160580" cy="1160580"/>
          </a:xfrm>
          <a:prstGeom prst="ellipse">
            <a:avLst/>
          </a:prstGeom>
          <a:solidFill>
            <a:srgbClr val="FFCCFF"/>
          </a:solidFill>
          <a:ln w="38100" cap="flat" cmpd="sng" algn="ctr">
            <a:solidFill>
              <a:srgbClr val="B13D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13DC8"/>
                </a:solidFill>
                <a:effectLst/>
                <a:uLnTx/>
                <a:uFillTx/>
                <a:latin typeface="Avenir Next LT Pro Light"/>
                <a:ea typeface="+mn-ea"/>
                <a:cs typeface="+mn-cs"/>
              </a:rPr>
              <a:t>2018</a:t>
            </a:r>
          </a:p>
        </p:txBody>
      </p:sp>
      <p:sp>
        <p:nvSpPr>
          <p:cNvPr id="7" name="Freeform: Shape 6" descr="timeline ">
            <a:extLst>
              <a:ext uri="{FF2B5EF4-FFF2-40B4-BE49-F238E27FC236}">
                <a16:creationId xmlns:a16="http://schemas.microsoft.com/office/drawing/2014/main" id="{5C9C9217-D63F-4680-A6EC-CD7DF5227260}"/>
              </a:ext>
            </a:extLst>
          </p:cNvPr>
          <p:cNvSpPr/>
          <p:nvPr/>
        </p:nvSpPr>
        <p:spPr>
          <a:xfrm flipH="1" flipV="1">
            <a:off x="442473" y="1964554"/>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rgbClr val="172DA6"/>
              </a:gs>
              <a:gs pos="18000">
                <a:srgbClr val="B13DC8"/>
              </a:gs>
              <a:gs pos="92000">
                <a:srgbClr val="20A472"/>
              </a:gs>
            </a:gsLst>
            <a:lin ang="10800000" scaled="0"/>
            <a:tileRect/>
          </a:gradFill>
          <a:ln w="381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4868E5"/>
              </a:solidFill>
              <a:effectLst/>
              <a:uLnTx/>
              <a:uFillTx/>
              <a:latin typeface="Avenir Next LT Pro Light"/>
              <a:ea typeface="+mn-ea"/>
              <a:cs typeface="+mn-cs"/>
            </a:endParaRPr>
          </a:p>
        </p:txBody>
      </p:sp>
      <p:sp>
        <p:nvSpPr>
          <p:cNvPr id="8" name="Oval 7" descr="timeline endpoints">
            <a:extLst>
              <a:ext uri="{FF2B5EF4-FFF2-40B4-BE49-F238E27FC236}">
                <a16:creationId xmlns:a16="http://schemas.microsoft.com/office/drawing/2014/main" id="{274E57ED-F66A-45D3-A4BA-D0179FF8EDB2}"/>
              </a:ext>
            </a:extLst>
          </p:cNvPr>
          <p:cNvSpPr/>
          <p:nvPr/>
        </p:nvSpPr>
        <p:spPr>
          <a:xfrm>
            <a:off x="316267" y="3169649"/>
            <a:ext cx="218092" cy="218092"/>
          </a:xfrm>
          <a:prstGeom prst="ellipse">
            <a:avLst/>
          </a:prstGeom>
          <a:solidFill>
            <a:srgbClr val="B13DC8"/>
          </a:solidFill>
          <a:ln w="76200" cap="flat" cmpd="sng" algn="ctr">
            <a:solidFill>
              <a:srgbClr val="B13D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sp>
        <p:nvSpPr>
          <p:cNvPr id="9" name="Oval 8" descr="timeline endpoints">
            <a:extLst>
              <a:ext uri="{FF2B5EF4-FFF2-40B4-BE49-F238E27FC236}">
                <a16:creationId xmlns:a16="http://schemas.microsoft.com/office/drawing/2014/main" id="{1D6FE49F-F379-4853-94A7-C6B1D61DB12C}"/>
              </a:ext>
            </a:extLst>
          </p:cNvPr>
          <p:cNvSpPr/>
          <p:nvPr/>
        </p:nvSpPr>
        <p:spPr>
          <a:xfrm>
            <a:off x="9476676" y="3169649"/>
            <a:ext cx="218092" cy="218092"/>
          </a:xfrm>
          <a:prstGeom prst="ellipse">
            <a:avLst/>
          </a:prstGeom>
          <a:solidFill>
            <a:srgbClr val="20A472"/>
          </a:solidFill>
          <a:ln w="76200" cap="flat" cmpd="sng" algn="ctr">
            <a:solidFill>
              <a:srgbClr val="20A47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0A472"/>
              </a:solidFill>
              <a:effectLst/>
              <a:uLnTx/>
              <a:uFillTx/>
              <a:latin typeface="Avenir Next LT Pro Light"/>
              <a:ea typeface="+mn-ea"/>
              <a:cs typeface="+mn-cs"/>
            </a:endParaRPr>
          </a:p>
        </p:txBody>
      </p:sp>
      <p:sp>
        <p:nvSpPr>
          <p:cNvPr id="10" name="Text Placeholder 15">
            <a:extLst>
              <a:ext uri="{FF2B5EF4-FFF2-40B4-BE49-F238E27FC236}">
                <a16:creationId xmlns:a16="http://schemas.microsoft.com/office/drawing/2014/main" id="{E32E48E0-C396-4FD9-9118-8FC3F7D04B9B}"/>
              </a:ext>
            </a:extLst>
          </p:cNvPr>
          <p:cNvSpPr txBox="1">
            <a:spLocks/>
          </p:cNvSpPr>
          <p:nvPr/>
        </p:nvSpPr>
        <p:spPr>
          <a:xfrm>
            <a:off x="534359" y="4433529"/>
            <a:ext cx="1813567" cy="7064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a:ln>
                  <a:noFill/>
                </a:ln>
                <a:solidFill>
                  <a:srgbClr val="B13DC8"/>
                </a:solidFill>
                <a:effectLst/>
                <a:uLnTx/>
                <a:uFillTx/>
                <a:latin typeface="Speak Pro"/>
                <a:ea typeface="+mn-ea"/>
                <a:cs typeface="+mn-cs"/>
              </a:rPr>
              <a:t>Initial Integration</a:t>
            </a:r>
          </a:p>
        </p:txBody>
      </p:sp>
      <p:sp>
        <p:nvSpPr>
          <p:cNvPr id="11" name="Text Placeholder 16">
            <a:extLst>
              <a:ext uri="{FF2B5EF4-FFF2-40B4-BE49-F238E27FC236}">
                <a16:creationId xmlns:a16="http://schemas.microsoft.com/office/drawing/2014/main" id="{369A620C-3079-4772-866C-88B8E3AE1519}"/>
              </a:ext>
            </a:extLst>
          </p:cNvPr>
          <p:cNvSpPr txBox="1">
            <a:spLocks/>
          </p:cNvSpPr>
          <p:nvPr/>
        </p:nvSpPr>
        <p:spPr>
          <a:xfrm>
            <a:off x="390079" y="5091719"/>
            <a:ext cx="2183442" cy="16271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venir Next LT Pro Light"/>
                <a:ea typeface="+mn-ea"/>
                <a:cs typeface="+mn-cs"/>
              </a:rPr>
              <a:t>Joint AO and LA Exec Director Post</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venir Next LT Pro Light"/>
                <a:ea typeface="+mn-ea"/>
                <a:cs typeface="+mn-cs"/>
              </a:rPr>
              <a:t>Joint Exec Leadership Team</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venir Next LT Pro Light"/>
                <a:ea typeface="+mn-ea"/>
                <a:cs typeface="+mn-cs"/>
              </a:rPr>
              <a:t>Contact Cares Established</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venir Next LT Pro Light"/>
                <a:ea typeface="+mn-ea"/>
                <a:cs typeface="+mn-cs"/>
              </a:rPr>
              <a:t>Shared Care Records </a:t>
            </a:r>
          </a:p>
        </p:txBody>
      </p:sp>
      <p:sp>
        <p:nvSpPr>
          <p:cNvPr id="12" name="Text Placeholder 17">
            <a:extLst>
              <a:ext uri="{FF2B5EF4-FFF2-40B4-BE49-F238E27FC236}">
                <a16:creationId xmlns:a16="http://schemas.microsoft.com/office/drawing/2014/main" id="{58A2879D-E17A-4C33-B19A-571C859DE487}"/>
              </a:ext>
            </a:extLst>
          </p:cNvPr>
          <p:cNvSpPr txBox="1">
            <a:spLocks/>
          </p:cNvSpPr>
          <p:nvPr/>
        </p:nvSpPr>
        <p:spPr>
          <a:xfrm>
            <a:off x="3133133" y="4427026"/>
            <a:ext cx="1813567" cy="572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5"/>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72DA6"/>
                </a:solidFill>
                <a:effectLst/>
                <a:uLnTx/>
                <a:uFillTx/>
                <a:latin typeface="Speak Pro"/>
                <a:ea typeface="+mn-ea"/>
                <a:cs typeface="+mn-cs"/>
              </a:rPr>
              <a:t>Embedding Integration</a:t>
            </a:r>
          </a:p>
        </p:txBody>
      </p:sp>
      <p:sp>
        <p:nvSpPr>
          <p:cNvPr id="13" name="Text Placeholder 20">
            <a:extLst>
              <a:ext uri="{FF2B5EF4-FFF2-40B4-BE49-F238E27FC236}">
                <a16:creationId xmlns:a16="http://schemas.microsoft.com/office/drawing/2014/main" id="{1CC926C6-6AE3-42CE-B0FE-4543E6F896DC}"/>
              </a:ext>
            </a:extLst>
          </p:cNvPr>
          <p:cNvSpPr txBox="1">
            <a:spLocks/>
          </p:cNvSpPr>
          <p:nvPr/>
        </p:nvSpPr>
        <p:spPr>
          <a:xfrm>
            <a:off x="5380879" y="4433564"/>
            <a:ext cx="1796396" cy="5446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B0F0"/>
                </a:solidFill>
                <a:effectLst/>
                <a:uLnTx/>
                <a:uFillTx/>
                <a:latin typeface="Speak Pro"/>
                <a:ea typeface="+mn-ea"/>
                <a:cs typeface="+mn-cs"/>
              </a:rPr>
              <a:t>Responding to the Pandemic</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00B0F0"/>
              </a:solidFill>
              <a:effectLst/>
              <a:uLnTx/>
              <a:uFillTx/>
              <a:latin typeface="Speak Pro"/>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00B0F0"/>
              </a:solidFill>
              <a:effectLst/>
              <a:uLnTx/>
              <a:uFillTx/>
              <a:latin typeface="Speak Pro"/>
              <a:ea typeface="+mn-ea"/>
              <a:cs typeface="+mn-cs"/>
            </a:endParaRPr>
          </a:p>
        </p:txBody>
      </p:sp>
      <p:sp>
        <p:nvSpPr>
          <p:cNvPr id="14" name="Text Placeholder 23">
            <a:extLst>
              <a:ext uri="{FF2B5EF4-FFF2-40B4-BE49-F238E27FC236}">
                <a16:creationId xmlns:a16="http://schemas.microsoft.com/office/drawing/2014/main" id="{C7F73B8B-EB23-4686-BA0A-E9B4D78DE62D}"/>
              </a:ext>
            </a:extLst>
          </p:cNvPr>
          <p:cNvSpPr txBox="1">
            <a:spLocks/>
          </p:cNvSpPr>
          <p:nvPr/>
        </p:nvSpPr>
        <p:spPr>
          <a:xfrm>
            <a:off x="7750546" y="4466669"/>
            <a:ext cx="1944222" cy="6309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20A472"/>
                </a:solidFill>
                <a:effectLst/>
                <a:uLnTx/>
                <a:uFillTx/>
                <a:latin typeface="Speak Pro"/>
                <a:ea typeface="+mn-ea"/>
                <a:cs typeface="+mn-cs"/>
              </a:rPr>
              <a:t>Designing future Place Working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20A472"/>
              </a:solidFill>
              <a:effectLst/>
              <a:uLnTx/>
              <a:uFillTx/>
              <a:latin typeface="Speak Pro"/>
              <a:ea typeface="+mn-ea"/>
              <a:cs typeface="+mn-cs"/>
            </a:endParaRPr>
          </a:p>
        </p:txBody>
      </p:sp>
      <p:sp>
        <p:nvSpPr>
          <p:cNvPr id="16" name="Oval 15">
            <a:extLst>
              <a:ext uri="{FF2B5EF4-FFF2-40B4-BE49-F238E27FC236}">
                <a16:creationId xmlns:a16="http://schemas.microsoft.com/office/drawing/2014/main" id="{2F5A35BD-7D76-41BC-B008-82BA9A5FD405}"/>
              </a:ext>
            </a:extLst>
          </p:cNvPr>
          <p:cNvSpPr/>
          <p:nvPr/>
        </p:nvSpPr>
        <p:spPr>
          <a:xfrm>
            <a:off x="9964484" y="2679493"/>
            <a:ext cx="1160580" cy="1160580"/>
          </a:xfrm>
          <a:prstGeom prst="ellipse">
            <a:avLst/>
          </a:prstGeom>
          <a:solidFill>
            <a:srgbClr val="FFFF00"/>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C000"/>
                </a:solidFill>
                <a:effectLst/>
                <a:uLnTx/>
                <a:uFillTx/>
                <a:latin typeface="Avenir Next LT Pro Light"/>
                <a:ea typeface="+mn-ea"/>
                <a:cs typeface="+mn-cs"/>
              </a:rPr>
              <a:t>2022</a:t>
            </a:r>
          </a:p>
        </p:txBody>
      </p:sp>
      <p:sp>
        <p:nvSpPr>
          <p:cNvPr id="17" name="Text Placeholder 23">
            <a:extLst>
              <a:ext uri="{FF2B5EF4-FFF2-40B4-BE49-F238E27FC236}">
                <a16:creationId xmlns:a16="http://schemas.microsoft.com/office/drawing/2014/main" id="{880C9160-7833-4312-AE3A-318FDCF9AD0A}"/>
              </a:ext>
            </a:extLst>
          </p:cNvPr>
          <p:cNvSpPr txBox="1">
            <a:spLocks/>
          </p:cNvSpPr>
          <p:nvPr/>
        </p:nvSpPr>
        <p:spPr>
          <a:xfrm>
            <a:off x="9901466" y="4451503"/>
            <a:ext cx="1813566" cy="6309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rgbClr val="FFC000"/>
                </a:solidFill>
                <a:latin typeface="Speak Pro"/>
              </a:rPr>
              <a:t>Delivering at Place &amp; System</a:t>
            </a:r>
          </a:p>
        </p:txBody>
      </p:sp>
      <p:sp>
        <p:nvSpPr>
          <p:cNvPr id="18" name="Text Placeholder 16">
            <a:extLst>
              <a:ext uri="{FF2B5EF4-FFF2-40B4-BE49-F238E27FC236}">
                <a16:creationId xmlns:a16="http://schemas.microsoft.com/office/drawing/2014/main" id="{FFD2839C-3620-4C11-9D58-204A40E05850}"/>
              </a:ext>
            </a:extLst>
          </p:cNvPr>
          <p:cNvSpPr txBox="1">
            <a:spLocks/>
          </p:cNvSpPr>
          <p:nvPr/>
        </p:nvSpPr>
        <p:spPr>
          <a:xfrm>
            <a:off x="2892234" y="5007052"/>
            <a:ext cx="2219474" cy="162715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b="1">
                <a:solidFill>
                  <a:srgbClr val="000000"/>
                </a:solidFill>
                <a:latin typeface="Avenir Next LT Pro Light"/>
              </a:rPr>
              <a:t>Integrated BI Team (LA/Trust/CCG)</a:t>
            </a:r>
          </a:p>
          <a:p>
            <a:pPr marL="171450" indent="-171450">
              <a:buFont typeface="Arial" panose="020B0604020202020204" pitchFamily="34" charset="0"/>
              <a:buChar char="•"/>
            </a:pPr>
            <a:r>
              <a:rPr lang="en-US" b="1">
                <a:solidFill>
                  <a:srgbClr val="000000"/>
                </a:solidFill>
                <a:latin typeface="Avenir Next LT Pro Light"/>
              </a:rPr>
              <a:t>PCNs Established</a:t>
            </a:r>
          </a:p>
          <a:p>
            <a:pPr marL="171450" indent="-171450">
              <a:buFont typeface="Arial" panose="020B0604020202020204" pitchFamily="34" charset="0"/>
              <a:buChar char="•"/>
            </a:pPr>
            <a:r>
              <a:rPr lang="en-US" b="1">
                <a:solidFill>
                  <a:srgbClr val="000000"/>
                </a:solidFill>
                <a:latin typeface="Avenir Next LT Pro Light"/>
              </a:rPr>
              <a:t>S.75, MOU &amp; governance set up &amp; Stakeholder forum</a:t>
            </a:r>
          </a:p>
          <a:p>
            <a:pPr marL="171450" indent="-171450">
              <a:buFont typeface="Arial" panose="020B0604020202020204" pitchFamily="34" charset="0"/>
              <a:buChar char="•"/>
            </a:pPr>
            <a:r>
              <a:rPr lang="en-US" b="1">
                <a:solidFill>
                  <a:srgbClr val="000000"/>
                </a:solidFill>
                <a:latin typeface="Avenir Next LT Pro Light"/>
              </a:rPr>
              <a:t>Launch of Contact Cares with SPOC</a:t>
            </a:r>
          </a:p>
        </p:txBody>
      </p:sp>
      <p:sp>
        <p:nvSpPr>
          <p:cNvPr id="19" name="Text Placeholder 16">
            <a:extLst>
              <a:ext uri="{FF2B5EF4-FFF2-40B4-BE49-F238E27FC236}">
                <a16:creationId xmlns:a16="http://schemas.microsoft.com/office/drawing/2014/main" id="{81DAF174-05E7-41AF-B290-016DEAC83BCC}"/>
              </a:ext>
            </a:extLst>
          </p:cNvPr>
          <p:cNvSpPr txBox="1">
            <a:spLocks/>
          </p:cNvSpPr>
          <p:nvPr/>
        </p:nvSpPr>
        <p:spPr>
          <a:xfrm>
            <a:off x="5104652" y="5082438"/>
            <a:ext cx="2420299" cy="177556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b="1">
                <a:solidFill>
                  <a:srgbClr val="000000"/>
                </a:solidFill>
                <a:latin typeface="Avenir Next LT Pro Light"/>
              </a:rPr>
              <a:t>Rapid response enabled by Integration &amp; partnership</a:t>
            </a:r>
          </a:p>
          <a:p>
            <a:pPr marL="171450" indent="-171450">
              <a:buFont typeface="Arial" panose="020B0604020202020204" pitchFamily="34" charset="0"/>
              <a:buChar char="•"/>
            </a:pPr>
            <a:r>
              <a:rPr lang="en-US" b="1">
                <a:solidFill>
                  <a:srgbClr val="000000"/>
                </a:solidFill>
                <a:latin typeface="Avenir Next LT Pro Light"/>
              </a:rPr>
              <a:t>CIPHA Pilot established at Place</a:t>
            </a:r>
          </a:p>
          <a:p>
            <a:pPr marL="171450" indent="-171450">
              <a:buFont typeface="Arial" panose="020B0604020202020204" pitchFamily="34" charset="0"/>
              <a:buChar char="•"/>
            </a:pPr>
            <a:r>
              <a:rPr lang="en-US" b="1">
                <a:solidFill>
                  <a:srgbClr val="000000"/>
                </a:solidFill>
                <a:latin typeface="Avenir Next LT Pro Light"/>
              </a:rPr>
              <a:t>First MVC in C&amp;M delivering more than 500,000 jabs</a:t>
            </a:r>
          </a:p>
          <a:p>
            <a:pPr marL="171450" indent="-171450">
              <a:buFont typeface="Arial" panose="020B0604020202020204" pitchFamily="34" charset="0"/>
              <a:buChar char="•"/>
            </a:pPr>
            <a:r>
              <a:rPr lang="en-US" b="1">
                <a:solidFill>
                  <a:srgbClr val="000000"/>
                </a:solidFill>
                <a:latin typeface="Avenir Next LT Pro Light"/>
              </a:rPr>
              <a:t>Cancer line in place</a:t>
            </a:r>
          </a:p>
          <a:p>
            <a:pPr marL="171450" indent="-171450">
              <a:buFont typeface="Arial" panose="020B0604020202020204" pitchFamily="34" charset="0"/>
              <a:buChar char="•"/>
            </a:pPr>
            <a:endParaRPr lang="en-US">
              <a:solidFill>
                <a:srgbClr val="000000"/>
              </a:solidFill>
              <a:latin typeface="Avenir Next LT Pro Light"/>
            </a:endParaRPr>
          </a:p>
        </p:txBody>
      </p:sp>
      <p:sp>
        <p:nvSpPr>
          <p:cNvPr id="20" name="Text Placeholder 16">
            <a:extLst>
              <a:ext uri="{FF2B5EF4-FFF2-40B4-BE49-F238E27FC236}">
                <a16:creationId xmlns:a16="http://schemas.microsoft.com/office/drawing/2014/main" id="{A8852C6D-5BF8-418E-A410-D8C6B2AC4EEC}"/>
              </a:ext>
            </a:extLst>
          </p:cNvPr>
          <p:cNvSpPr txBox="1">
            <a:spLocks/>
          </p:cNvSpPr>
          <p:nvPr/>
        </p:nvSpPr>
        <p:spPr>
          <a:xfrm>
            <a:off x="7588248" y="5091719"/>
            <a:ext cx="2185339" cy="162715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b="1">
                <a:solidFill>
                  <a:srgbClr val="000000"/>
                </a:solidFill>
                <a:latin typeface="Avenir Next LT Pro Light"/>
              </a:rPr>
              <a:t>New AO appointed</a:t>
            </a:r>
          </a:p>
          <a:p>
            <a:pPr marL="171450" indent="-171450">
              <a:buFont typeface="Arial" panose="020B0604020202020204" pitchFamily="34" charset="0"/>
              <a:buChar char="•"/>
            </a:pPr>
            <a:r>
              <a:rPr lang="en-US" b="1">
                <a:solidFill>
                  <a:srgbClr val="000000"/>
                </a:solidFill>
                <a:latin typeface="Avenir Next LT Pro Light"/>
              </a:rPr>
              <a:t>New place plan launched with focused priorities</a:t>
            </a:r>
          </a:p>
          <a:p>
            <a:pPr marL="171450" indent="-171450">
              <a:buFont typeface="Arial" panose="020B0604020202020204" pitchFamily="34" charset="0"/>
              <a:buChar char="•"/>
            </a:pPr>
            <a:r>
              <a:rPr lang="en-US" b="1">
                <a:solidFill>
                  <a:srgbClr val="000000"/>
                </a:solidFill>
                <a:latin typeface="Avenir Next LT Pro Light"/>
              </a:rPr>
              <a:t>Vax Bus roaming serving borough’s underserved</a:t>
            </a:r>
          </a:p>
          <a:p>
            <a:pPr marL="171450" indent="-171450">
              <a:buFont typeface="Arial" panose="020B0604020202020204" pitchFamily="34" charset="0"/>
              <a:buChar char="•"/>
            </a:pPr>
            <a:r>
              <a:rPr lang="en-US" b="1">
                <a:solidFill>
                  <a:srgbClr val="000000"/>
                </a:solidFill>
                <a:latin typeface="Avenir Next LT Pro Light"/>
              </a:rPr>
              <a:t>Children and Families Hub in place</a:t>
            </a:r>
          </a:p>
        </p:txBody>
      </p:sp>
      <p:sp>
        <p:nvSpPr>
          <p:cNvPr id="21" name="Text Placeholder 16">
            <a:extLst>
              <a:ext uri="{FF2B5EF4-FFF2-40B4-BE49-F238E27FC236}">
                <a16:creationId xmlns:a16="http://schemas.microsoft.com/office/drawing/2014/main" id="{EDDF7CC1-BE16-4304-8604-D5974E232872}"/>
              </a:ext>
            </a:extLst>
          </p:cNvPr>
          <p:cNvSpPr txBox="1">
            <a:spLocks/>
          </p:cNvSpPr>
          <p:nvPr/>
        </p:nvSpPr>
        <p:spPr>
          <a:xfrm>
            <a:off x="9744425" y="5066204"/>
            <a:ext cx="2312108" cy="162715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b="1">
                <a:solidFill>
                  <a:srgbClr val="000000"/>
                </a:solidFill>
                <a:latin typeface="Avenir Next LT Pro Light"/>
              </a:rPr>
              <a:t>C&amp;M ICB and Place Launch</a:t>
            </a:r>
          </a:p>
          <a:p>
            <a:pPr marL="171450" indent="-171450">
              <a:buFont typeface="Arial" panose="020B0604020202020204" pitchFamily="34" charset="0"/>
              <a:buChar char="•"/>
            </a:pPr>
            <a:r>
              <a:rPr lang="en-US" b="1">
                <a:solidFill>
                  <a:srgbClr val="000000"/>
                </a:solidFill>
                <a:latin typeface="Avenir Next LT Pro Light"/>
              </a:rPr>
              <a:t>Deliverables this year:</a:t>
            </a:r>
          </a:p>
          <a:p>
            <a:pPr marL="628650" lvl="1" indent="-171450">
              <a:buFont typeface="Arial" panose="020B0604020202020204" pitchFamily="34" charset="0"/>
              <a:buChar char="•"/>
            </a:pPr>
            <a:r>
              <a:rPr lang="en-US" b="1">
                <a:solidFill>
                  <a:srgbClr val="000000"/>
                </a:solidFill>
                <a:latin typeface="Avenir Next LT Pro Light"/>
              </a:rPr>
              <a:t>Care Communities</a:t>
            </a:r>
          </a:p>
          <a:p>
            <a:pPr marL="628650" lvl="1" indent="-171450">
              <a:buFont typeface="Arial" panose="020B0604020202020204" pitchFamily="34" charset="0"/>
              <a:buChar char="•"/>
            </a:pPr>
            <a:r>
              <a:rPr lang="en-US" b="1">
                <a:solidFill>
                  <a:srgbClr val="000000"/>
                </a:solidFill>
                <a:latin typeface="Avenir Next LT Pro Light"/>
              </a:rPr>
              <a:t>Health Innovation Hub</a:t>
            </a:r>
          </a:p>
          <a:p>
            <a:pPr marL="628650" lvl="1" indent="-171450">
              <a:buFont typeface="Arial" panose="020B0604020202020204" pitchFamily="34" charset="0"/>
              <a:buChar char="•"/>
            </a:pPr>
            <a:r>
              <a:rPr lang="en-US" b="1">
                <a:solidFill>
                  <a:srgbClr val="000000"/>
                </a:solidFill>
                <a:latin typeface="Avenir Next LT Pro Light"/>
              </a:rPr>
              <a:t>Food Pantries Expansion</a:t>
            </a:r>
          </a:p>
          <a:p>
            <a:pPr marL="628650" lvl="1" indent="-171450">
              <a:buFont typeface="Arial" panose="020B0604020202020204" pitchFamily="34" charset="0"/>
              <a:buChar char="•"/>
            </a:pPr>
            <a:r>
              <a:rPr lang="en-US" b="1">
                <a:solidFill>
                  <a:srgbClr val="000000"/>
                </a:solidFill>
                <a:latin typeface="Avenir Next LT Pro Light"/>
              </a:rPr>
              <a:t>Hope Pathway</a:t>
            </a:r>
          </a:p>
          <a:p>
            <a:pPr marL="628650" lvl="1" indent="-171450">
              <a:buFont typeface="Arial" panose="020B0604020202020204" pitchFamily="34" charset="0"/>
              <a:buChar char="•"/>
            </a:pPr>
            <a:r>
              <a:rPr lang="en-US" b="1">
                <a:solidFill>
                  <a:srgbClr val="000000"/>
                </a:solidFill>
                <a:latin typeface="Avenir Next LT Pro Light"/>
              </a:rPr>
              <a:t>Life Rooms</a:t>
            </a:r>
          </a:p>
        </p:txBody>
      </p:sp>
      <p:pic>
        <p:nvPicPr>
          <p:cNvPr id="22" name="Picture 2">
            <a:extLst>
              <a:ext uri="{FF2B5EF4-FFF2-40B4-BE49-F238E27FC236}">
                <a16:creationId xmlns:a16="http://schemas.microsoft.com/office/drawing/2014/main" id="{D51CB96D-1164-46E5-B0B9-F6E399823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a:extLst>
              <a:ext uri="{FF2B5EF4-FFF2-40B4-BE49-F238E27FC236}">
                <a16:creationId xmlns:a16="http://schemas.microsoft.com/office/drawing/2014/main" id="{4F713537-13C1-4C63-B788-DA7B39C375F4}"/>
              </a:ext>
            </a:extLst>
          </p:cNvPr>
          <p:cNvSpPr txBox="1"/>
          <p:nvPr/>
        </p:nvSpPr>
        <p:spPr>
          <a:xfrm>
            <a:off x="356641" y="316407"/>
            <a:ext cx="5774786" cy="523220"/>
          </a:xfrm>
          <a:prstGeom prst="rect">
            <a:avLst/>
          </a:prstGeom>
          <a:noFill/>
        </p:spPr>
        <p:txBody>
          <a:bodyPr wrap="none" rtlCol="0">
            <a:spAutoFit/>
          </a:bodyPr>
          <a:lstStyle/>
          <a:p>
            <a:r>
              <a:rPr lang="en-GB" sz="2800" b="1">
                <a:solidFill>
                  <a:srgbClr val="002060"/>
                </a:solidFill>
              </a:rPr>
              <a:t>2. St Helens Cares Integration Journey</a:t>
            </a:r>
          </a:p>
        </p:txBody>
      </p:sp>
      <p:pic>
        <p:nvPicPr>
          <p:cNvPr id="24" name="Picture 23" descr="Logo&#10;&#10;Description automatically generated with medium confidence">
            <a:extLst>
              <a:ext uri="{FF2B5EF4-FFF2-40B4-BE49-F238E27FC236}">
                <a16:creationId xmlns:a16="http://schemas.microsoft.com/office/drawing/2014/main" id="{0D330495-9F34-B44D-7595-554A52AC8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815" y="388108"/>
            <a:ext cx="2255520" cy="891540"/>
          </a:xfrm>
          <a:prstGeom prst="rect">
            <a:avLst/>
          </a:prstGeom>
        </p:spPr>
      </p:pic>
    </p:spTree>
    <p:extLst>
      <p:ext uri="{BB962C8B-B14F-4D97-AF65-F5344CB8AC3E}">
        <p14:creationId xmlns:p14="http://schemas.microsoft.com/office/powerpoint/2010/main" val="82278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3. People’s Plan 2022 – 2027</a:t>
            </a:r>
            <a:br>
              <a:rPr lang="en-GB"/>
            </a:br>
            <a:r>
              <a:rPr lang="en-GB"/>
              <a:t>(St Helens Place)</a:t>
            </a:r>
          </a:p>
        </p:txBody>
      </p:sp>
    </p:spTree>
    <p:extLst>
      <p:ext uri="{BB962C8B-B14F-4D97-AF65-F5344CB8AC3E}">
        <p14:creationId xmlns:p14="http://schemas.microsoft.com/office/powerpoint/2010/main" val="338687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240" y="994187"/>
            <a:ext cx="1523174" cy="461665"/>
          </a:xfrm>
          <a:prstGeom prst="rect">
            <a:avLst/>
          </a:prstGeom>
          <a:noFill/>
        </p:spPr>
        <p:txBody>
          <a:bodyPr wrap="none" rtlCol="0">
            <a:spAutoFit/>
          </a:bodyPr>
          <a:lstStyle/>
          <a:p>
            <a:r>
              <a:rPr lang="en-GB" sz="2400" b="1">
                <a:solidFill>
                  <a:srgbClr val="002060"/>
                </a:solidFill>
              </a:rPr>
              <a:t>Our Vision</a:t>
            </a:r>
          </a:p>
        </p:txBody>
      </p:sp>
      <p:sp>
        <p:nvSpPr>
          <p:cNvPr id="3" name="TextBox 2"/>
          <p:cNvSpPr txBox="1"/>
          <p:nvPr/>
        </p:nvSpPr>
        <p:spPr>
          <a:xfrm>
            <a:off x="732240" y="1469765"/>
            <a:ext cx="4107535" cy="584775"/>
          </a:xfrm>
          <a:prstGeom prst="rect">
            <a:avLst/>
          </a:prstGeom>
          <a:solidFill>
            <a:schemeClr val="accent6">
              <a:lumMod val="60000"/>
              <a:lumOff val="40000"/>
            </a:schemeClr>
          </a:solidFill>
          <a:ln>
            <a:solidFill>
              <a:srgbClr val="002060"/>
            </a:solidFill>
          </a:ln>
        </p:spPr>
        <p:txBody>
          <a:bodyPr wrap="none" rtlCol="0">
            <a:spAutoFit/>
          </a:bodyPr>
          <a:lstStyle/>
          <a:p>
            <a:r>
              <a:rPr lang="en-GB" sz="1600" b="1">
                <a:solidFill>
                  <a:srgbClr val="002060"/>
                </a:solidFill>
              </a:rPr>
              <a:t>One Place, One System, One Ambition</a:t>
            </a:r>
          </a:p>
          <a:p>
            <a:r>
              <a:rPr lang="en-GB" sz="1600" b="1">
                <a:solidFill>
                  <a:srgbClr val="002060"/>
                </a:solidFill>
              </a:rPr>
              <a:t>Improving people’s lives in St Helens together </a:t>
            </a:r>
          </a:p>
        </p:txBody>
      </p:sp>
      <p:sp>
        <p:nvSpPr>
          <p:cNvPr id="5" name="TextBox 4"/>
          <p:cNvSpPr txBox="1"/>
          <p:nvPr/>
        </p:nvSpPr>
        <p:spPr>
          <a:xfrm>
            <a:off x="739094" y="2863453"/>
            <a:ext cx="1733167" cy="461665"/>
          </a:xfrm>
          <a:prstGeom prst="rect">
            <a:avLst/>
          </a:prstGeom>
          <a:noFill/>
        </p:spPr>
        <p:txBody>
          <a:bodyPr wrap="none" rtlCol="0">
            <a:spAutoFit/>
          </a:bodyPr>
          <a:lstStyle/>
          <a:p>
            <a:r>
              <a:rPr lang="en-GB" sz="2400" b="1">
                <a:solidFill>
                  <a:srgbClr val="002060"/>
                </a:solidFill>
              </a:rPr>
              <a:t>Our Mission</a:t>
            </a:r>
          </a:p>
        </p:txBody>
      </p:sp>
      <p:sp>
        <p:nvSpPr>
          <p:cNvPr id="6" name="TextBox 5"/>
          <p:cNvSpPr txBox="1"/>
          <p:nvPr/>
        </p:nvSpPr>
        <p:spPr>
          <a:xfrm>
            <a:off x="5691098" y="978904"/>
            <a:ext cx="1895071" cy="461665"/>
          </a:xfrm>
          <a:prstGeom prst="rect">
            <a:avLst/>
          </a:prstGeom>
          <a:noFill/>
        </p:spPr>
        <p:txBody>
          <a:bodyPr wrap="none" rtlCol="0">
            <a:spAutoFit/>
          </a:bodyPr>
          <a:lstStyle/>
          <a:p>
            <a:r>
              <a:rPr lang="en-GB" sz="2400" b="1">
                <a:solidFill>
                  <a:srgbClr val="002060"/>
                </a:solidFill>
              </a:rPr>
              <a:t>Our Priorities</a:t>
            </a:r>
          </a:p>
        </p:txBody>
      </p:sp>
      <p:sp>
        <p:nvSpPr>
          <p:cNvPr id="7" name="TextBox 6"/>
          <p:cNvSpPr txBox="1"/>
          <p:nvPr/>
        </p:nvSpPr>
        <p:spPr>
          <a:xfrm>
            <a:off x="739094" y="3432840"/>
            <a:ext cx="4107535" cy="584775"/>
          </a:xfrm>
          <a:prstGeom prst="rect">
            <a:avLst/>
          </a:prstGeom>
          <a:solidFill>
            <a:schemeClr val="accent6">
              <a:lumMod val="60000"/>
              <a:lumOff val="40000"/>
            </a:schemeClr>
          </a:solidFill>
          <a:ln>
            <a:solidFill>
              <a:srgbClr val="002060"/>
            </a:solidFill>
          </a:ln>
        </p:spPr>
        <p:txBody>
          <a:bodyPr wrap="square" rtlCol="0">
            <a:spAutoFit/>
          </a:bodyPr>
          <a:lstStyle/>
          <a:p>
            <a:r>
              <a:rPr lang="en-GB" sz="1600" b="1">
                <a:solidFill>
                  <a:srgbClr val="002060"/>
                </a:solidFill>
              </a:rPr>
              <a:t>Bringing people closer together, by tackling health inequalities in St Helens</a:t>
            </a:r>
          </a:p>
        </p:txBody>
      </p:sp>
      <p:sp>
        <p:nvSpPr>
          <p:cNvPr id="11" name="TextBox 10"/>
          <p:cNvSpPr txBox="1"/>
          <p:nvPr/>
        </p:nvSpPr>
        <p:spPr>
          <a:xfrm>
            <a:off x="5819338" y="1440569"/>
            <a:ext cx="3618298" cy="338554"/>
          </a:xfrm>
          <a:prstGeom prst="rect">
            <a:avLst/>
          </a:prstGeom>
          <a:solidFill>
            <a:schemeClr val="accent6">
              <a:lumMod val="60000"/>
              <a:lumOff val="40000"/>
            </a:schemeClr>
          </a:solidFill>
          <a:ln>
            <a:solidFill>
              <a:srgbClr val="002060"/>
            </a:solidFill>
          </a:ln>
        </p:spPr>
        <p:txBody>
          <a:bodyPr wrap="none" rtlCol="0">
            <a:spAutoFit/>
          </a:bodyPr>
          <a:lstStyle/>
          <a:p>
            <a:r>
              <a:rPr lang="en-GB" sz="1600" b="1">
                <a:solidFill>
                  <a:srgbClr val="002060"/>
                </a:solidFill>
              </a:rPr>
              <a:t>1. Mental Wellbeing                                     </a:t>
            </a:r>
          </a:p>
        </p:txBody>
      </p:sp>
      <p:sp>
        <p:nvSpPr>
          <p:cNvPr id="12" name="TextBox 11"/>
          <p:cNvSpPr txBox="1"/>
          <p:nvPr/>
        </p:nvSpPr>
        <p:spPr>
          <a:xfrm>
            <a:off x="5846748" y="3263563"/>
            <a:ext cx="3580339" cy="338554"/>
          </a:xfrm>
          <a:prstGeom prst="rect">
            <a:avLst/>
          </a:prstGeom>
          <a:solidFill>
            <a:schemeClr val="accent6">
              <a:lumMod val="60000"/>
              <a:lumOff val="40000"/>
            </a:schemeClr>
          </a:solidFill>
          <a:ln>
            <a:solidFill>
              <a:srgbClr val="002060"/>
            </a:solidFill>
          </a:ln>
        </p:spPr>
        <p:txBody>
          <a:bodyPr wrap="square" rtlCol="0">
            <a:spAutoFit/>
          </a:bodyPr>
          <a:lstStyle/>
          <a:p>
            <a:r>
              <a:rPr lang="en-GB" sz="1600" b="1">
                <a:solidFill>
                  <a:srgbClr val="002060"/>
                </a:solidFill>
              </a:rPr>
              <a:t>2. Healthy Weight</a:t>
            </a:r>
          </a:p>
        </p:txBody>
      </p:sp>
      <p:sp>
        <p:nvSpPr>
          <p:cNvPr id="13" name="TextBox 12"/>
          <p:cNvSpPr txBox="1"/>
          <p:nvPr/>
        </p:nvSpPr>
        <p:spPr>
          <a:xfrm>
            <a:off x="5832963" y="4779299"/>
            <a:ext cx="3594125" cy="338554"/>
          </a:xfrm>
          <a:prstGeom prst="rect">
            <a:avLst/>
          </a:prstGeom>
          <a:solidFill>
            <a:schemeClr val="accent6">
              <a:lumMod val="60000"/>
              <a:lumOff val="40000"/>
            </a:schemeClr>
          </a:solidFill>
          <a:ln>
            <a:solidFill>
              <a:srgbClr val="002060"/>
            </a:solidFill>
          </a:ln>
        </p:spPr>
        <p:txBody>
          <a:bodyPr wrap="none" rtlCol="0">
            <a:spAutoFit/>
          </a:bodyPr>
          <a:lstStyle/>
          <a:p>
            <a:r>
              <a:rPr lang="en-GB" sz="1600" b="1">
                <a:solidFill>
                  <a:srgbClr val="002060"/>
                </a:solidFill>
              </a:rPr>
              <a:t>3. Resilient Communities                            </a:t>
            </a:r>
          </a:p>
        </p:txBody>
      </p:sp>
      <p:sp>
        <p:nvSpPr>
          <p:cNvPr id="14" name="TextBox 13"/>
          <p:cNvSpPr txBox="1"/>
          <p:nvPr/>
        </p:nvSpPr>
        <p:spPr>
          <a:xfrm>
            <a:off x="5819337" y="1782469"/>
            <a:ext cx="3622375" cy="984885"/>
          </a:xfrm>
          <a:prstGeom prst="rect">
            <a:avLst/>
          </a:prstGeom>
          <a:solidFill>
            <a:sysClr val="window" lastClr="FFFFFF"/>
          </a:solidFill>
          <a:ln w="25400" cap="flat" cmpd="sng" algn="ctr">
            <a:solidFill>
              <a:srgbClr val="92D05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By 2026, we will</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A. Support people who are at risk of self-harm</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 Reduce Alcohol dependency in the Borough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C. Improve personal wellbeing in the Borough</a:t>
            </a:r>
          </a:p>
        </p:txBody>
      </p:sp>
      <p:sp>
        <p:nvSpPr>
          <p:cNvPr id="16" name="TextBox 15"/>
          <p:cNvSpPr txBox="1"/>
          <p:nvPr/>
        </p:nvSpPr>
        <p:spPr>
          <a:xfrm>
            <a:off x="5832963" y="5120566"/>
            <a:ext cx="3608749" cy="1169551"/>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By 2026, we will:</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A. Supporting people to live independently</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 Reduce social isolation and loneliness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C. Embed multi-sector/disciplinary team  working in our four localities/networks</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705653C-1A30-43A4-92DD-E56522783041}" type="slidenum">
              <a:rPr lang="en-GB" smtClean="0"/>
              <a:t>13</a:t>
            </a:fld>
            <a:endParaRPr lang="en-GB"/>
          </a:p>
        </p:txBody>
      </p:sp>
      <p:sp>
        <p:nvSpPr>
          <p:cNvPr id="19" name="TextBox 18"/>
          <p:cNvSpPr txBox="1"/>
          <p:nvPr/>
        </p:nvSpPr>
        <p:spPr>
          <a:xfrm>
            <a:off x="732239" y="416057"/>
            <a:ext cx="6226256" cy="523220"/>
          </a:xfrm>
          <a:prstGeom prst="rect">
            <a:avLst/>
          </a:prstGeom>
          <a:noFill/>
        </p:spPr>
        <p:txBody>
          <a:bodyPr wrap="none" rtlCol="0">
            <a:spAutoFit/>
          </a:bodyPr>
          <a:lstStyle/>
          <a:p>
            <a:r>
              <a:rPr lang="en-GB" sz="2800" b="1">
                <a:solidFill>
                  <a:srgbClr val="002060"/>
                </a:solidFill>
              </a:rPr>
              <a:t>3 St Helens Place Based Partnership Plan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2563" y="1421190"/>
            <a:ext cx="2093389" cy="13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2770" y="2767354"/>
            <a:ext cx="22098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3399" y="3263563"/>
            <a:ext cx="1848958" cy="134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2563" y="5120566"/>
            <a:ext cx="219021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094" y="4156318"/>
            <a:ext cx="4100681" cy="200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819337" y="1782469"/>
            <a:ext cx="3622375" cy="1354217"/>
          </a:xfrm>
          <a:prstGeom prst="rect">
            <a:avLst/>
          </a:prstGeom>
          <a:solidFill>
            <a:sysClr val="window" lastClr="FFFFFF"/>
          </a:solidFill>
          <a:ln w="25400" cap="flat" cmpd="sng" algn="ctr">
            <a:solidFill>
              <a:srgbClr val="92D05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By 2027, we will</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A. Prevention and</a:t>
            </a:r>
            <a:r>
              <a:rPr kumimoji="0" lang="en-GB" sz="1200" b="1" i="0" u="none" strike="noStrike" kern="0" cap="none" spc="0" normalizeH="0" noProof="0">
                <a:ln>
                  <a:noFill/>
                </a:ln>
                <a:solidFill>
                  <a:prstClr val="black"/>
                </a:solidFill>
                <a:effectLst/>
                <a:uLnTx/>
                <a:uFillTx/>
                <a:latin typeface="Calibri"/>
                <a:ea typeface="+mn-ea"/>
                <a:cs typeface="+mn-cs"/>
              </a:rPr>
              <a:t> reduction of self-harm and suicide</a:t>
            </a:r>
            <a:endParaRPr kumimoji="0" lang="en-GB" sz="1200" b="1" i="0" u="none" strike="noStrike" kern="0" cap="none" spc="0" normalizeH="0" baseline="0" noProof="0">
              <a:ln>
                <a:noFill/>
              </a:ln>
              <a:solidFill>
                <a:prstClr val="black"/>
              </a:solidFill>
              <a:effectLst/>
              <a:uLnTx/>
              <a:uFillTx/>
              <a:latin typeface="Calibri"/>
              <a:ea typeface="+mn-ea"/>
              <a:cs typeface="+mn-cs"/>
            </a:endParaRPr>
          </a:p>
          <a:p>
            <a:pPr lvl="0">
              <a:spcAft>
                <a:spcPts val="600"/>
              </a:spcAft>
              <a:defRPr/>
            </a:pPr>
            <a:r>
              <a:rPr kumimoji="0" lang="en-GB" sz="1200" b="1" i="0" u="none" strike="noStrike" kern="0" cap="none" spc="0" normalizeH="0" baseline="0" noProof="0">
                <a:ln>
                  <a:noFill/>
                </a:ln>
                <a:solidFill>
                  <a:prstClr val="black"/>
                </a:solidFill>
                <a:effectLst/>
                <a:uLnTx/>
                <a:uFillTx/>
                <a:latin typeface="Calibri"/>
                <a:ea typeface="+mn-ea"/>
                <a:cs typeface="+mn-cs"/>
              </a:rPr>
              <a:t>B. </a:t>
            </a:r>
            <a:r>
              <a:rPr lang="en-GB" sz="1200" b="1" kern="0">
                <a:solidFill>
                  <a:prstClr val="black"/>
                </a:solidFill>
              </a:rPr>
              <a:t>Expand VCS capacity to support mental health and wellbeing</a:t>
            </a:r>
            <a:endParaRPr kumimoji="0" lang="en-GB" sz="1200" b="1" i="0" u="none" strike="noStrike" kern="0" cap="none" spc="0" normalizeH="0" baseline="0" noProof="0">
              <a:ln>
                <a:noFill/>
              </a:ln>
              <a:solidFill>
                <a:prstClr val="black"/>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C. Improve the wellbeing of children and young people</a:t>
            </a:r>
          </a:p>
        </p:txBody>
      </p:sp>
      <p:sp>
        <p:nvSpPr>
          <p:cNvPr id="26" name="TextBox 25"/>
          <p:cNvSpPr txBox="1"/>
          <p:nvPr/>
        </p:nvSpPr>
        <p:spPr>
          <a:xfrm>
            <a:off x="5832963" y="3622153"/>
            <a:ext cx="3608749" cy="984885"/>
          </a:xfrm>
          <a:prstGeom prst="rect">
            <a:avLst/>
          </a:prstGeom>
          <a:solidFill>
            <a:sysClr val="window" lastClr="FFFFFF"/>
          </a:solidFill>
          <a:ln w="25400" cap="flat" cmpd="sng" algn="ctr">
            <a:solidFill>
              <a:srgbClr val="F79646">
                <a:lumMod val="75000"/>
              </a:srgbClr>
            </a:solidFill>
            <a:prstDash val="solid"/>
          </a:ln>
          <a:effectLst/>
        </p:spPr>
        <p:txBody>
          <a:bodyPr wrap="square" rtlCol="0">
            <a:spAutoFit/>
          </a:bodyPr>
          <a:lstStyle/>
          <a:p>
            <a:pPr marL="0" marR="0" lvl="0" indent="0" defTabSz="914400" eaLnBrk="1" fontAlgn="auto" latinLnBrk="0" hangingPunct="1">
              <a:lnSpc>
                <a:spcPct val="100000"/>
              </a:lnSpc>
              <a:spcBef>
                <a:spcPts val="0"/>
              </a:spcBef>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By 2027, we will:</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A. Support healthy eating choices in the Borough</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 Encourage residents to lead a more active lifestyle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C. Reduce diabetes</a:t>
            </a:r>
          </a:p>
        </p:txBody>
      </p:sp>
      <p:sp>
        <p:nvSpPr>
          <p:cNvPr id="27" name="TextBox 26"/>
          <p:cNvSpPr txBox="1"/>
          <p:nvPr/>
        </p:nvSpPr>
        <p:spPr>
          <a:xfrm>
            <a:off x="5832963" y="5120566"/>
            <a:ext cx="3608749" cy="1246495"/>
          </a:xfrm>
          <a:prstGeom prst="rect">
            <a:avLst/>
          </a:prstGeom>
          <a:solidFill>
            <a:sysClr val="window" lastClr="FFFFFF"/>
          </a:solidFill>
          <a:ln w="25400" cap="flat" cmpd="sng" algn="ctr">
            <a:solidFill>
              <a:srgbClr val="8064A2"/>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black"/>
                </a:solidFill>
                <a:effectLst/>
                <a:uLnTx/>
                <a:uFillTx/>
                <a:latin typeface="Calibri"/>
                <a:ea typeface="+mn-ea"/>
                <a:cs typeface="+mn-cs"/>
              </a:rPr>
              <a:t>By 2027, we will:</a:t>
            </a:r>
          </a:p>
          <a:p>
            <a:pPr lvl="0">
              <a:spcAft>
                <a:spcPts val="600"/>
              </a:spcAft>
              <a:defRPr/>
            </a:pPr>
            <a:r>
              <a:rPr lang="en-GB" sz="1200" b="1" kern="0">
                <a:solidFill>
                  <a:prstClr val="black"/>
                </a:solidFill>
              </a:rPr>
              <a:t>A. Supporting people to live independently​</a:t>
            </a:r>
          </a:p>
          <a:p>
            <a:pPr lvl="0">
              <a:spcAft>
                <a:spcPts val="600"/>
              </a:spcAft>
              <a:defRPr/>
            </a:pPr>
            <a:r>
              <a:rPr lang="en-GB" sz="1200" b="1" kern="0">
                <a:solidFill>
                  <a:prstClr val="black"/>
                </a:solidFill>
              </a:rPr>
              <a:t>B. Reduce social isolation and loneliness​</a:t>
            </a:r>
          </a:p>
          <a:p>
            <a:pPr lvl="0">
              <a:spcAft>
                <a:spcPts val="600"/>
              </a:spcAft>
              <a:defRPr/>
            </a:pPr>
            <a:r>
              <a:rPr lang="en-GB" sz="1200" b="1" kern="0">
                <a:solidFill>
                  <a:prstClr val="black"/>
                </a:solidFill>
              </a:rPr>
              <a:t>C. Care Communities in our four localities/networks</a:t>
            </a:r>
          </a:p>
          <a:p>
            <a:pPr lvl="0">
              <a:spcAft>
                <a:spcPts val="600"/>
              </a:spcAft>
              <a:defRPr/>
            </a:pPr>
            <a:r>
              <a:rPr lang="en-GB" sz="1200" b="1" kern="0">
                <a:solidFill>
                  <a:prstClr val="black"/>
                </a:solidFill>
              </a:rPr>
              <a:t>D. Develop a Health &amp; Care Skills Innovation Hub</a:t>
            </a:r>
            <a:endParaRPr kumimoji="0" lang="en-GB" sz="1200" b="1" i="0" u="none" strike="noStrike" kern="0" cap="none" spc="0" normalizeH="0" baseline="0" noProof="0">
              <a:ln>
                <a:noFill/>
              </a:ln>
              <a:solidFill>
                <a:prstClr val="black"/>
              </a:solidFill>
              <a:effectLst/>
              <a:uLnTx/>
              <a:uFillTx/>
              <a:latin typeface="Calibri"/>
              <a:ea typeface="+mn-ea"/>
              <a:cs typeface="+mn-cs"/>
            </a:endParaRPr>
          </a:p>
        </p:txBody>
      </p:sp>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941" y="2100055"/>
            <a:ext cx="4110833" cy="71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Logo&#10;&#10;Description automatically generated with medium confidence">
            <a:extLst>
              <a:ext uri="{FF2B5EF4-FFF2-40B4-BE49-F238E27FC236}">
                <a16:creationId xmlns:a16="http://schemas.microsoft.com/office/drawing/2014/main" id="{44B131AA-59BD-635C-2E8F-D3F308A0CA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71360" y="236972"/>
            <a:ext cx="2255520" cy="891540"/>
          </a:xfrm>
          <a:prstGeom prst="rect">
            <a:avLst/>
          </a:prstGeom>
        </p:spPr>
      </p:pic>
    </p:spTree>
    <p:extLst>
      <p:ext uri="{BB962C8B-B14F-4D97-AF65-F5344CB8AC3E}">
        <p14:creationId xmlns:p14="http://schemas.microsoft.com/office/powerpoint/2010/main" val="342986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D859-1290-404B-A9E2-020B81585C8E}"/>
              </a:ext>
            </a:extLst>
          </p:cNvPr>
          <p:cNvSpPr>
            <a:spLocks noGrp="1"/>
          </p:cNvSpPr>
          <p:nvPr>
            <p:ph type="title"/>
          </p:nvPr>
        </p:nvSpPr>
        <p:spPr>
          <a:xfrm>
            <a:off x="415599" y="140643"/>
            <a:ext cx="10938201" cy="1325563"/>
          </a:xfrm>
        </p:spPr>
        <p:txBody>
          <a:bodyPr/>
          <a:lstStyle/>
          <a:p>
            <a:r>
              <a:rPr lang="en-GB" sz="4300" b="1">
                <a:latin typeface="+mn-lt"/>
              </a:rPr>
              <a:t>St Helens Council Borough Strategy 2021 - 2030</a:t>
            </a:r>
          </a:p>
        </p:txBody>
      </p:sp>
      <p:pic>
        <p:nvPicPr>
          <p:cNvPr id="4" name="Content Placeholder 3">
            <a:extLst>
              <a:ext uri="{FF2B5EF4-FFF2-40B4-BE49-F238E27FC236}">
                <a16:creationId xmlns:a16="http://schemas.microsoft.com/office/drawing/2014/main" id="{E7F49410-4BAA-4CA0-88BD-7962F87896BC}"/>
              </a:ext>
            </a:extLst>
          </p:cNvPr>
          <p:cNvPicPr>
            <a:picLocks noGrp="1" noChangeAspect="1"/>
          </p:cNvPicPr>
          <p:nvPr>
            <p:ph idx="1"/>
          </p:nvPr>
        </p:nvPicPr>
        <p:blipFill>
          <a:blip r:embed="rId2"/>
          <a:stretch>
            <a:fillRect/>
          </a:stretch>
        </p:blipFill>
        <p:spPr>
          <a:xfrm>
            <a:off x="870705" y="1363078"/>
            <a:ext cx="4482925" cy="4554538"/>
          </a:xfrm>
          <a:prstGeom prst="rect">
            <a:avLst/>
          </a:prstGeom>
        </p:spPr>
      </p:pic>
      <p:sp>
        <p:nvSpPr>
          <p:cNvPr id="25" name="Flowchart: Off-page Connector 24">
            <a:extLst>
              <a:ext uri="{FF2B5EF4-FFF2-40B4-BE49-F238E27FC236}">
                <a16:creationId xmlns:a16="http://schemas.microsoft.com/office/drawing/2014/main" id="{BA59EF25-2A35-4807-A6F9-CA267E4AD319}"/>
              </a:ext>
            </a:extLst>
          </p:cNvPr>
          <p:cNvSpPr/>
          <p:nvPr/>
        </p:nvSpPr>
        <p:spPr>
          <a:xfrm rot="5400000">
            <a:off x="8402222" y="-1435376"/>
            <a:ext cx="472597" cy="6275761"/>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LOCALITY WORKING</a:t>
            </a:r>
          </a:p>
        </p:txBody>
      </p:sp>
      <p:sp>
        <p:nvSpPr>
          <p:cNvPr id="29" name="Flowchart: Off-page Connector 28">
            <a:extLst>
              <a:ext uri="{FF2B5EF4-FFF2-40B4-BE49-F238E27FC236}">
                <a16:creationId xmlns:a16="http://schemas.microsoft.com/office/drawing/2014/main" id="{03F8240F-80C9-4008-89C8-CF77C4F6293D}"/>
              </a:ext>
            </a:extLst>
          </p:cNvPr>
          <p:cNvSpPr/>
          <p:nvPr/>
        </p:nvSpPr>
        <p:spPr>
          <a:xfrm rot="5400000">
            <a:off x="8402221" y="-887687"/>
            <a:ext cx="472597" cy="6275761"/>
          </a:xfrm>
          <a:prstGeom prst="flowChartOffpage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WORKPLACE WELLBEING</a:t>
            </a:r>
          </a:p>
        </p:txBody>
      </p:sp>
      <p:sp>
        <p:nvSpPr>
          <p:cNvPr id="30" name="Flowchart: Off-page Connector 29">
            <a:extLst>
              <a:ext uri="{FF2B5EF4-FFF2-40B4-BE49-F238E27FC236}">
                <a16:creationId xmlns:a16="http://schemas.microsoft.com/office/drawing/2014/main" id="{ACCB3E01-5926-4489-B3E5-009777D6086C}"/>
              </a:ext>
            </a:extLst>
          </p:cNvPr>
          <p:cNvSpPr/>
          <p:nvPr/>
        </p:nvSpPr>
        <p:spPr>
          <a:xfrm rot="5400000">
            <a:off x="8402220" y="-339998"/>
            <a:ext cx="472597" cy="6275761"/>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TACKLING INEQUALITIES</a:t>
            </a:r>
          </a:p>
        </p:txBody>
      </p:sp>
      <p:sp>
        <p:nvSpPr>
          <p:cNvPr id="31" name="Flowchart: Off-page Connector 30">
            <a:extLst>
              <a:ext uri="{FF2B5EF4-FFF2-40B4-BE49-F238E27FC236}">
                <a16:creationId xmlns:a16="http://schemas.microsoft.com/office/drawing/2014/main" id="{C9E2A1AA-DFAB-498E-9E63-54BF7DC97B2E}"/>
              </a:ext>
            </a:extLst>
          </p:cNvPr>
          <p:cNvSpPr/>
          <p:nvPr/>
        </p:nvSpPr>
        <p:spPr>
          <a:xfrm rot="5400000">
            <a:off x="8402221" y="207691"/>
            <a:ext cx="472597" cy="6275761"/>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CLIMATE CHANGE</a:t>
            </a:r>
          </a:p>
        </p:txBody>
      </p:sp>
      <p:sp>
        <p:nvSpPr>
          <p:cNvPr id="32" name="Flowchart: Off-page Connector 31">
            <a:extLst>
              <a:ext uri="{FF2B5EF4-FFF2-40B4-BE49-F238E27FC236}">
                <a16:creationId xmlns:a16="http://schemas.microsoft.com/office/drawing/2014/main" id="{1DA84245-4209-48D4-BC03-BE3CEF6BDC28}"/>
              </a:ext>
            </a:extLst>
          </p:cNvPr>
          <p:cNvSpPr/>
          <p:nvPr/>
        </p:nvSpPr>
        <p:spPr>
          <a:xfrm rot="5400000">
            <a:off x="8402221" y="755380"/>
            <a:ext cx="472597" cy="6275761"/>
          </a:xfrm>
          <a:prstGeom prst="flowChartOffpage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STRATEGIC DEFICIT</a:t>
            </a:r>
          </a:p>
        </p:txBody>
      </p:sp>
      <p:sp>
        <p:nvSpPr>
          <p:cNvPr id="33" name="Flowchart: Off-page Connector 32">
            <a:extLst>
              <a:ext uri="{FF2B5EF4-FFF2-40B4-BE49-F238E27FC236}">
                <a16:creationId xmlns:a16="http://schemas.microsoft.com/office/drawing/2014/main" id="{F6CFEE2A-7D5F-456E-8C1E-BC23D3AB7BB0}"/>
              </a:ext>
            </a:extLst>
          </p:cNvPr>
          <p:cNvSpPr/>
          <p:nvPr/>
        </p:nvSpPr>
        <p:spPr>
          <a:xfrm rot="5400000">
            <a:off x="8402221" y="1303069"/>
            <a:ext cx="472597" cy="6275761"/>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COMMISSIONING</a:t>
            </a:r>
          </a:p>
        </p:txBody>
      </p:sp>
      <p:sp>
        <p:nvSpPr>
          <p:cNvPr id="34" name="Flowchart: Off-page Connector 33">
            <a:extLst>
              <a:ext uri="{FF2B5EF4-FFF2-40B4-BE49-F238E27FC236}">
                <a16:creationId xmlns:a16="http://schemas.microsoft.com/office/drawing/2014/main" id="{7A6CA289-78B2-484B-9B96-72E4E6ABF93B}"/>
              </a:ext>
            </a:extLst>
          </p:cNvPr>
          <p:cNvSpPr/>
          <p:nvPr/>
        </p:nvSpPr>
        <p:spPr>
          <a:xfrm rot="5400000">
            <a:off x="8402221" y="1850758"/>
            <a:ext cx="472597" cy="6275761"/>
          </a:xfrm>
          <a:prstGeom prst="flowChartOffpage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DIGITAL TRANSFORMATION</a:t>
            </a:r>
          </a:p>
        </p:txBody>
      </p:sp>
      <p:sp>
        <p:nvSpPr>
          <p:cNvPr id="35" name="Flowchart: Off-page Connector 34">
            <a:extLst>
              <a:ext uri="{FF2B5EF4-FFF2-40B4-BE49-F238E27FC236}">
                <a16:creationId xmlns:a16="http://schemas.microsoft.com/office/drawing/2014/main" id="{BF23FBE7-826B-4E60-8C3C-7F8713C4085F}"/>
              </a:ext>
            </a:extLst>
          </p:cNvPr>
          <p:cNvSpPr/>
          <p:nvPr/>
        </p:nvSpPr>
        <p:spPr>
          <a:xfrm rot="5400000">
            <a:off x="8402221" y="2398447"/>
            <a:ext cx="472597" cy="6275761"/>
          </a:xfrm>
          <a:prstGeom prst="flowChartOffpageConnector">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PERFORMANCE MANAGEMENT</a:t>
            </a:r>
          </a:p>
        </p:txBody>
      </p:sp>
      <p:pic>
        <p:nvPicPr>
          <p:cNvPr id="12" name="Picture 11" descr="Logo&#10;&#10;Description automatically generated with medium confidence">
            <a:extLst>
              <a:ext uri="{FF2B5EF4-FFF2-40B4-BE49-F238E27FC236}">
                <a16:creationId xmlns:a16="http://schemas.microsoft.com/office/drawing/2014/main" id="{4487A9FB-2EDB-AC42-DFC7-6DE18B350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42" y="5909403"/>
            <a:ext cx="2255520" cy="891540"/>
          </a:xfrm>
          <a:prstGeom prst="rect">
            <a:avLst/>
          </a:prstGeom>
        </p:spPr>
      </p:pic>
      <p:pic>
        <p:nvPicPr>
          <p:cNvPr id="13" name="Picture 2">
            <a:extLst>
              <a:ext uri="{FF2B5EF4-FFF2-40B4-BE49-F238E27FC236}">
                <a16:creationId xmlns:a16="http://schemas.microsoft.com/office/drawing/2014/main" id="{9923CAA7-B911-9773-4822-C7CD5F92E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829" y="5881715"/>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03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5. Place Priorities</a:t>
            </a:r>
          </a:p>
        </p:txBody>
      </p:sp>
    </p:spTree>
    <p:extLst>
      <p:ext uri="{BB962C8B-B14F-4D97-AF65-F5344CB8AC3E}">
        <p14:creationId xmlns:p14="http://schemas.microsoft.com/office/powerpoint/2010/main" val="318467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FD770F-2FE7-458B-88CF-73ACE1114AE7}"/>
              </a:ext>
            </a:extLst>
          </p:cNvPr>
          <p:cNvSpPr>
            <a:spLocks noGrp="1"/>
          </p:cNvSpPr>
          <p:nvPr>
            <p:ph type="sldNum" sz="quarter" idx="12"/>
          </p:nvPr>
        </p:nvSpPr>
        <p:spPr/>
        <p:txBody>
          <a:bodyPr/>
          <a:lstStyle/>
          <a:p>
            <a:fld id="{330EA680-D336-4FF7-8B7A-9848BB0A1C32}" type="slidenum">
              <a:rPr lang="en-GB" smtClean="0"/>
              <a:t>16</a:t>
            </a:fld>
            <a:endParaRPr lang="en-GB"/>
          </a:p>
        </p:txBody>
      </p:sp>
      <p:pic>
        <p:nvPicPr>
          <p:cNvPr id="4" name="Picture 3">
            <a:extLst>
              <a:ext uri="{FF2B5EF4-FFF2-40B4-BE49-F238E27FC236}">
                <a16:creationId xmlns:a16="http://schemas.microsoft.com/office/drawing/2014/main" id="{ECB57EA8-1646-4179-A2D2-8177976C06DF}"/>
              </a:ext>
            </a:extLst>
          </p:cNvPr>
          <p:cNvPicPr>
            <a:picLocks noChangeAspect="1"/>
          </p:cNvPicPr>
          <p:nvPr/>
        </p:nvPicPr>
        <p:blipFill>
          <a:blip r:embed="rId2"/>
          <a:stretch>
            <a:fillRect/>
          </a:stretch>
        </p:blipFill>
        <p:spPr>
          <a:xfrm>
            <a:off x="0" y="-33928"/>
            <a:ext cx="8882400" cy="2375452"/>
          </a:xfrm>
          <a:prstGeom prst="rect">
            <a:avLst/>
          </a:prstGeom>
        </p:spPr>
      </p:pic>
      <p:pic>
        <p:nvPicPr>
          <p:cNvPr id="5" name="Picture 2">
            <a:extLst>
              <a:ext uri="{FF2B5EF4-FFF2-40B4-BE49-F238E27FC236}">
                <a16:creationId xmlns:a16="http://schemas.microsoft.com/office/drawing/2014/main" id="{33C0B09A-94EE-41E5-A43A-7B2E7BF03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A167E86-F52C-4AC9-9A21-076DE3F50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09" y="2528244"/>
            <a:ext cx="2100667" cy="111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818AC08-429F-4605-A2DD-09BBFA6BFF61}"/>
              </a:ext>
            </a:extLst>
          </p:cNvPr>
          <p:cNvSpPr txBox="1"/>
          <p:nvPr/>
        </p:nvSpPr>
        <p:spPr>
          <a:xfrm>
            <a:off x="277852" y="3793825"/>
            <a:ext cx="2181255" cy="646331"/>
          </a:xfrm>
          <a:prstGeom prst="rect">
            <a:avLst/>
          </a:prstGeom>
          <a:noFill/>
        </p:spPr>
        <p:txBody>
          <a:bodyPr wrap="square" rtlCol="0">
            <a:spAutoFit/>
          </a:bodyPr>
          <a:lstStyle/>
          <a:p>
            <a:r>
              <a:rPr lang="en-GB"/>
              <a:t>Training for all St Helens employers</a:t>
            </a:r>
          </a:p>
        </p:txBody>
      </p:sp>
      <p:pic>
        <p:nvPicPr>
          <p:cNvPr id="9" name="Picture 3">
            <a:extLst>
              <a:ext uri="{FF2B5EF4-FFF2-40B4-BE49-F238E27FC236}">
                <a16:creationId xmlns:a16="http://schemas.microsoft.com/office/drawing/2014/main" id="{AC1404A7-0385-4205-9E7C-EF05AC8029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6959" y="2133289"/>
            <a:ext cx="1902411" cy="190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A0C7CD7C-7FAA-46C6-A428-E3A984B7C60E}"/>
              </a:ext>
            </a:extLst>
          </p:cNvPr>
          <p:cNvSpPr txBox="1"/>
          <p:nvPr/>
        </p:nvSpPr>
        <p:spPr>
          <a:xfrm>
            <a:off x="2704890" y="4054793"/>
            <a:ext cx="1901442" cy="646331"/>
          </a:xfrm>
          <a:prstGeom prst="rect">
            <a:avLst/>
          </a:prstGeom>
          <a:noFill/>
        </p:spPr>
        <p:txBody>
          <a:bodyPr wrap="square" rtlCol="0">
            <a:spAutoFit/>
          </a:bodyPr>
          <a:lstStyle/>
          <a:p>
            <a:r>
              <a:rPr lang="en-GB"/>
              <a:t>Rapid referrals for self-harm patients</a:t>
            </a:r>
          </a:p>
        </p:txBody>
      </p:sp>
      <p:sp>
        <p:nvSpPr>
          <p:cNvPr id="12" name="TextBox 11">
            <a:extLst>
              <a:ext uri="{FF2B5EF4-FFF2-40B4-BE49-F238E27FC236}">
                <a16:creationId xmlns:a16="http://schemas.microsoft.com/office/drawing/2014/main" id="{26758D63-61E7-4466-A1DB-01F79A0F43A0}"/>
              </a:ext>
            </a:extLst>
          </p:cNvPr>
          <p:cNvSpPr txBox="1"/>
          <p:nvPr/>
        </p:nvSpPr>
        <p:spPr>
          <a:xfrm>
            <a:off x="3097315" y="4770667"/>
            <a:ext cx="5069497"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b="1"/>
              <a:t>Under 5s – Best Start in Life/ Family Hubs</a:t>
            </a:r>
            <a:endParaRPr lang="en-GB" b="1">
              <a:cs typeface="Calibri"/>
            </a:endParaRPr>
          </a:p>
          <a:p>
            <a:pPr marL="285750" indent="-285750">
              <a:buFont typeface="Arial" panose="020B0604020202020204" pitchFamily="34" charset="0"/>
              <a:buChar char="•"/>
            </a:pPr>
            <a:r>
              <a:rPr lang="en-GB" b="1"/>
              <a:t>Whole School Approach- BMH 0-19, Link programme, Youth Engagement Workers (Youth Provision)</a:t>
            </a:r>
            <a:endParaRPr lang="en-GB" b="1">
              <a:cs typeface="Calibri"/>
            </a:endParaRPr>
          </a:p>
          <a:p>
            <a:pPr marL="285750" indent="-285750">
              <a:buFont typeface="Arial" panose="020B0604020202020204" pitchFamily="34" charset="0"/>
              <a:buChar char="•"/>
            </a:pPr>
            <a:r>
              <a:rPr lang="en-GB" b="1"/>
              <a:t>Crisis Management</a:t>
            </a:r>
            <a:endParaRPr lang="en-GB" b="1">
              <a:cs typeface="Calibri"/>
            </a:endParaRPr>
          </a:p>
          <a:p>
            <a:pPr marL="285750" indent="-285750">
              <a:buFont typeface="Arial" panose="020B0604020202020204" pitchFamily="34" charset="0"/>
              <a:buChar char="•"/>
            </a:pPr>
            <a:r>
              <a:rPr lang="en-GB" b="1"/>
              <a:t>VCS- Community Resilience</a:t>
            </a:r>
            <a:endParaRPr lang="en-GB" b="1">
              <a:cs typeface="Calibri"/>
            </a:endParaRPr>
          </a:p>
          <a:p>
            <a:pPr marL="285750" indent="-285750">
              <a:buFont typeface="Arial" panose="020B0604020202020204" pitchFamily="34" charset="0"/>
              <a:buChar char="•"/>
            </a:pPr>
            <a:r>
              <a:rPr lang="en-GB" b="1"/>
              <a:t>Complex Families</a:t>
            </a:r>
            <a:endParaRPr lang="en-GB" b="1">
              <a:cs typeface="Calibri"/>
            </a:endParaRPr>
          </a:p>
        </p:txBody>
      </p:sp>
      <p:sp>
        <p:nvSpPr>
          <p:cNvPr id="13" name="TextBox 12">
            <a:extLst>
              <a:ext uri="{FF2B5EF4-FFF2-40B4-BE49-F238E27FC236}">
                <a16:creationId xmlns:a16="http://schemas.microsoft.com/office/drawing/2014/main" id="{E1438B4E-0E1E-4EA7-BDF5-2D079F6449EC}"/>
              </a:ext>
            </a:extLst>
          </p:cNvPr>
          <p:cNvSpPr txBox="1"/>
          <p:nvPr/>
        </p:nvSpPr>
        <p:spPr>
          <a:xfrm>
            <a:off x="257403" y="4516477"/>
            <a:ext cx="1887663" cy="1200329"/>
          </a:xfrm>
          <a:prstGeom prst="rect">
            <a:avLst/>
          </a:prstGeom>
          <a:solidFill>
            <a:schemeClr val="accent5">
              <a:lumMod val="75000"/>
            </a:schemeClr>
          </a:solidFill>
        </p:spPr>
        <p:txBody>
          <a:bodyPr wrap="square">
            <a:spAutoFit/>
          </a:bodyPr>
          <a:lstStyle/>
          <a:p>
            <a:r>
              <a:rPr lang="en-GB" sz="1800">
                <a:solidFill>
                  <a:schemeClr val="bg1"/>
                </a:solidFill>
              </a:rPr>
              <a:t>Improving the mental wellbeing of children and young people</a:t>
            </a:r>
          </a:p>
        </p:txBody>
      </p:sp>
      <p:pic>
        <p:nvPicPr>
          <p:cNvPr id="15" name="Picture 14">
            <a:extLst>
              <a:ext uri="{FF2B5EF4-FFF2-40B4-BE49-F238E27FC236}">
                <a16:creationId xmlns:a16="http://schemas.microsoft.com/office/drawing/2014/main" id="{41D38EBA-D8FE-4C59-ACB9-D6514EE96C57}"/>
              </a:ext>
            </a:extLst>
          </p:cNvPr>
          <p:cNvPicPr>
            <a:picLocks noChangeAspect="1"/>
          </p:cNvPicPr>
          <p:nvPr/>
        </p:nvPicPr>
        <p:blipFill>
          <a:blip r:embed="rId6"/>
          <a:stretch>
            <a:fillRect/>
          </a:stretch>
        </p:blipFill>
        <p:spPr>
          <a:xfrm>
            <a:off x="7666642" y="2994312"/>
            <a:ext cx="4060532" cy="903083"/>
          </a:xfrm>
          <a:prstGeom prst="rect">
            <a:avLst/>
          </a:prstGeom>
        </p:spPr>
      </p:pic>
      <p:sp>
        <p:nvSpPr>
          <p:cNvPr id="16" name="Content Placeholder 2">
            <a:extLst>
              <a:ext uri="{FF2B5EF4-FFF2-40B4-BE49-F238E27FC236}">
                <a16:creationId xmlns:a16="http://schemas.microsoft.com/office/drawing/2014/main" id="{9636252B-3A98-49F0-B532-F320AE1B7FBC}"/>
              </a:ext>
            </a:extLst>
          </p:cNvPr>
          <p:cNvSpPr txBox="1">
            <a:spLocks/>
          </p:cNvSpPr>
          <p:nvPr/>
        </p:nvSpPr>
        <p:spPr>
          <a:xfrm>
            <a:off x="4868253" y="2570505"/>
            <a:ext cx="2531885" cy="560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a:solidFill>
                  <a:srgbClr val="8C044D"/>
                </a:solidFill>
              </a:rPr>
              <a:t>Complex Lives</a:t>
            </a:r>
          </a:p>
          <a:p>
            <a:pPr marL="457200" lvl="1" indent="0">
              <a:buNone/>
            </a:pPr>
            <a:endParaRPr lang="en-GB" sz="3200"/>
          </a:p>
          <a:p>
            <a:pPr marL="0" indent="0">
              <a:buFont typeface="Arial" panose="020B0604020202020204" pitchFamily="34" charset="0"/>
              <a:buNone/>
            </a:pPr>
            <a:endParaRPr lang="en-GB" sz="3200"/>
          </a:p>
        </p:txBody>
      </p:sp>
      <p:pic>
        <p:nvPicPr>
          <p:cNvPr id="17" name="Picture 16">
            <a:extLst>
              <a:ext uri="{FF2B5EF4-FFF2-40B4-BE49-F238E27FC236}">
                <a16:creationId xmlns:a16="http://schemas.microsoft.com/office/drawing/2014/main" id="{C7BBADC2-3EBB-4BD4-961B-37B05467FE24}"/>
              </a:ext>
            </a:extLst>
          </p:cNvPr>
          <p:cNvPicPr>
            <a:picLocks noChangeAspect="1"/>
          </p:cNvPicPr>
          <p:nvPr/>
        </p:nvPicPr>
        <p:blipFill>
          <a:blip r:embed="rId7"/>
          <a:stretch>
            <a:fillRect/>
          </a:stretch>
        </p:blipFill>
        <p:spPr>
          <a:xfrm>
            <a:off x="4626662" y="3133466"/>
            <a:ext cx="2857190" cy="1434640"/>
          </a:xfrm>
          <a:prstGeom prst="rect">
            <a:avLst/>
          </a:prstGeom>
        </p:spPr>
      </p:pic>
      <p:pic>
        <p:nvPicPr>
          <p:cNvPr id="19" name="Picture 18">
            <a:extLst>
              <a:ext uri="{FF2B5EF4-FFF2-40B4-BE49-F238E27FC236}">
                <a16:creationId xmlns:a16="http://schemas.microsoft.com/office/drawing/2014/main" id="{F88DACCB-11E0-4C8D-AD45-DE041D8610D9}"/>
              </a:ext>
            </a:extLst>
          </p:cNvPr>
          <p:cNvPicPr>
            <a:picLocks noChangeAspect="1"/>
          </p:cNvPicPr>
          <p:nvPr/>
        </p:nvPicPr>
        <p:blipFill>
          <a:blip r:embed="rId8"/>
          <a:stretch>
            <a:fillRect/>
          </a:stretch>
        </p:blipFill>
        <p:spPr>
          <a:xfrm>
            <a:off x="230495" y="5793127"/>
            <a:ext cx="2032075" cy="925627"/>
          </a:xfrm>
          <a:prstGeom prst="rect">
            <a:avLst/>
          </a:prstGeom>
        </p:spPr>
      </p:pic>
      <p:pic>
        <p:nvPicPr>
          <p:cNvPr id="21" name="Picture 20">
            <a:extLst>
              <a:ext uri="{FF2B5EF4-FFF2-40B4-BE49-F238E27FC236}">
                <a16:creationId xmlns:a16="http://schemas.microsoft.com/office/drawing/2014/main" id="{01319976-5671-4E7E-942B-E1CBC52AA784}"/>
              </a:ext>
            </a:extLst>
          </p:cNvPr>
          <p:cNvPicPr>
            <a:picLocks noChangeAspect="1"/>
          </p:cNvPicPr>
          <p:nvPr/>
        </p:nvPicPr>
        <p:blipFill>
          <a:blip r:embed="rId9"/>
          <a:stretch>
            <a:fillRect/>
          </a:stretch>
        </p:blipFill>
        <p:spPr>
          <a:xfrm>
            <a:off x="9001557" y="5268111"/>
            <a:ext cx="2487299" cy="897390"/>
          </a:xfrm>
          <a:prstGeom prst="rect">
            <a:avLst/>
          </a:prstGeom>
        </p:spPr>
      </p:pic>
      <p:pic>
        <p:nvPicPr>
          <p:cNvPr id="18" name="Picture 17" descr="Logo&#10;&#10;Description automatically generated with medium confidence">
            <a:extLst>
              <a:ext uri="{FF2B5EF4-FFF2-40B4-BE49-F238E27FC236}">
                <a16:creationId xmlns:a16="http://schemas.microsoft.com/office/drawing/2014/main" id="{96D5AF57-EE1D-3B37-2543-7FA5CFF0D0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0182" y="1367805"/>
            <a:ext cx="2255520" cy="891540"/>
          </a:xfrm>
          <a:prstGeom prst="rect">
            <a:avLst/>
          </a:prstGeom>
        </p:spPr>
      </p:pic>
    </p:spTree>
    <p:extLst>
      <p:ext uri="{BB962C8B-B14F-4D97-AF65-F5344CB8AC3E}">
        <p14:creationId xmlns:p14="http://schemas.microsoft.com/office/powerpoint/2010/main" val="150015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0C842-1289-4FA2-9D72-6B8A07E5C218}"/>
              </a:ext>
            </a:extLst>
          </p:cNvPr>
          <p:cNvSpPr>
            <a:spLocks noGrp="1"/>
          </p:cNvSpPr>
          <p:nvPr>
            <p:ph type="sldNum" sz="quarter" idx="12"/>
          </p:nvPr>
        </p:nvSpPr>
        <p:spPr/>
        <p:txBody>
          <a:bodyPr/>
          <a:lstStyle/>
          <a:p>
            <a:fld id="{330EA680-D336-4FF7-8B7A-9848BB0A1C32}" type="slidenum">
              <a:rPr lang="en-GB" smtClean="0"/>
              <a:t>17</a:t>
            </a:fld>
            <a:endParaRPr lang="en-GB"/>
          </a:p>
        </p:txBody>
      </p:sp>
      <p:pic>
        <p:nvPicPr>
          <p:cNvPr id="4" name="Picture 3">
            <a:extLst>
              <a:ext uri="{FF2B5EF4-FFF2-40B4-BE49-F238E27FC236}">
                <a16:creationId xmlns:a16="http://schemas.microsoft.com/office/drawing/2014/main" id="{1BDAB50F-F900-4844-9F1E-DB1BE4E94664}"/>
              </a:ext>
            </a:extLst>
          </p:cNvPr>
          <p:cNvPicPr>
            <a:picLocks noChangeAspect="1"/>
          </p:cNvPicPr>
          <p:nvPr/>
        </p:nvPicPr>
        <p:blipFill>
          <a:blip r:embed="rId2"/>
          <a:stretch>
            <a:fillRect/>
          </a:stretch>
        </p:blipFill>
        <p:spPr>
          <a:xfrm>
            <a:off x="1" y="10483"/>
            <a:ext cx="8856920" cy="2108263"/>
          </a:xfrm>
          <a:prstGeom prst="rect">
            <a:avLst/>
          </a:prstGeom>
        </p:spPr>
      </p:pic>
      <p:pic>
        <p:nvPicPr>
          <p:cNvPr id="5" name="Picture 2">
            <a:extLst>
              <a:ext uri="{FF2B5EF4-FFF2-40B4-BE49-F238E27FC236}">
                <a16:creationId xmlns:a16="http://schemas.microsoft.com/office/drawing/2014/main" id="{ED32711E-0133-4D7D-A8AB-046BCAA6C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E6AB245E-D2EA-4C89-AFCB-CF59D2501960}"/>
              </a:ext>
            </a:extLst>
          </p:cNvPr>
          <p:cNvPicPr>
            <a:picLocks noChangeAspect="1"/>
          </p:cNvPicPr>
          <p:nvPr/>
        </p:nvPicPr>
        <p:blipFill>
          <a:blip r:embed="rId4"/>
          <a:stretch>
            <a:fillRect/>
          </a:stretch>
        </p:blipFill>
        <p:spPr>
          <a:xfrm>
            <a:off x="61602" y="2108569"/>
            <a:ext cx="2451986" cy="1576277"/>
          </a:xfrm>
          <a:prstGeom prst="rect">
            <a:avLst/>
          </a:prstGeom>
        </p:spPr>
      </p:pic>
      <p:sp>
        <p:nvSpPr>
          <p:cNvPr id="10" name="TextBox 9">
            <a:extLst>
              <a:ext uri="{FF2B5EF4-FFF2-40B4-BE49-F238E27FC236}">
                <a16:creationId xmlns:a16="http://schemas.microsoft.com/office/drawing/2014/main" id="{AB82B215-EC6F-4601-9E00-17F72CD6ECD6}"/>
              </a:ext>
            </a:extLst>
          </p:cNvPr>
          <p:cNvSpPr txBox="1"/>
          <p:nvPr/>
        </p:nvSpPr>
        <p:spPr>
          <a:xfrm>
            <a:off x="3232531" y="2448789"/>
            <a:ext cx="3703441" cy="923330"/>
          </a:xfrm>
          <a:prstGeom prst="rect">
            <a:avLst/>
          </a:prstGeom>
          <a:noFill/>
        </p:spPr>
        <p:txBody>
          <a:bodyPr wrap="square" rtlCol="0">
            <a:spAutoFit/>
          </a:bodyPr>
          <a:lstStyle/>
          <a:p>
            <a:r>
              <a:rPr lang="en-GB" b="1"/>
              <a:t>Food Pantries</a:t>
            </a:r>
          </a:p>
          <a:p>
            <a:r>
              <a:rPr lang="en-GB"/>
              <a:t>Expanding our current provision of 3 Food Pantries to 10 + a mobile unit</a:t>
            </a:r>
          </a:p>
        </p:txBody>
      </p:sp>
      <p:pic>
        <p:nvPicPr>
          <p:cNvPr id="14" name="Picture 13">
            <a:extLst>
              <a:ext uri="{FF2B5EF4-FFF2-40B4-BE49-F238E27FC236}">
                <a16:creationId xmlns:a16="http://schemas.microsoft.com/office/drawing/2014/main" id="{DEE4CEF9-B574-4C78-A8D8-A4F41B482CBB}"/>
              </a:ext>
            </a:extLst>
          </p:cNvPr>
          <p:cNvPicPr>
            <a:picLocks noChangeAspect="1"/>
          </p:cNvPicPr>
          <p:nvPr/>
        </p:nvPicPr>
        <p:blipFill>
          <a:blip r:embed="rId5"/>
          <a:stretch>
            <a:fillRect/>
          </a:stretch>
        </p:blipFill>
        <p:spPr>
          <a:xfrm>
            <a:off x="199156" y="3586603"/>
            <a:ext cx="2314432" cy="1934366"/>
          </a:xfrm>
          <a:prstGeom prst="rect">
            <a:avLst/>
          </a:prstGeom>
        </p:spPr>
      </p:pic>
      <p:sp>
        <p:nvSpPr>
          <p:cNvPr id="15" name="TextBox 14">
            <a:extLst>
              <a:ext uri="{FF2B5EF4-FFF2-40B4-BE49-F238E27FC236}">
                <a16:creationId xmlns:a16="http://schemas.microsoft.com/office/drawing/2014/main" id="{1D9CFE33-6E03-4688-9015-6AF54AB5DFAA}"/>
              </a:ext>
            </a:extLst>
          </p:cNvPr>
          <p:cNvSpPr txBox="1"/>
          <p:nvPr/>
        </p:nvSpPr>
        <p:spPr>
          <a:xfrm>
            <a:off x="3251936" y="3756607"/>
            <a:ext cx="3703441" cy="1200329"/>
          </a:xfrm>
          <a:prstGeom prst="rect">
            <a:avLst/>
          </a:prstGeom>
          <a:noFill/>
        </p:spPr>
        <p:txBody>
          <a:bodyPr wrap="square" rtlCol="0">
            <a:spAutoFit/>
          </a:bodyPr>
          <a:lstStyle/>
          <a:p>
            <a:r>
              <a:rPr lang="en-GB" b="1"/>
              <a:t>Diabetes reduction</a:t>
            </a:r>
          </a:p>
          <a:p>
            <a:r>
              <a:rPr lang="en-GB"/>
              <a:t>Stratifying and case finding citizens at risk from diabetes and putting in place preventative measures</a:t>
            </a:r>
          </a:p>
        </p:txBody>
      </p:sp>
      <p:pic>
        <p:nvPicPr>
          <p:cNvPr id="17" name="Picture 16">
            <a:extLst>
              <a:ext uri="{FF2B5EF4-FFF2-40B4-BE49-F238E27FC236}">
                <a16:creationId xmlns:a16="http://schemas.microsoft.com/office/drawing/2014/main" id="{86E5DD7C-8256-4441-A2A1-C1F9B6E4EFFA}"/>
              </a:ext>
            </a:extLst>
          </p:cNvPr>
          <p:cNvPicPr>
            <a:picLocks noChangeAspect="1"/>
          </p:cNvPicPr>
          <p:nvPr/>
        </p:nvPicPr>
        <p:blipFill>
          <a:blip r:embed="rId6"/>
          <a:stretch>
            <a:fillRect/>
          </a:stretch>
        </p:blipFill>
        <p:spPr>
          <a:xfrm>
            <a:off x="9199714" y="2957865"/>
            <a:ext cx="2267266" cy="1257475"/>
          </a:xfrm>
          <a:prstGeom prst="rect">
            <a:avLst/>
          </a:prstGeom>
        </p:spPr>
      </p:pic>
      <p:sp>
        <p:nvSpPr>
          <p:cNvPr id="18" name="TextBox 17">
            <a:extLst>
              <a:ext uri="{FF2B5EF4-FFF2-40B4-BE49-F238E27FC236}">
                <a16:creationId xmlns:a16="http://schemas.microsoft.com/office/drawing/2014/main" id="{C1753648-7EFA-4085-B396-D3A1DE328A92}"/>
              </a:ext>
            </a:extLst>
          </p:cNvPr>
          <p:cNvSpPr txBox="1"/>
          <p:nvPr/>
        </p:nvSpPr>
        <p:spPr>
          <a:xfrm>
            <a:off x="3298686" y="5436301"/>
            <a:ext cx="2811514" cy="1200329"/>
          </a:xfrm>
          <a:prstGeom prst="rect">
            <a:avLst/>
          </a:prstGeom>
          <a:noFill/>
        </p:spPr>
        <p:txBody>
          <a:bodyPr wrap="square" rtlCol="0">
            <a:spAutoFit/>
          </a:bodyPr>
          <a:lstStyle/>
          <a:p>
            <a:r>
              <a:rPr lang="en-GB" b="1"/>
              <a:t>Active Lives </a:t>
            </a:r>
            <a:r>
              <a:rPr lang="en-GB"/>
              <a:t>strategy launch – August 2022</a:t>
            </a:r>
          </a:p>
          <a:p>
            <a:r>
              <a:rPr lang="en-GB"/>
              <a:t>Getting St Helens moving more</a:t>
            </a:r>
          </a:p>
        </p:txBody>
      </p:sp>
      <p:pic>
        <p:nvPicPr>
          <p:cNvPr id="6" name="Picture 5">
            <a:extLst>
              <a:ext uri="{FF2B5EF4-FFF2-40B4-BE49-F238E27FC236}">
                <a16:creationId xmlns:a16="http://schemas.microsoft.com/office/drawing/2014/main" id="{47506F02-A7AF-4F7D-A8E9-8AFFFB3B0BFE}"/>
              </a:ext>
            </a:extLst>
          </p:cNvPr>
          <p:cNvPicPr>
            <a:picLocks noChangeAspect="1"/>
          </p:cNvPicPr>
          <p:nvPr/>
        </p:nvPicPr>
        <p:blipFill>
          <a:blip r:embed="rId7"/>
          <a:stretch>
            <a:fillRect/>
          </a:stretch>
        </p:blipFill>
        <p:spPr>
          <a:xfrm>
            <a:off x="8076537" y="4887980"/>
            <a:ext cx="2791144" cy="1650932"/>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D6EBB265-D113-3F2D-10FF-6627A6E651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5124" y="1251699"/>
            <a:ext cx="2255520" cy="891540"/>
          </a:xfrm>
          <a:prstGeom prst="rect">
            <a:avLst/>
          </a:prstGeom>
        </p:spPr>
      </p:pic>
    </p:spTree>
    <p:extLst>
      <p:ext uri="{BB962C8B-B14F-4D97-AF65-F5344CB8AC3E}">
        <p14:creationId xmlns:p14="http://schemas.microsoft.com/office/powerpoint/2010/main" val="39570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2CD0C-6E94-45B4-A396-83991390A4F1}"/>
              </a:ext>
            </a:extLst>
          </p:cNvPr>
          <p:cNvSpPr>
            <a:spLocks noGrp="1"/>
          </p:cNvSpPr>
          <p:nvPr>
            <p:ph type="sldNum" sz="quarter" idx="12"/>
          </p:nvPr>
        </p:nvSpPr>
        <p:spPr/>
        <p:txBody>
          <a:bodyPr/>
          <a:lstStyle/>
          <a:p>
            <a:fld id="{330EA680-D336-4FF7-8B7A-9848BB0A1C32}" type="slidenum">
              <a:rPr lang="en-GB" smtClean="0"/>
              <a:t>18</a:t>
            </a:fld>
            <a:endParaRPr lang="en-GB"/>
          </a:p>
        </p:txBody>
      </p:sp>
      <p:pic>
        <p:nvPicPr>
          <p:cNvPr id="4" name="Picture 3">
            <a:extLst>
              <a:ext uri="{FF2B5EF4-FFF2-40B4-BE49-F238E27FC236}">
                <a16:creationId xmlns:a16="http://schemas.microsoft.com/office/drawing/2014/main" id="{7FF16611-26CB-4067-9D0B-0556EA33A19B}"/>
              </a:ext>
            </a:extLst>
          </p:cNvPr>
          <p:cNvPicPr>
            <a:picLocks noChangeAspect="1"/>
          </p:cNvPicPr>
          <p:nvPr/>
        </p:nvPicPr>
        <p:blipFill>
          <a:blip r:embed="rId2"/>
          <a:stretch>
            <a:fillRect/>
          </a:stretch>
        </p:blipFill>
        <p:spPr>
          <a:xfrm>
            <a:off x="0" y="1"/>
            <a:ext cx="8931349" cy="2179673"/>
          </a:xfrm>
          <a:prstGeom prst="rect">
            <a:avLst/>
          </a:prstGeom>
        </p:spPr>
      </p:pic>
      <p:pic>
        <p:nvPicPr>
          <p:cNvPr id="5" name="Picture 2">
            <a:extLst>
              <a:ext uri="{FF2B5EF4-FFF2-40B4-BE49-F238E27FC236}">
                <a16:creationId xmlns:a16="http://schemas.microsoft.com/office/drawing/2014/main" id="{698B1146-9AC0-4D09-BB9F-DB99C0EA5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6606" y="136525"/>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0C73AF10-59A7-4C7C-9CDC-2992DDA1D5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508" y="2303355"/>
            <a:ext cx="3061142" cy="217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9238B77-56D9-48C6-BC20-F88CC1A1868E}"/>
              </a:ext>
            </a:extLst>
          </p:cNvPr>
          <p:cNvSpPr txBox="1"/>
          <p:nvPr/>
        </p:nvSpPr>
        <p:spPr>
          <a:xfrm>
            <a:off x="3565216" y="2227220"/>
            <a:ext cx="2781688" cy="1754326"/>
          </a:xfrm>
          <a:prstGeom prst="rect">
            <a:avLst/>
          </a:prstGeom>
          <a:noFill/>
        </p:spPr>
        <p:txBody>
          <a:bodyPr wrap="square" rtlCol="0">
            <a:spAutoFit/>
          </a:bodyPr>
          <a:lstStyle/>
          <a:p>
            <a:r>
              <a:rPr lang="en-GB" b="1"/>
              <a:t>Care Communities</a:t>
            </a:r>
          </a:p>
          <a:p>
            <a:pPr marL="285750" indent="-285750">
              <a:buFont typeface="Arial" panose="020B0604020202020204" pitchFamily="34" charset="0"/>
              <a:buChar char="•"/>
            </a:pPr>
            <a:r>
              <a:rPr lang="en-GB"/>
              <a:t>Care Communities pilot October 2022: </a:t>
            </a:r>
          </a:p>
          <a:p>
            <a:pPr marL="285750" indent="-285750">
              <a:buFont typeface="Arial" panose="020B0604020202020204" pitchFamily="34" charset="0"/>
              <a:buChar char="•"/>
            </a:pPr>
            <a:r>
              <a:rPr lang="en-GB"/>
              <a:t>Multi-disciplinary teams centred around the PCNs</a:t>
            </a:r>
          </a:p>
        </p:txBody>
      </p:sp>
      <p:sp>
        <p:nvSpPr>
          <p:cNvPr id="15" name="TextBox 14">
            <a:extLst>
              <a:ext uri="{FF2B5EF4-FFF2-40B4-BE49-F238E27FC236}">
                <a16:creationId xmlns:a16="http://schemas.microsoft.com/office/drawing/2014/main" id="{23A1CE4C-3497-4C6C-816A-57F368B0DBCF}"/>
              </a:ext>
            </a:extLst>
          </p:cNvPr>
          <p:cNvSpPr txBox="1"/>
          <p:nvPr/>
        </p:nvSpPr>
        <p:spPr>
          <a:xfrm>
            <a:off x="3676680" y="4085171"/>
            <a:ext cx="2910108" cy="1477328"/>
          </a:xfrm>
          <a:prstGeom prst="rect">
            <a:avLst/>
          </a:prstGeom>
          <a:noFill/>
        </p:spPr>
        <p:txBody>
          <a:bodyPr wrap="square" rtlCol="0">
            <a:spAutoFit/>
          </a:bodyPr>
          <a:lstStyle/>
          <a:p>
            <a:r>
              <a:rPr lang="en-GB" b="1"/>
              <a:t>Health and Social Care Academy &amp; Innovation Hub</a:t>
            </a:r>
          </a:p>
          <a:p>
            <a:pPr marL="285750" indent="-285750">
              <a:buFont typeface="Arial" panose="020B0604020202020204" pitchFamily="34" charset="0"/>
              <a:buChar char="•"/>
            </a:pPr>
            <a:r>
              <a:rPr lang="en-GB"/>
              <a:t>Business case – Nov 2022</a:t>
            </a:r>
          </a:p>
          <a:p>
            <a:pPr marL="285750" indent="-285750">
              <a:buFont typeface="Arial" panose="020B0604020202020204" pitchFamily="34" charset="0"/>
              <a:buChar char="•"/>
            </a:pPr>
            <a:r>
              <a:rPr lang="en-GB"/>
              <a:t>Pilot schemes from April 2023</a:t>
            </a:r>
          </a:p>
        </p:txBody>
      </p:sp>
      <p:pic>
        <p:nvPicPr>
          <p:cNvPr id="17" name="Picture 16">
            <a:extLst>
              <a:ext uri="{FF2B5EF4-FFF2-40B4-BE49-F238E27FC236}">
                <a16:creationId xmlns:a16="http://schemas.microsoft.com/office/drawing/2014/main" id="{43F5A92B-5423-4480-BA30-16A190A125FB}"/>
              </a:ext>
            </a:extLst>
          </p:cNvPr>
          <p:cNvPicPr>
            <a:picLocks noChangeAspect="1"/>
          </p:cNvPicPr>
          <p:nvPr/>
        </p:nvPicPr>
        <p:blipFill>
          <a:blip r:embed="rId5"/>
          <a:stretch>
            <a:fillRect/>
          </a:stretch>
        </p:blipFill>
        <p:spPr>
          <a:xfrm>
            <a:off x="325428" y="4843261"/>
            <a:ext cx="2781688" cy="1438476"/>
          </a:xfrm>
          <a:prstGeom prst="rect">
            <a:avLst/>
          </a:prstGeom>
        </p:spPr>
      </p:pic>
      <p:pic>
        <p:nvPicPr>
          <p:cNvPr id="19" name="Picture 18">
            <a:extLst>
              <a:ext uri="{FF2B5EF4-FFF2-40B4-BE49-F238E27FC236}">
                <a16:creationId xmlns:a16="http://schemas.microsoft.com/office/drawing/2014/main" id="{252FD04E-FEA7-4802-A095-AC50ABC02C44}"/>
              </a:ext>
            </a:extLst>
          </p:cNvPr>
          <p:cNvPicPr>
            <a:picLocks noChangeAspect="1"/>
          </p:cNvPicPr>
          <p:nvPr/>
        </p:nvPicPr>
        <p:blipFill>
          <a:blip r:embed="rId6"/>
          <a:stretch>
            <a:fillRect/>
          </a:stretch>
        </p:blipFill>
        <p:spPr>
          <a:xfrm>
            <a:off x="8931349" y="2285893"/>
            <a:ext cx="2781688" cy="1438476"/>
          </a:xfrm>
          <a:prstGeom prst="rect">
            <a:avLst/>
          </a:prstGeom>
        </p:spPr>
      </p:pic>
      <p:pic>
        <p:nvPicPr>
          <p:cNvPr id="13" name="Picture 13">
            <a:extLst>
              <a:ext uri="{FF2B5EF4-FFF2-40B4-BE49-F238E27FC236}">
                <a16:creationId xmlns:a16="http://schemas.microsoft.com/office/drawing/2014/main" id="{233AC99C-A3B9-442F-9D2F-783220498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4334" y="5919787"/>
            <a:ext cx="14382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E0C4D1B4-C2B9-46EC-B503-13A7074ABDF1}"/>
              </a:ext>
            </a:extLst>
          </p:cNvPr>
          <p:cNvSpPr txBox="1"/>
          <p:nvPr/>
        </p:nvSpPr>
        <p:spPr>
          <a:xfrm>
            <a:off x="7830159" y="4193921"/>
            <a:ext cx="3152568" cy="2031325"/>
          </a:xfrm>
          <a:prstGeom prst="rect">
            <a:avLst/>
          </a:prstGeom>
          <a:noFill/>
        </p:spPr>
        <p:txBody>
          <a:bodyPr wrap="square" rtlCol="0">
            <a:spAutoFit/>
          </a:bodyPr>
          <a:lstStyle/>
          <a:p>
            <a:r>
              <a:rPr lang="en-GB" b="1"/>
              <a:t>Digital Developments</a:t>
            </a:r>
          </a:p>
          <a:p>
            <a:pPr marL="285750" indent="-285750">
              <a:buFont typeface="Arial" panose="020B0604020202020204" pitchFamily="34" charset="0"/>
              <a:buChar char="•"/>
            </a:pPr>
            <a:r>
              <a:rPr lang="en-GB"/>
              <a:t>LTC </a:t>
            </a:r>
            <a:r>
              <a:rPr lang="en-GB" err="1"/>
              <a:t>mgt</a:t>
            </a:r>
            <a:r>
              <a:rPr lang="en-GB"/>
              <a:t> (COPD, diabetes</a:t>
            </a:r>
          </a:p>
          <a:p>
            <a:pPr marL="285750" indent="-285750">
              <a:buFont typeface="Arial" panose="020B0604020202020204" pitchFamily="34" charset="0"/>
              <a:buChar char="•"/>
            </a:pPr>
            <a:r>
              <a:rPr lang="en-GB"/>
              <a:t>ED Streaming and redirection to PC &amp; UTC</a:t>
            </a:r>
          </a:p>
          <a:p>
            <a:pPr marL="285750" indent="-285750">
              <a:buFont typeface="Arial" panose="020B0604020202020204" pitchFamily="34" charset="0"/>
              <a:buChar char="•"/>
            </a:pPr>
            <a:r>
              <a:rPr lang="en-GB"/>
              <a:t>Telehealth self </a:t>
            </a:r>
            <a:r>
              <a:rPr lang="en-GB" err="1"/>
              <a:t>mgt</a:t>
            </a:r>
            <a:endParaRPr lang="en-GB"/>
          </a:p>
          <a:p>
            <a:pPr marL="285750" indent="-285750">
              <a:buFont typeface="Arial" panose="020B0604020202020204" pitchFamily="34" charset="0"/>
              <a:buChar char="•"/>
            </a:pPr>
            <a:r>
              <a:rPr lang="en-GB"/>
              <a:t>Falls prevention &amp; alerts</a:t>
            </a:r>
          </a:p>
          <a:p>
            <a:pPr marL="285750" indent="-285750">
              <a:buFont typeface="Arial" panose="020B0604020202020204" pitchFamily="34" charset="0"/>
              <a:buChar char="•"/>
            </a:pPr>
            <a:r>
              <a:rPr lang="en-GB"/>
              <a:t>Social Care </a:t>
            </a:r>
          </a:p>
        </p:txBody>
      </p:sp>
      <p:pic>
        <p:nvPicPr>
          <p:cNvPr id="6" name="Picture 5">
            <a:extLst>
              <a:ext uri="{FF2B5EF4-FFF2-40B4-BE49-F238E27FC236}">
                <a16:creationId xmlns:a16="http://schemas.microsoft.com/office/drawing/2014/main" id="{AF0024CA-296C-4E33-873C-04015DACA0CD}"/>
              </a:ext>
            </a:extLst>
          </p:cNvPr>
          <p:cNvPicPr>
            <a:picLocks noChangeAspect="1"/>
          </p:cNvPicPr>
          <p:nvPr/>
        </p:nvPicPr>
        <p:blipFill>
          <a:blip r:embed="rId8"/>
          <a:stretch>
            <a:fillRect/>
          </a:stretch>
        </p:blipFill>
        <p:spPr>
          <a:xfrm>
            <a:off x="3880933" y="5919787"/>
            <a:ext cx="3014909" cy="666164"/>
          </a:xfrm>
          <a:prstGeom prst="rect">
            <a:avLst/>
          </a:prstGeom>
        </p:spPr>
      </p:pic>
      <p:pic>
        <p:nvPicPr>
          <p:cNvPr id="14" name="Picture 13" descr="Logo&#10;&#10;Description automatically generated with medium confidence">
            <a:extLst>
              <a:ext uri="{FF2B5EF4-FFF2-40B4-BE49-F238E27FC236}">
                <a16:creationId xmlns:a16="http://schemas.microsoft.com/office/drawing/2014/main" id="{13770E39-4088-0387-639C-E746B8EA7C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82858" y="991128"/>
            <a:ext cx="1933287" cy="764171"/>
          </a:xfrm>
          <a:prstGeom prst="rect">
            <a:avLst/>
          </a:prstGeom>
        </p:spPr>
      </p:pic>
    </p:spTree>
    <p:extLst>
      <p:ext uri="{BB962C8B-B14F-4D97-AF65-F5344CB8AC3E}">
        <p14:creationId xmlns:p14="http://schemas.microsoft.com/office/powerpoint/2010/main" val="198745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6. Inequalities Agenda</a:t>
            </a:r>
          </a:p>
        </p:txBody>
      </p:sp>
    </p:spTree>
    <p:extLst>
      <p:ext uri="{BB962C8B-B14F-4D97-AF65-F5344CB8AC3E}">
        <p14:creationId xmlns:p14="http://schemas.microsoft.com/office/powerpoint/2010/main" val="411694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41A56-E5E0-4B6D-A065-4ABC6C87AB4D}"/>
              </a:ext>
            </a:extLst>
          </p:cNvPr>
          <p:cNvSpPr txBox="1"/>
          <p:nvPr/>
        </p:nvSpPr>
        <p:spPr>
          <a:xfrm>
            <a:off x="590715" y="458163"/>
            <a:ext cx="38082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t>Contents</a:t>
            </a:r>
          </a:p>
        </p:txBody>
      </p:sp>
      <p:graphicFrame>
        <p:nvGraphicFramePr>
          <p:cNvPr id="3" name="Table 2"/>
          <p:cNvGraphicFramePr>
            <a:graphicFrameLocks noGrp="1"/>
          </p:cNvGraphicFramePr>
          <p:nvPr>
            <p:extLst>
              <p:ext uri="{D42A27DB-BD31-4B8C-83A1-F6EECF244321}">
                <p14:modId xmlns:p14="http://schemas.microsoft.com/office/powerpoint/2010/main" val="2998514845"/>
              </p:ext>
            </p:extLst>
          </p:nvPr>
        </p:nvGraphicFramePr>
        <p:xfrm>
          <a:off x="732815" y="1876591"/>
          <a:ext cx="4965021" cy="3571240"/>
        </p:xfrm>
        <a:graphic>
          <a:graphicData uri="http://schemas.openxmlformats.org/drawingml/2006/table">
            <a:tbl>
              <a:tblPr firstRow="1" bandRow="1">
                <a:tableStyleId>{93296810-A885-4BE3-A3E7-6D5BEEA58F35}</a:tableStyleId>
              </a:tblPr>
              <a:tblGrid>
                <a:gridCol w="586775">
                  <a:extLst>
                    <a:ext uri="{9D8B030D-6E8A-4147-A177-3AD203B41FA5}">
                      <a16:colId xmlns:a16="http://schemas.microsoft.com/office/drawing/2014/main" val="20000"/>
                    </a:ext>
                  </a:extLst>
                </a:gridCol>
                <a:gridCol w="4378246">
                  <a:extLst>
                    <a:ext uri="{9D8B030D-6E8A-4147-A177-3AD203B41FA5}">
                      <a16:colId xmlns:a16="http://schemas.microsoft.com/office/drawing/2014/main" val="20001"/>
                    </a:ext>
                  </a:extLst>
                </a:gridCol>
              </a:tblGrid>
              <a:tr h="370840">
                <a:tc>
                  <a:txBody>
                    <a:bodyPr/>
                    <a:lstStyle/>
                    <a:p>
                      <a:endParaRPr lang="en-GB"/>
                    </a:p>
                  </a:txBody>
                  <a:tcPr/>
                </a:tc>
                <a:tc>
                  <a:txBody>
                    <a:bodyPr/>
                    <a:lstStyle/>
                    <a:p>
                      <a:r>
                        <a:rPr lang="en-GB"/>
                        <a:t>Item</a:t>
                      </a:r>
                    </a:p>
                  </a:txBody>
                  <a:tcPr/>
                </a:tc>
                <a:extLst>
                  <a:ext uri="{0D108BD9-81ED-4DB2-BD59-A6C34878D82A}">
                    <a16:rowId xmlns:a16="http://schemas.microsoft.com/office/drawing/2014/main" val="10000"/>
                  </a:ext>
                </a:extLst>
              </a:tr>
              <a:tr h="370840">
                <a:tc>
                  <a:txBody>
                    <a:bodyPr/>
                    <a:lstStyle/>
                    <a:p>
                      <a:r>
                        <a:rPr lang="en-GB"/>
                        <a:t>1</a:t>
                      </a:r>
                    </a:p>
                  </a:txBody>
                  <a:tcPr/>
                </a:tc>
                <a:tc>
                  <a:txBody>
                    <a:bodyPr/>
                    <a:lstStyle/>
                    <a:p>
                      <a:r>
                        <a:rPr lang="en-GB"/>
                        <a:t>History of St Helens</a:t>
                      </a:r>
                    </a:p>
                    <a:p>
                      <a:endParaRPr lang="en-GB"/>
                    </a:p>
                  </a:txBody>
                  <a:tcPr/>
                </a:tc>
                <a:extLst>
                  <a:ext uri="{0D108BD9-81ED-4DB2-BD59-A6C34878D82A}">
                    <a16:rowId xmlns:a16="http://schemas.microsoft.com/office/drawing/2014/main" val="10001"/>
                  </a:ext>
                </a:extLst>
              </a:tr>
              <a:tr h="370840">
                <a:tc>
                  <a:txBody>
                    <a:bodyPr/>
                    <a:lstStyle/>
                    <a:p>
                      <a:r>
                        <a:rPr lang="en-GB"/>
                        <a:t>2</a:t>
                      </a:r>
                    </a:p>
                  </a:txBody>
                  <a:tcPr/>
                </a:tc>
                <a:tc>
                  <a:txBody>
                    <a:bodyPr/>
                    <a:lstStyle/>
                    <a:p>
                      <a:r>
                        <a:rPr lang="en-GB" sz="1800" b="0" i="0" kern="1200">
                          <a:solidFill>
                            <a:schemeClr val="dk1"/>
                          </a:solidFill>
                          <a:effectLst/>
                          <a:latin typeface="+mn-lt"/>
                          <a:ea typeface="+mn-ea"/>
                          <a:cs typeface="+mn-cs"/>
                        </a:rPr>
                        <a:t>Introduction and Context</a:t>
                      </a:r>
                    </a:p>
                    <a:p>
                      <a:pPr marL="285750" indent="-285750">
                        <a:buFont typeface="Arial" panose="020B0604020202020204" pitchFamily="34" charset="0"/>
                        <a:buChar char="•"/>
                      </a:pPr>
                      <a:endParaRPr lang="en-GB" sz="1800" b="0" i="0" kern="120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chemeClr val="dk1"/>
                          </a:solidFill>
                          <a:effectLst/>
                          <a:latin typeface="+mn-lt"/>
                          <a:ea typeface="+mn-ea"/>
                          <a:cs typeface="+mn-cs"/>
                        </a:rPr>
                        <a:t>Our Integration Journey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a:t>4</a:t>
                      </a:r>
                    </a:p>
                  </a:txBody>
                  <a:tcPr/>
                </a:tc>
                <a:tc>
                  <a:txBody>
                    <a:bodyPr/>
                    <a:lstStyle/>
                    <a:p>
                      <a:r>
                        <a:rPr lang="en-GB" sz="1800" b="0" i="0" kern="1200">
                          <a:solidFill>
                            <a:schemeClr val="dk1"/>
                          </a:solidFill>
                          <a:effectLst/>
                          <a:latin typeface="+mn-lt"/>
                          <a:ea typeface="+mn-ea"/>
                          <a:cs typeface="+mn-cs"/>
                        </a:rPr>
                        <a:t>People’s Plan 2022-27 (St Helen’s Place Plan)</a:t>
                      </a:r>
                    </a:p>
                    <a:p>
                      <a:endParaRPr lang="en-GB"/>
                    </a:p>
                  </a:txBody>
                  <a:tcPr/>
                </a:tc>
                <a:extLst>
                  <a:ext uri="{0D108BD9-81ED-4DB2-BD59-A6C34878D82A}">
                    <a16:rowId xmlns:a16="http://schemas.microsoft.com/office/drawing/2014/main" val="10004"/>
                  </a:ext>
                </a:extLst>
              </a:tr>
              <a:tr h="370840">
                <a:tc>
                  <a:txBody>
                    <a:bodyPr/>
                    <a:lstStyle/>
                    <a:p>
                      <a:r>
                        <a:rPr lang="en-GB"/>
                        <a:t>5</a:t>
                      </a:r>
                    </a:p>
                  </a:txBody>
                  <a:tcPr/>
                </a:tc>
                <a:tc>
                  <a:txBody>
                    <a:bodyPr/>
                    <a:lstStyle/>
                    <a:p>
                      <a:r>
                        <a:rPr lang="en-GB" sz="1800" b="0" i="0" kern="1200">
                          <a:solidFill>
                            <a:schemeClr val="dk1"/>
                          </a:solidFill>
                          <a:effectLst/>
                          <a:latin typeface="+mn-lt"/>
                          <a:ea typeface="+mn-ea"/>
                          <a:cs typeface="+mn-cs"/>
                        </a:rPr>
                        <a:t>Place Priorities</a:t>
                      </a:r>
                    </a:p>
                    <a:p>
                      <a:endParaRPr lang="en-GB"/>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330EA680-D336-4FF7-8B7A-9848BB0A1C32}" type="slidenum">
              <a:rPr lang="en-GB" smtClean="0"/>
              <a:t>2</a:t>
            </a:fld>
            <a:endParaRPr lang="en-GB"/>
          </a:p>
        </p:txBody>
      </p:sp>
      <p:pic>
        <p:nvPicPr>
          <p:cNvPr id="5" name="Picture 4">
            <a:extLst>
              <a:ext uri="{FF2B5EF4-FFF2-40B4-BE49-F238E27FC236}">
                <a16:creationId xmlns:a16="http://schemas.microsoft.com/office/drawing/2014/main" id="{71E45173-7698-4ACB-BA23-1761A1299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246086"/>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a:extLst>
              <a:ext uri="{FF2B5EF4-FFF2-40B4-BE49-F238E27FC236}">
                <a16:creationId xmlns:a16="http://schemas.microsoft.com/office/drawing/2014/main" id="{9B9037D1-D8BA-479A-96DB-6E3DD018B9A9}"/>
              </a:ext>
            </a:extLst>
          </p:cNvPr>
          <p:cNvGraphicFramePr>
            <a:graphicFrameLocks noGrp="1"/>
          </p:cNvGraphicFramePr>
          <p:nvPr>
            <p:extLst>
              <p:ext uri="{D42A27DB-BD31-4B8C-83A1-F6EECF244321}">
                <p14:modId xmlns:p14="http://schemas.microsoft.com/office/powerpoint/2010/main" val="3132009008"/>
              </p:ext>
            </p:extLst>
          </p:nvPr>
        </p:nvGraphicFramePr>
        <p:xfrm>
          <a:off x="5890849" y="1896369"/>
          <a:ext cx="4761440" cy="3302000"/>
        </p:xfrm>
        <a:graphic>
          <a:graphicData uri="http://schemas.openxmlformats.org/drawingml/2006/table">
            <a:tbl>
              <a:tblPr firstRow="1" bandRow="1">
                <a:tableStyleId>{93296810-A885-4BE3-A3E7-6D5BEEA58F35}</a:tableStyleId>
              </a:tblPr>
              <a:tblGrid>
                <a:gridCol w="562715">
                  <a:extLst>
                    <a:ext uri="{9D8B030D-6E8A-4147-A177-3AD203B41FA5}">
                      <a16:colId xmlns:a16="http://schemas.microsoft.com/office/drawing/2014/main" val="20000"/>
                    </a:ext>
                  </a:extLst>
                </a:gridCol>
                <a:gridCol w="4198725">
                  <a:extLst>
                    <a:ext uri="{9D8B030D-6E8A-4147-A177-3AD203B41FA5}">
                      <a16:colId xmlns:a16="http://schemas.microsoft.com/office/drawing/2014/main" val="20001"/>
                    </a:ext>
                  </a:extLst>
                </a:gridCol>
              </a:tblGrid>
              <a:tr h="370840">
                <a:tc>
                  <a:txBody>
                    <a:bodyPr/>
                    <a:lstStyle/>
                    <a:p>
                      <a:endParaRPr lang="en-GB"/>
                    </a:p>
                  </a:txBody>
                  <a:tcPr/>
                </a:tc>
                <a:tc>
                  <a:txBody>
                    <a:bodyPr/>
                    <a:lstStyle/>
                    <a:p>
                      <a:r>
                        <a:rPr lang="en-GB"/>
                        <a:t>Item</a:t>
                      </a:r>
                    </a:p>
                  </a:txBody>
                  <a:tcPr/>
                </a:tc>
                <a:extLst>
                  <a:ext uri="{0D108BD9-81ED-4DB2-BD59-A6C34878D82A}">
                    <a16:rowId xmlns:a16="http://schemas.microsoft.com/office/drawing/2014/main" val="10000"/>
                  </a:ext>
                </a:extLst>
              </a:tr>
              <a:tr h="370840">
                <a:tc>
                  <a:txBody>
                    <a:bodyPr/>
                    <a:lstStyle/>
                    <a:p>
                      <a:r>
                        <a:rPr lang="en-GB"/>
                        <a:t>6</a:t>
                      </a:r>
                    </a:p>
                  </a:txBody>
                  <a:tcPr/>
                </a:tc>
                <a:tc>
                  <a:txBody>
                    <a:bodyPr/>
                    <a:lstStyle/>
                    <a:p>
                      <a:r>
                        <a:rPr lang="en-GB"/>
                        <a:t>Inequalities Agenda</a:t>
                      </a:r>
                    </a:p>
                    <a:p>
                      <a:endParaRPr lang="en-GB"/>
                    </a:p>
                  </a:txBody>
                  <a:tcPr/>
                </a:tc>
                <a:extLst>
                  <a:ext uri="{0D108BD9-81ED-4DB2-BD59-A6C34878D82A}">
                    <a16:rowId xmlns:a16="http://schemas.microsoft.com/office/drawing/2014/main" val="10001"/>
                  </a:ext>
                </a:extLst>
              </a:tr>
              <a:tr h="370840">
                <a:tc>
                  <a:txBody>
                    <a:bodyPr/>
                    <a:lstStyle/>
                    <a:p>
                      <a:r>
                        <a:rPr lang="en-GB"/>
                        <a:t>7</a:t>
                      </a:r>
                    </a:p>
                  </a:txBody>
                  <a:tcPr/>
                </a:tc>
                <a:tc>
                  <a:txBody>
                    <a:bodyPr/>
                    <a:lstStyle/>
                    <a:p>
                      <a:r>
                        <a:rPr lang="en-GB" sz="1800" b="0" i="0" kern="1200">
                          <a:solidFill>
                            <a:schemeClr val="dk1"/>
                          </a:solidFill>
                          <a:effectLst/>
                          <a:latin typeface="+mn-lt"/>
                          <a:ea typeface="+mn-ea"/>
                          <a:cs typeface="+mn-cs"/>
                        </a:rPr>
                        <a:t>Engaging with People and Communities</a:t>
                      </a:r>
                    </a:p>
                    <a:p>
                      <a:pPr marL="285750" indent="-285750">
                        <a:buFont typeface="Arial" panose="020B0604020202020204" pitchFamily="34" charset="0"/>
                        <a:buChar char="•"/>
                      </a:pPr>
                      <a:endParaRPr lang="en-GB" sz="1800" b="0" i="0" kern="120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a:t>8</a:t>
                      </a:r>
                    </a:p>
                  </a:txBody>
                  <a:tcPr/>
                </a:tc>
                <a:tc>
                  <a:txBody>
                    <a:bodyPr/>
                    <a:lstStyle/>
                    <a:p>
                      <a:r>
                        <a:rPr lang="en-GB" sz="1800" b="0" i="0" kern="1200">
                          <a:solidFill>
                            <a:schemeClr val="dk1"/>
                          </a:solidFill>
                          <a:effectLst/>
                          <a:latin typeface="+mn-lt"/>
                          <a:ea typeface="+mn-ea"/>
                          <a:cs typeface="+mn-cs"/>
                        </a:rPr>
                        <a:t>Place Delivery and Governance</a:t>
                      </a:r>
                    </a:p>
                    <a:p>
                      <a:endParaRPr lang="en-GB" sz="1800" b="0" i="0" kern="120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GB"/>
                        <a:t>9</a:t>
                      </a:r>
                    </a:p>
                  </a:txBody>
                  <a:tcPr/>
                </a:tc>
                <a:tc>
                  <a:txBody>
                    <a:bodyPr/>
                    <a:lstStyle/>
                    <a:p>
                      <a:r>
                        <a:rPr lang="en-GB">
                          <a:solidFill>
                            <a:schemeClr val="tx1"/>
                          </a:solidFill>
                        </a:rPr>
                        <a:t>Big Ticket Items for 2022/23</a:t>
                      </a:r>
                    </a:p>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bl>
          </a:graphicData>
        </a:graphic>
      </p:graphicFrame>
      <p:pic>
        <p:nvPicPr>
          <p:cNvPr id="7" name="Picture 6" descr="Logo&#10;&#10;Description automatically generated with medium confidence">
            <a:extLst>
              <a:ext uri="{FF2B5EF4-FFF2-40B4-BE49-F238E27FC236}">
                <a16:creationId xmlns:a16="http://schemas.microsoft.com/office/drawing/2014/main" id="{F7437002-AF59-AD25-1741-E641FC0AA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809" y="335558"/>
            <a:ext cx="2255520" cy="891540"/>
          </a:xfrm>
          <a:prstGeom prst="rect">
            <a:avLst/>
          </a:prstGeom>
        </p:spPr>
      </p:pic>
    </p:spTree>
    <p:extLst>
      <p:ext uri="{BB962C8B-B14F-4D97-AF65-F5344CB8AC3E}">
        <p14:creationId xmlns:p14="http://schemas.microsoft.com/office/powerpoint/2010/main" val="368454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5C8AB-103B-4C0D-BDC9-0F87468663E4}"/>
              </a:ext>
            </a:extLst>
          </p:cNvPr>
          <p:cNvSpPr>
            <a:spLocks noGrp="1"/>
          </p:cNvSpPr>
          <p:nvPr>
            <p:ph type="sldNum" sz="quarter" idx="12"/>
          </p:nvPr>
        </p:nvSpPr>
        <p:spPr/>
        <p:txBody>
          <a:bodyPr/>
          <a:lstStyle/>
          <a:p>
            <a:fld id="{330EA680-D336-4FF7-8B7A-9848BB0A1C32}" type="slidenum">
              <a:rPr lang="en-GB" smtClean="0"/>
              <a:t>20</a:t>
            </a:fld>
            <a:endParaRPr lang="en-GB"/>
          </a:p>
        </p:txBody>
      </p:sp>
      <p:pic>
        <p:nvPicPr>
          <p:cNvPr id="5" name="Picture 4">
            <a:extLst>
              <a:ext uri="{FF2B5EF4-FFF2-40B4-BE49-F238E27FC236}">
                <a16:creationId xmlns:a16="http://schemas.microsoft.com/office/drawing/2014/main" id="{3EAFC4F3-1052-4C0D-848A-3084BFECB619}"/>
              </a:ext>
            </a:extLst>
          </p:cNvPr>
          <p:cNvPicPr>
            <a:picLocks noChangeAspect="1"/>
          </p:cNvPicPr>
          <p:nvPr/>
        </p:nvPicPr>
        <p:blipFill>
          <a:blip r:embed="rId2"/>
          <a:stretch>
            <a:fillRect/>
          </a:stretch>
        </p:blipFill>
        <p:spPr>
          <a:xfrm>
            <a:off x="0" y="0"/>
            <a:ext cx="8230749" cy="3038899"/>
          </a:xfrm>
          <a:prstGeom prst="rect">
            <a:avLst/>
          </a:prstGeom>
        </p:spPr>
      </p:pic>
      <p:pic>
        <p:nvPicPr>
          <p:cNvPr id="6" name="Picture 2">
            <a:extLst>
              <a:ext uri="{FF2B5EF4-FFF2-40B4-BE49-F238E27FC236}">
                <a16:creationId xmlns:a16="http://schemas.microsoft.com/office/drawing/2014/main" id="{F08E0B37-7309-4C4C-9D76-E097F332F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203" y="416057"/>
            <a:ext cx="1622155" cy="65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3697A2B7-0DF7-4CF6-BC05-A4DD876AD261}"/>
              </a:ext>
            </a:extLst>
          </p:cNvPr>
          <p:cNvPicPr>
            <a:picLocks noChangeAspect="1"/>
          </p:cNvPicPr>
          <p:nvPr/>
        </p:nvPicPr>
        <p:blipFill>
          <a:blip r:embed="rId4"/>
          <a:stretch>
            <a:fillRect/>
          </a:stretch>
        </p:blipFill>
        <p:spPr>
          <a:xfrm>
            <a:off x="8282772" y="3204393"/>
            <a:ext cx="3842639" cy="926444"/>
          </a:xfrm>
          <a:prstGeom prst="rect">
            <a:avLst/>
          </a:prstGeom>
        </p:spPr>
      </p:pic>
      <p:sp>
        <p:nvSpPr>
          <p:cNvPr id="4" name="Arrow: Left 3">
            <a:extLst>
              <a:ext uri="{FF2B5EF4-FFF2-40B4-BE49-F238E27FC236}">
                <a16:creationId xmlns:a16="http://schemas.microsoft.com/office/drawing/2014/main" id="{E756F5A7-961E-4009-B1C8-B90980707739}"/>
              </a:ext>
            </a:extLst>
          </p:cNvPr>
          <p:cNvSpPr/>
          <p:nvPr/>
        </p:nvSpPr>
        <p:spPr>
          <a:xfrm>
            <a:off x="8185322" y="1293649"/>
            <a:ext cx="978408" cy="48463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D5F786A-AEB6-47CD-BC7D-56E2039FD76C}"/>
              </a:ext>
            </a:extLst>
          </p:cNvPr>
          <p:cNvSpPr txBox="1"/>
          <p:nvPr/>
        </p:nvSpPr>
        <p:spPr>
          <a:xfrm>
            <a:off x="8545909" y="1324995"/>
            <a:ext cx="1436291" cy="461665"/>
          </a:xfrm>
          <a:prstGeom prst="rect">
            <a:avLst/>
          </a:prstGeom>
          <a:solidFill>
            <a:srgbClr val="7030A0"/>
          </a:solidFill>
          <a:ln>
            <a:solidFill>
              <a:schemeClr val="tx1"/>
            </a:solidFill>
          </a:ln>
        </p:spPr>
        <p:txBody>
          <a:bodyPr wrap="none" rtlCol="0">
            <a:spAutoFit/>
          </a:bodyPr>
          <a:lstStyle/>
          <a:p>
            <a:r>
              <a:rPr lang="en-GB" sz="2400" b="1">
                <a:solidFill>
                  <a:schemeClr val="bg1"/>
                </a:solidFill>
              </a:rPr>
              <a:t>MARMOT</a:t>
            </a:r>
          </a:p>
        </p:txBody>
      </p:sp>
      <p:sp>
        <p:nvSpPr>
          <p:cNvPr id="16" name="TextBox 15">
            <a:extLst>
              <a:ext uri="{FF2B5EF4-FFF2-40B4-BE49-F238E27FC236}">
                <a16:creationId xmlns:a16="http://schemas.microsoft.com/office/drawing/2014/main" id="{2417E065-605F-4142-8CDB-26807AF527DB}"/>
              </a:ext>
            </a:extLst>
          </p:cNvPr>
          <p:cNvSpPr txBox="1"/>
          <p:nvPr/>
        </p:nvSpPr>
        <p:spPr>
          <a:xfrm>
            <a:off x="122547" y="3112905"/>
            <a:ext cx="4807394" cy="3416320"/>
          </a:xfrm>
          <a:prstGeom prst="rect">
            <a:avLst/>
          </a:prstGeom>
          <a:solidFill>
            <a:srgbClr val="FFC000"/>
          </a:solidFill>
        </p:spPr>
        <p:txBody>
          <a:bodyPr wrap="square" rtlCol="0">
            <a:spAutoFit/>
          </a:bodyPr>
          <a:lstStyle/>
          <a:p>
            <a:r>
              <a:rPr lang="en-GB" b="1">
                <a:cs typeface="Arial" panose="020B0604020202020204" pitchFamily="34" charset="0"/>
              </a:rPr>
              <a:t>Inequalities Commission Established 2021</a:t>
            </a:r>
          </a:p>
          <a:p>
            <a:r>
              <a:rPr lang="en-GB">
                <a:cs typeface="Arial" panose="020B0604020202020204" pitchFamily="34" charset="0"/>
              </a:rPr>
              <a:t>Chair – CEO YMCA</a:t>
            </a:r>
          </a:p>
          <a:p>
            <a:r>
              <a:rPr lang="en-GB" b="1">
                <a:cs typeface="Arial" panose="020B0604020202020204" pitchFamily="34" charset="0"/>
              </a:rPr>
              <a:t>Purpose:</a:t>
            </a:r>
            <a:r>
              <a:rPr lang="en-GB" sz="1800" b="1">
                <a:effectLst/>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800">
                <a:effectLst/>
                <a:ea typeface="Calibri" panose="020F0502020204030204" pitchFamily="34" charset="0"/>
                <a:cs typeface="Times New Roman" panose="02020603050405020304" pitchFamily="18" charset="0"/>
              </a:rPr>
              <a:t>Identify areas for local action and interventions to increase equality and opportunity </a:t>
            </a:r>
          </a:p>
          <a:p>
            <a:pPr marL="285750" indent="-285750">
              <a:buFont typeface="Arial" panose="020B0604020202020204" pitchFamily="34" charset="0"/>
              <a:buChar char="•"/>
            </a:pPr>
            <a:r>
              <a:rPr lang="en-GB">
                <a:ea typeface="Calibri" panose="020F0502020204030204" pitchFamily="34" charset="0"/>
                <a:cs typeface="Times New Roman" panose="02020603050405020304" pitchFamily="18" charset="0"/>
              </a:rPr>
              <a:t>B</a:t>
            </a:r>
            <a:r>
              <a:rPr lang="en-GB" sz="1800">
                <a:effectLst/>
                <a:ea typeface="Calibri" panose="020F0502020204030204" pitchFamily="34" charset="0"/>
                <a:cs typeface="Times New Roman" panose="02020603050405020304" pitchFamily="18" charset="0"/>
              </a:rPr>
              <a:t>ecoming a ‘Marmot Community’ </a:t>
            </a:r>
          </a:p>
          <a:p>
            <a:pPr marL="285750" indent="-285750">
              <a:buFont typeface="Arial" panose="020B0604020202020204" pitchFamily="34" charset="0"/>
              <a:buChar char="•"/>
            </a:pPr>
            <a:r>
              <a:rPr lang="en-GB" sz="1800">
                <a:effectLst/>
                <a:ea typeface="Calibri" panose="020F0502020204030204" pitchFamily="34" charset="0"/>
                <a:cs typeface="Times New Roman" panose="02020603050405020304" pitchFamily="18" charset="0"/>
              </a:rPr>
              <a:t>Link in with the localities approach, engage with local people and communities</a:t>
            </a:r>
          </a:p>
          <a:p>
            <a:pPr marL="285750" indent="-285750">
              <a:buFont typeface="Arial" panose="020B0604020202020204" pitchFamily="34" charset="0"/>
              <a:buChar char="•"/>
            </a:pPr>
            <a:r>
              <a:rPr lang="en-GB" sz="1800">
                <a:effectLst/>
                <a:ea typeface="Calibri" panose="020F0502020204030204" pitchFamily="34" charset="0"/>
                <a:cs typeface="Times New Roman" panose="02020603050405020304" pitchFamily="18" charset="0"/>
              </a:rPr>
              <a:t>Listen to local people and hear local testimony, as well as use quantitative evidence………….</a:t>
            </a:r>
          </a:p>
        </p:txBody>
      </p:sp>
      <p:sp>
        <p:nvSpPr>
          <p:cNvPr id="17" name="TextBox 16">
            <a:extLst>
              <a:ext uri="{FF2B5EF4-FFF2-40B4-BE49-F238E27FC236}">
                <a16:creationId xmlns:a16="http://schemas.microsoft.com/office/drawing/2014/main" id="{0DE5F94D-D309-40DC-A792-01F348A6DE1A}"/>
              </a:ext>
            </a:extLst>
          </p:cNvPr>
          <p:cNvSpPr txBox="1"/>
          <p:nvPr/>
        </p:nvSpPr>
        <p:spPr>
          <a:xfrm>
            <a:off x="5093980" y="3112905"/>
            <a:ext cx="3091342" cy="3693319"/>
          </a:xfrm>
          <a:prstGeom prst="rect">
            <a:avLst/>
          </a:prstGeom>
          <a:solidFill>
            <a:schemeClr val="accent4">
              <a:lumMod val="20000"/>
              <a:lumOff val="80000"/>
            </a:schemeClr>
          </a:solidFill>
        </p:spPr>
        <p:txBody>
          <a:bodyPr wrap="square" rtlCol="0">
            <a:spAutoFit/>
          </a:bodyPr>
          <a:lstStyle/>
          <a:p>
            <a:r>
              <a:rPr lang="en-GB" b="1"/>
              <a:t>Immediate Priority</a:t>
            </a:r>
          </a:p>
          <a:p>
            <a:r>
              <a:rPr lang="en-GB" i="1"/>
              <a:t>Fuel and Food Crisis:</a:t>
            </a:r>
            <a:r>
              <a:rPr lang="en-GB"/>
              <a:t> </a:t>
            </a:r>
          </a:p>
          <a:p>
            <a:pPr marL="285750" indent="-285750">
              <a:buFont typeface="Arial" panose="020B0604020202020204" pitchFamily="34" charset="0"/>
              <a:buChar char="•"/>
            </a:pPr>
            <a:r>
              <a:rPr lang="en-GB"/>
              <a:t>Rapid expansion of food pantry operationalised through Healthy Weight Group</a:t>
            </a:r>
          </a:p>
          <a:p>
            <a:pPr marL="285750" indent="-285750">
              <a:buFont typeface="Arial" panose="020B0604020202020204" pitchFamily="34" charset="0"/>
              <a:buChar char="•"/>
            </a:pPr>
            <a:r>
              <a:rPr lang="en-GB"/>
              <a:t>Cold Homes programme -  Torus</a:t>
            </a:r>
          </a:p>
          <a:p>
            <a:r>
              <a:rPr lang="en-GB" b="1"/>
              <a:t>First Priority</a:t>
            </a:r>
          </a:p>
          <a:p>
            <a:r>
              <a:rPr lang="en-GB" i="1"/>
              <a:t>Healthy start in life:</a:t>
            </a:r>
          </a:p>
          <a:p>
            <a:pPr marL="285750" indent="-285750">
              <a:buFont typeface="Arial" panose="020B0604020202020204" pitchFamily="34" charset="0"/>
              <a:buChar char="•"/>
            </a:pPr>
            <a:r>
              <a:rPr lang="en-GB" sz="1800">
                <a:solidFill>
                  <a:srgbClr val="000000"/>
                </a:solidFill>
                <a:effectLst/>
                <a:ea typeface="Times New Roman" panose="02020603050405020304" pitchFamily="18" charset="0"/>
              </a:rPr>
              <a:t>early years hubs</a:t>
            </a:r>
          </a:p>
          <a:p>
            <a:pPr marL="285750" indent="-285750">
              <a:buFont typeface="Arial" panose="020B0604020202020204" pitchFamily="34" charset="0"/>
              <a:buChar char="•"/>
            </a:pPr>
            <a:r>
              <a:rPr lang="en-GB">
                <a:solidFill>
                  <a:srgbClr val="000000"/>
                </a:solidFill>
                <a:ea typeface="Times New Roman" panose="02020603050405020304" pitchFamily="18" charset="0"/>
              </a:rPr>
              <a:t>Digital exclusion </a:t>
            </a:r>
            <a:endParaRPr lang="en-GB" sz="180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en-GB" sz="1800">
                <a:solidFill>
                  <a:srgbClr val="000000"/>
                </a:solidFill>
                <a:effectLst/>
                <a:ea typeface="Times New Roman" panose="02020603050405020304" pitchFamily="18" charset="0"/>
              </a:rPr>
              <a:t>school readiness </a:t>
            </a:r>
          </a:p>
        </p:txBody>
      </p:sp>
      <p:pic>
        <p:nvPicPr>
          <p:cNvPr id="19" name="Picture 18">
            <a:extLst>
              <a:ext uri="{FF2B5EF4-FFF2-40B4-BE49-F238E27FC236}">
                <a16:creationId xmlns:a16="http://schemas.microsoft.com/office/drawing/2014/main" id="{64D5C533-0778-4F40-8C76-5FE8524368AD}"/>
              </a:ext>
            </a:extLst>
          </p:cNvPr>
          <p:cNvPicPr>
            <a:picLocks noChangeAspect="1"/>
          </p:cNvPicPr>
          <p:nvPr/>
        </p:nvPicPr>
        <p:blipFill>
          <a:blip r:embed="rId5"/>
          <a:stretch>
            <a:fillRect/>
          </a:stretch>
        </p:blipFill>
        <p:spPr>
          <a:xfrm>
            <a:off x="8282772" y="4139216"/>
            <a:ext cx="3842640" cy="1159277"/>
          </a:xfrm>
          <a:prstGeom prst="rect">
            <a:avLst/>
          </a:prstGeom>
        </p:spPr>
      </p:pic>
      <p:pic>
        <p:nvPicPr>
          <p:cNvPr id="20" name="Picture 10">
            <a:extLst>
              <a:ext uri="{FF2B5EF4-FFF2-40B4-BE49-F238E27FC236}">
                <a16:creationId xmlns:a16="http://schemas.microsoft.com/office/drawing/2014/main" id="{CA093337-3B2F-491A-B3B8-B2A7B9B1FE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2772" y="5309977"/>
            <a:ext cx="3842638" cy="155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Arrow: Left 21">
            <a:extLst>
              <a:ext uri="{FF2B5EF4-FFF2-40B4-BE49-F238E27FC236}">
                <a16:creationId xmlns:a16="http://schemas.microsoft.com/office/drawing/2014/main" id="{86FC0547-CE23-44FB-8687-B03FBE03FD49}"/>
              </a:ext>
            </a:extLst>
          </p:cNvPr>
          <p:cNvSpPr/>
          <p:nvPr/>
        </p:nvSpPr>
        <p:spPr>
          <a:xfrm rot="-1740000">
            <a:off x="7898000" y="2772340"/>
            <a:ext cx="978408" cy="570375"/>
          </a:xfrm>
          <a:prstGeom prst="leftArrow">
            <a:avLst/>
          </a:prstGeom>
          <a:solidFill>
            <a:srgbClr val="A9176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pic>
        <p:nvPicPr>
          <p:cNvPr id="23" name="Picture 12">
            <a:extLst>
              <a:ext uri="{FF2B5EF4-FFF2-40B4-BE49-F238E27FC236}">
                <a16:creationId xmlns:a16="http://schemas.microsoft.com/office/drawing/2014/main" id="{4B19E67D-EE6F-48DC-B8E5-60DB9C0EFA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7204" y="1972944"/>
            <a:ext cx="2193577" cy="117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rrow: Down 23">
            <a:extLst>
              <a:ext uri="{FF2B5EF4-FFF2-40B4-BE49-F238E27FC236}">
                <a16:creationId xmlns:a16="http://schemas.microsoft.com/office/drawing/2014/main" id="{52DA4766-2343-45B9-B9CB-DC61E0557D6D}"/>
              </a:ext>
            </a:extLst>
          </p:cNvPr>
          <p:cNvSpPr/>
          <p:nvPr/>
        </p:nvSpPr>
        <p:spPr>
          <a:xfrm>
            <a:off x="11076455" y="2214501"/>
            <a:ext cx="484632" cy="97840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C39F2CC-DE6C-4977-AD6B-7F34890C746A}"/>
              </a:ext>
            </a:extLst>
          </p:cNvPr>
          <p:cNvSpPr txBox="1"/>
          <p:nvPr/>
        </p:nvSpPr>
        <p:spPr>
          <a:xfrm>
            <a:off x="10881521" y="1946058"/>
            <a:ext cx="874499" cy="830997"/>
          </a:xfrm>
          <a:prstGeom prst="rect">
            <a:avLst/>
          </a:prstGeom>
          <a:solidFill>
            <a:srgbClr val="002060"/>
          </a:solidFill>
        </p:spPr>
        <p:txBody>
          <a:bodyPr wrap="square" rtlCol="0">
            <a:spAutoFit/>
          </a:bodyPr>
          <a:lstStyle/>
          <a:p>
            <a:pPr algn="ctr"/>
            <a:r>
              <a:rPr lang="en-GB" sz="2400">
                <a:solidFill>
                  <a:schemeClr val="bg1"/>
                </a:solidFill>
              </a:rPr>
              <a:t>PHM Tools</a:t>
            </a:r>
          </a:p>
        </p:txBody>
      </p:sp>
      <p:pic>
        <p:nvPicPr>
          <p:cNvPr id="18" name="Picture 17" descr="Logo&#10;&#10;Description automatically generated with medium confidence">
            <a:extLst>
              <a:ext uri="{FF2B5EF4-FFF2-40B4-BE49-F238E27FC236}">
                <a16:creationId xmlns:a16="http://schemas.microsoft.com/office/drawing/2014/main" id="{AF04EBF2-D97F-DD6A-9F43-53692D1D2C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2772" y="55234"/>
            <a:ext cx="1897041" cy="749844"/>
          </a:xfrm>
          <a:prstGeom prst="rect">
            <a:avLst/>
          </a:prstGeom>
        </p:spPr>
      </p:pic>
    </p:spTree>
    <p:extLst>
      <p:ext uri="{BB962C8B-B14F-4D97-AF65-F5344CB8AC3E}">
        <p14:creationId xmlns:p14="http://schemas.microsoft.com/office/powerpoint/2010/main" val="318589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7. Engaging and Co-Producing with our  Communities</a:t>
            </a:r>
          </a:p>
        </p:txBody>
      </p:sp>
    </p:spTree>
    <p:extLst>
      <p:ext uri="{BB962C8B-B14F-4D97-AF65-F5344CB8AC3E}">
        <p14:creationId xmlns:p14="http://schemas.microsoft.com/office/powerpoint/2010/main" val="1967819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E4F91-964D-4989-AE19-5404929CD636}"/>
              </a:ext>
            </a:extLst>
          </p:cNvPr>
          <p:cNvSpPr>
            <a:spLocks noGrp="1"/>
          </p:cNvSpPr>
          <p:nvPr>
            <p:ph type="sldNum" sz="quarter" idx="12"/>
          </p:nvPr>
        </p:nvSpPr>
        <p:spPr/>
        <p:txBody>
          <a:bodyPr/>
          <a:lstStyle/>
          <a:p>
            <a:fld id="{330EA680-D336-4FF7-8B7A-9848BB0A1C32}" type="slidenum">
              <a:rPr lang="en-GB" smtClean="0"/>
              <a:t>22</a:t>
            </a:fld>
            <a:endParaRPr lang="en-GB"/>
          </a:p>
        </p:txBody>
      </p:sp>
      <p:sp>
        <p:nvSpPr>
          <p:cNvPr id="4" name="TextBox 3">
            <a:extLst>
              <a:ext uri="{FF2B5EF4-FFF2-40B4-BE49-F238E27FC236}">
                <a16:creationId xmlns:a16="http://schemas.microsoft.com/office/drawing/2014/main" id="{8C29CB11-53C4-4901-81AF-8B3AA3AFE9D9}"/>
              </a:ext>
            </a:extLst>
          </p:cNvPr>
          <p:cNvSpPr txBox="1"/>
          <p:nvPr/>
        </p:nvSpPr>
        <p:spPr>
          <a:xfrm>
            <a:off x="260913" y="378326"/>
            <a:ext cx="7551241" cy="523220"/>
          </a:xfrm>
          <a:prstGeom prst="rect">
            <a:avLst/>
          </a:prstGeom>
          <a:noFill/>
        </p:spPr>
        <p:txBody>
          <a:bodyPr wrap="square" rtlCol="0">
            <a:spAutoFit/>
          </a:bodyPr>
          <a:lstStyle/>
          <a:p>
            <a:pPr defTabSz="457200"/>
            <a:r>
              <a:rPr lang="en-GB" sz="2800" b="1">
                <a:solidFill>
                  <a:schemeClr val="accent1">
                    <a:lumMod val="50000"/>
                  </a:schemeClr>
                </a:solidFill>
              </a:rPr>
              <a:t>6. Engaging with People &amp;Communities</a:t>
            </a:r>
          </a:p>
        </p:txBody>
      </p:sp>
      <p:sp>
        <p:nvSpPr>
          <p:cNvPr id="10" name="TextBox 9">
            <a:extLst>
              <a:ext uri="{FF2B5EF4-FFF2-40B4-BE49-F238E27FC236}">
                <a16:creationId xmlns:a16="http://schemas.microsoft.com/office/drawing/2014/main" id="{63C7717A-8715-42A7-9CB4-A3E38960A54D}"/>
              </a:ext>
            </a:extLst>
          </p:cNvPr>
          <p:cNvSpPr txBox="1"/>
          <p:nvPr/>
        </p:nvSpPr>
        <p:spPr>
          <a:xfrm>
            <a:off x="251013" y="922921"/>
            <a:ext cx="3504414" cy="1387367"/>
          </a:xfrm>
          <a:prstGeom prst="rect">
            <a:avLst/>
          </a:prstGeom>
          <a:solidFill>
            <a:schemeClr val="accent1">
              <a:lumMod val="40000"/>
              <a:lumOff val="60000"/>
            </a:schemeClr>
          </a:solidFill>
          <a:ln>
            <a:solidFill>
              <a:schemeClr val="tx1"/>
            </a:solidFill>
          </a:ln>
        </p:spPr>
        <p:txBody>
          <a:bodyPr wrap="square" lIns="91440" tIns="45720" rIns="91440" bIns="45720" anchor="t">
            <a:spAutoFit/>
          </a:bodyPr>
          <a:lstStyle/>
          <a:p>
            <a:pPr>
              <a:lnSpc>
                <a:spcPct val="115000"/>
              </a:lnSpc>
              <a:spcAft>
                <a:spcPts val="1000"/>
              </a:spcAft>
            </a:pPr>
            <a:r>
              <a:rPr lang="en-GB" sz="1800" b="1" dirty="0">
                <a:effectLst/>
                <a:latin typeface="Calibri"/>
                <a:ea typeface="Calibri" panose="020F0502020204030204" pitchFamily="34" charset="0"/>
                <a:cs typeface="Calibri"/>
              </a:rPr>
              <a:t>St Helens Cares Stakeholder Forum </a:t>
            </a:r>
            <a:r>
              <a:rPr lang="en-GB" sz="1400" dirty="0">
                <a:effectLst/>
                <a:latin typeface="Calibri"/>
                <a:ea typeface="Calibri" panose="020F0502020204030204" pitchFamily="34" charset="0"/>
                <a:cs typeface="Calibri"/>
              </a:rPr>
              <a:t>I</a:t>
            </a:r>
            <a:r>
              <a:rPr lang="en-GB" sz="1400" dirty="0">
                <a:solidFill>
                  <a:srgbClr val="000000"/>
                </a:solidFill>
                <a:effectLst/>
                <a:latin typeface="Calibri"/>
                <a:ea typeface="Calibri" panose="020F0502020204030204" pitchFamily="34" charset="0"/>
                <a:cs typeface="Calibri"/>
              </a:rPr>
              <a:t>nstrumental in providing a forum for debate on key pieces of work, for example, the St Helens People’s Plan, and understanding </a:t>
            </a:r>
            <a:r>
              <a:rPr lang="en-GB" sz="1400" dirty="0">
                <a:solidFill>
                  <a:srgbClr val="000000"/>
                </a:solidFill>
                <a:latin typeface="Calibri"/>
                <a:ea typeface="Calibri" panose="020F0502020204030204" pitchFamily="34" charset="0"/>
                <a:cs typeface="Calibri"/>
              </a:rPr>
              <a:t>health </a:t>
            </a:r>
            <a:r>
              <a:rPr lang="en-GB" sz="1400" dirty="0">
                <a:solidFill>
                  <a:srgbClr val="000000"/>
                </a:solidFill>
                <a:effectLst/>
                <a:latin typeface="Calibri"/>
                <a:ea typeface="Calibri" panose="020F0502020204030204" pitchFamily="34" charset="0"/>
                <a:cs typeface="Calibri"/>
              </a:rPr>
              <a:t>inequalities in St Helens.</a:t>
            </a:r>
            <a:r>
              <a:rPr lang="en-GB" sz="1400" dirty="0">
                <a:solidFill>
                  <a:srgbClr val="000000"/>
                </a:solidFill>
                <a:latin typeface="Calibri"/>
                <a:ea typeface="Calibri" panose="020F0502020204030204" pitchFamily="34" charset="0"/>
                <a:cs typeface="Calibri"/>
              </a:rPr>
              <a:t> </a:t>
            </a:r>
            <a:endParaRPr lang="en-GB" sz="1400">
              <a:effectLst/>
              <a:latin typeface="Calibri"/>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71EAC99-DD25-49F4-A4FA-1117C7BBAE00}"/>
              </a:ext>
            </a:extLst>
          </p:cNvPr>
          <p:cNvPicPr>
            <a:picLocks noChangeAspect="1"/>
          </p:cNvPicPr>
          <p:nvPr/>
        </p:nvPicPr>
        <p:blipFill>
          <a:blip r:embed="rId2"/>
          <a:stretch>
            <a:fillRect/>
          </a:stretch>
        </p:blipFill>
        <p:spPr>
          <a:xfrm>
            <a:off x="4036533" y="1061016"/>
            <a:ext cx="5093871" cy="825123"/>
          </a:xfrm>
          <a:prstGeom prst="rect">
            <a:avLst/>
          </a:prstGeom>
        </p:spPr>
      </p:pic>
      <p:sp>
        <p:nvSpPr>
          <p:cNvPr id="16" name="TextBox 15">
            <a:extLst>
              <a:ext uri="{FF2B5EF4-FFF2-40B4-BE49-F238E27FC236}">
                <a16:creationId xmlns:a16="http://schemas.microsoft.com/office/drawing/2014/main" id="{C93C3B72-CE36-443C-A1E7-AF3FCDBDE950}"/>
              </a:ext>
            </a:extLst>
          </p:cNvPr>
          <p:cNvSpPr txBox="1"/>
          <p:nvPr/>
        </p:nvSpPr>
        <p:spPr>
          <a:xfrm>
            <a:off x="4009479" y="1861462"/>
            <a:ext cx="5174333" cy="1107996"/>
          </a:xfrm>
          <a:prstGeom prst="rect">
            <a:avLst/>
          </a:prstGeom>
          <a:noFill/>
          <a:ln>
            <a:solidFill>
              <a:schemeClr val="tx1"/>
            </a:solidFill>
          </a:ln>
        </p:spPr>
        <p:txBody>
          <a:bodyPr wrap="square">
            <a:spAutoFit/>
          </a:bodyPr>
          <a:lstStyle/>
          <a:p>
            <a:pPr>
              <a:buClr>
                <a:schemeClr val="accent1"/>
              </a:buClr>
            </a:pPr>
            <a:r>
              <a:rPr lang="en-GB" sz="1600"/>
              <a:t>A bespoke online survey was designed in collaboration with St Helens council using questions on key aspects of well-being developed through the Good Childhood research programme. More than 3,200 children took part</a:t>
            </a:r>
            <a:r>
              <a:rPr lang="en-GB"/>
              <a:t>.</a:t>
            </a:r>
          </a:p>
        </p:txBody>
      </p:sp>
      <p:sp>
        <p:nvSpPr>
          <p:cNvPr id="22" name="TextBox 21">
            <a:extLst>
              <a:ext uri="{FF2B5EF4-FFF2-40B4-BE49-F238E27FC236}">
                <a16:creationId xmlns:a16="http://schemas.microsoft.com/office/drawing/2014/main" id="{0ED69076-1716-4C49-9C00-28268D9DA5E3}"/>
              </a:ext>
            </a:extLst>
          </p:cNvPr>
          <p:cNvSpPr txBox="1"/>
          <p:nvPr/>
        </p:nvSpPr>
        <p:spPr>
          <a:xfrm>
            <a:off x="237581" y="2546461"/>
            <a:ext cx="3731339" cy="2754408"/>
          </a:xfrm>
          <a:prstGeom prst="rect">
            <a:avLst/>
          </a:prstGeom>
          <a:solidFill>
            <a:schemeClr val="accent3">
              <a:lumMod val="40000"/>
              <a:lumOff val="60000"/>
            </a:schemeClr>
          </a:solidFill>
          <a:ln>
            <a:solidFill>
              <a:schemeClr val="tx1"/>
            </a:solidFill>
          </a:ln>
        </p:spPr>
        <p:txBody>
          <a:bodyPr wrap="square">
            <a:spAutoFit/>
          </a:bodyPr>
          <a:lstStyle/>
          <a:p>
            <a:pPr>
              <a:lnSpc>
                <a:spcPct val="115000"/>
              </a:lnSpc>
              <a:spcAft>
                <a:spcPts val="1000"/>
              </a:spcAft>
            </a:pPr>
            <a:r>
              <a:rPr lang="en-GB" sz="1800" b="1">
                <a:effectLst/>
                <a:latin typeface="Calibri" panose="020F0502020204030204" pitchFamily="34" charset="0"/>
                <a:ea typeface="Calibri" panose="020F0502020204030204" pitchFamily="34" charset="0"/>
                <a:cs typeface="Calibri" panose="020F0502020204030204" pitchFamily="34" charset="0"/>
              </a:rPr>
              <a:t>Talkfest</a:t>
            </a:r>
            <a:endParaRPr lang="en-GB" b="1">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rPr>
              <a:t>Our Talkfest events will continue going forward and will be offered in a number of ways (face to face, Virtually and via a freephone number) to make sessions accessible to all. Talkfest is our way of engaging with as many different people, communities, partners and providers in St Helens as possible including schools, workplaces, community, partners and third sector and voluntary organisations. </a:t>
            </a:r>
            <a:endParaRPr lang="en-GB" sz="1400"/>
          </a:p>
        </p:txBody>
      </p:sp>
      <p:sp>
        <p:nvSpPr>
          <p:cNvPr id="23" name="TextBox 22">
            <a:extLst>
              <a:ext uri="{FF2B5EF4-FFF2-40B4-BE49-F238E27FC236}">
                <a16:creationId xmlns:a16="http://schemas.microsoft.com/office/drawing/2014/main" id="{1DAAC8D0-599D-4E16-96B1-18EB73BB6CD6}"/>
              </a:ext>
            </a:extLst>
          </p:cNvPr>
          <p:cNvSpPr txBox="1"/>
          <p:nvPr/>
        </p:nvSpPr>
        <p:spPr>
          <a:xfrm>
            <a:off x="2400315" y="5085463"/>
            <a:ext cx="3728459" cy="1772537"/>
          </a:xfrm>
          <a:prstGeom prst="rect">
            <a:avLst/>
          </a:prstGeom>
          <a:solidFill>
            <a:schemeClr val="accent2">
              <a:lumMod val="20000"/>
              <a:lumOff val="80000"/>
            </a:schemeClr>
          </a:solidFill>
          <a:ln>
            <a:solidFill>
              <a:schemeClr val="tx1"/>
            </a:solidFill>
          </a:ln>
        </p:spPr>
        <p:txBody>
          <a:bodyPr wrap="square">
            <a:spAutoFit/>
          </a:bodyPr>
          <a:lstStyle/>
          <a:p>
            <a:pPr>
              <a:lnSpc>
                <a:spcPct val="115000"/>
              </a:lnSpc>
              <a:spcAft>
                <a:spcPts val="600"/>
              </a:spcAft>
            </a:pPr>
            <a:r>
              <a:rPr lang="en-GB"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Learning Disabilities Mortality Review (</a:t>
            </a:r>
            <a:r>
              <a:rPr lang="en-GB" sz="1800" b="1"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LeDeR</a:t>
            </a:r>
            <a:r>
              <a:rPr lang="en-GB"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 Programme</a:t>
            </a:r>
            <a:r>
              <a:rPr lang="en-GB" b="1">
                <a:latin typeface="Calibri" panose="020F0502020204030204" pitchFamily="34" charset="0"/>
                <a:ea typeface="Calibri" panose="020F0502020204030204" pitchFamily="34" charset="0"/>
                <a:cs typeface="Times New Roman" panose="02020603050405020304" pitchFamily="18" charset="0"/>
              </a:rPr>
              <a:t> </a:t>
            </a: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The aim of the group is to engage and involve service users alongside parent and carers when developing material and engagement activities for our learning disabilities community</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48F73630-FDEE-4141-9D99-2DB413B598E9}"/>
              </a:ext>
            </a:extLst>
          </p:cNvPr>
          <p:cNvSpPr txBox="1"/>
          <p:nvPr/>
        </p:nvSpPr>
        <p:spPr>
          <a:xfrm>
            <a:off x="9083513" y="1021113"/>
            <a:ext cx="3048785" cy="2754408"/>
          </a:xfrm>
          <a:prstGeom prst="rect">
            <a:avLst/>
          </a:prstGeom>
          <a:solidFill>
            <a:schemeClr val="accent4">
              <a:lumMod val="20000"/>
              <a:lumOff val="80000"/>
            </a:schemeClr>
          </a:solidFill>
          <a:ln>
            <a:solidFill>
              <a:schemeClr val="tx1"/>
            </a:solidFill>
          </a:ln>
        </p:spPr>
        <p:txBody>
          <a:bodyPr wrap="square">
            <a:spAutoFit/>
          </a:bodyPr>
          <a:lstStyle/>
          <a:p>
            <a:pPr>
              <a:lnSpc>
                <a:spcPct val="115000"/>
              </a:lnSpc>
              <a:spcAft>
                <a:spcPts val="1000"/>
              </a:spcAft>
            </a:pPr>
            <a:r>
              <a:rPr lang="en-GB"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Healthwatch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We continued to hold listening events in partnership with Healthwatch St Helens to support the community in a number of different topics relating to health and social care.  We also provide information on how to look after yourself and promote local community heath and care services and when to use them.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A094DCF7-42F1-4429-AADA-90718A6A1394}"/>
              </a:ext>
            </a:extLst>
          </p:cNvPr>
          <p:cNvSpPr txBox="1"/>
          <p:nvPr/>
        </p:nvSpPr>
        <p:spPr>
          <a:xfrm>
            <a:off x="8999785" y="3748107"/>
            <a:ext cx="3132513" cy="2966774"/>
          </a:xfrm>
          <a:prstGeom prst="rect">
            <a:avLst/>
          </a:prstGeom>
          <a:solidFill>
            <a:schemeClr val="accent6">
              <a:lumMod val="20000"/>
              <a:lumOff val="80000"/>
            </a:schemeClr>
          </a:solidFill>
          <a:ln>
            <a:solidFill>
              <a:schemeClr val="tx1"/>
            </a:solidFill>
          </a:ln>
        </p:spPr>
        <p:txBody>
          <a:bodyPr wrap="square">
            <a:spAutoFit/>
          </a:bodyPr>
          <a:lstStyle/>
          <a:p>
            <a:pPr>
              <a:lnSpc>
                <a:spcPct val="115000"/>
              </a:lnSpc>
              <a:spcAft>
                <a:spcPts val="10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Working with our deaf community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During 2021/22 we worked closely with the Deafness Resource Centre to ensure our deaf community had the same access to information as the general population. Two face to face engagement sessions took place with support from BSL interpreters. The information leaflet developed was shared at the sessions and translated into a </a:t>
            </a:r>
            <a:r>
              <a:rPr lang="en-GB" sz="1400"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BSL video</a:t>
            </a: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FCB99880-3514-4B5C-A02C-E75FD9D278D7}"/>
              </a:ext>
            </a:extLst>
          </p:cNvPr>
          <p:cNvSpPr txBox="1"/>
          <p:nvPr/>
        </p:nvSpPr>
        <p:spPr>
          <a:xfrm>
            <a:off x="5409002" y="2909469"/>
            <a:ext cx="3581071" cy="2553263"/>
          </a:xfrm>
          <a:prstGeom prst="rect">
            <a:avLst/>
          </a:prstGeom>
          <a:solidFill>
            <a:srgbClr val="FFFF00"/>
          </a:solidFill>
          <a:ln>
            <a:solidFill>
              <a:schemeClr val="tx1"/>
            </a:solidFill>
          </a:ln>
        </p:spPr>
        <p:txBody>
          <a:bodyPr wrap="square">
            <a:spAutoFit/>
          </a:bodyPr>
          <a:lstStyle/>
          <a:p>
            <a:pPr>
              <a:lnSpc>
                <a:spcPct val="115000"/>
              </a:lnSpc>
              <a:spcAft>
                <a:spcPts val="1000"/>
              </a:spcAft>
            </a:pPr>
            <a:r>
              <a:rPr lang="en-GB" sz="1800" b="1">
                <a:effectLst/>
                <a:latin typeface="Calibri" panose="020F0502020204030204" pitchFamily="34" charset="0"/>
                <a:ea typeface="Calibri" panose="020F0502020204030204" pitchFamily="34" charset="0"/>
                <a:cs typeface="Calibri" panose="020F0502020204030204" pitchFamily="34" charset="0"/>
              </a:rPr>
              <a:t>Children’s </a:t>
            </a:r>
            <a:r>
              <a:rPr lang="en-GB"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and Young People’s </a:t>
            </a:r>
            <a:r>
              <a:rPr lang="en-GB" b="1">
                <a:solidFill>
                  <a:srgbClr val="000000"/>
                </a:solidFill>
                <a:effectLst/>
                <a:latin typeface="Calibri" panose="020F0502020204030204" pitchFamily="34" charset="0"/>
                <a:ea typeface="Calibri" panose="020F0502020204030204" pitchFamily="34" charset="0"/>
                <a:cs typeface="Calibri" panose="020F0502020204030204" pitchFamily="34" charset="0"/>
              </a:rPr>
              <a:t>Engagement</a:t>
            </a:r>
            <a:r>
              <a:rPr lang="en-GB" b="1">
                <a:effectLst/>
                <a:latin typeface="Calibri" panose="020F0502020204030204" pitchFamily="34" charset="0"/>
                <a:ea typeface="Calibri" panose="020F0502020204030204" pitchFamily="34" charset="0"/>
                <a:cs typeface="Calibri" panose="020F0502020204030204" pitchFamily="34" charset="0"/>
              </a:rPr>
              <a:t> and Experience Group </a:t>
            </a: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Made up of organisations who work directly with children and young people. The aim is to bring together all relevant organisations to ensure the voice of the child is heard and with regard to health and social care services, it ensures children and young people have the opportunity to get involved and have their say</a:t>
            </a:r>
            <a:r>
              <a:rPr lang="en-GB"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49022953-E866-4E30-9B6A-7AA2FB19EB4B}"/>
              </a:ext>
            </a:extLst>
          </p:cNvPr>
          <p:cNvSpPr txBox="1"/>
          <p:nvPr/>
        </p:nvSpPr>
        <p:spPr>
          <a:xfrm>
            <a:off x="6222214" y="5638647"/>
            <a:ext cx="2388386" cy="1015663"/>
          </a:xfrm>
          <a:prstGeom prst="rect">
            <a:avLst/>
          </a:prstGeom>
          <a:solidFill>
            <a:srgbClr val="7030A0"/>
          </a:solidFill>
        </p:spPr>
        <p:txBody>
          <a:bodyPr wrap="square" rtlCol="0">
            <a:spAutoFit/>
          </a:bodyPr>
          <a:lstStyle/>
          <a:p>
            <a:r>
              <a:rPr lang="en-GB" b="1">
                <a:solidFill>
                  <a:schemeClr val="bg1"/>
                </a:solidFill>
              </a:rPr>
              <a:t>Residents Survey</a:t>
            </a:r>
          </a:p>
          <a:p>
            <a:r>
              <a:rPr lang="en-GB" sz="1400">
                <a:solidFill>
                  <a:schemeClr val="bg1"/>
                </a:solidFill>
              </a:rPr>
              <a:t>An online survey to gain insight regarding our Place Priorities</a:t>
            </a:r>
          </a:p>
        </p:txBody>
      </p:sp>
      <p:pic>
        <p:nvPicPr>
          <p:cNvPr id="31" name="Picture 30">
            <a:extLst>
              <a:ext uri="{FF2B5EF4-FFF2-40B4-BE49-F238E27FC236}">
                <a16:creationId xmlns:a16="http://schemas.microsoft.com/office/drawing/2014/main" id="{07DBC048-1C04-4AB0-91AE-DB19F3D7EC6C}"/>
              </a:ext>
            </a:extLst>
          </p:cNvPr>
          <p:cNvPicPr>
            <a:picLocks noChangeAspect="1"/>
          </p:cNvPicPr>
          <p:nvPr/>
        </p:nvPicPr>
        <p:blipFill>
          <a:blip r:embed="rId4"/>
          <a:stretch>
            <a:fillRect/>
          </a:stretch>
        </p:blipFill>
        <p:spPr>
          <a:xfrm>
            <a:off x="8297575" y="19085"/>
            <a:ext cx="3834723" cy="968702"/>
          </a:xfrm>
          <a:prstGeom prst="rect">
            <a:avLst/>
          </a:prstGeom>
        </p:spPr>
      </p:pic>
      <p:sp>
        <p:nvSpPr>
          <p:cNvPr id="14" name="TextBox 13">
            <a:extLst>
              <a:ext uri="{FF2B5EF4-FFF2-40B4-BE49-F238E27FC236}">
                <a16:creationId xmlns:a16="http://schemas.microsoft.com/office/drawing/2014/main" id="{147D52C6-14AE-CDB1-6D65-483D65AE018C}"/>
              </a:ext>
            </a:extLst>
          </p:cNvPr>
          <p:cNvSpPr txBox="1"/>
          <p:nvPr/>
        </p:nvSpPr>
        <p:spPr>
          <a:xfrm>
            <a:off x="11929" y="5325400"/>
            <a:ext cx="2388386" cy="1508105"/>
          </a:xfrm>
          <a:prstGeom prst="rect">
            <a:avLst/>
          </a:prstGeom>
          <a:solidFill>
            <a:srgbClr val="7030A0"/>
          </a:solidFill>
        </p:spPr>
        <p:txBody>
          <a:bodyPr wrap="square" lIns="91440" tIns="45720" rIns="91440" bIns="45720" rtlCol="0" anchor="t">
            <a:spAutoFit/>
          </a:bodyPr>
          <a:lstStyle/>
          <a:p>
            <a:r>
              <a:rPr lang="en-GB" b="1" dirty="0">
                <a:solidFill>
                  <a:schemeClr val="bg1"/>
                </a:solidFill>
              </a:rPr>
              <a:t>St Helens Cares Festival </a:t>
            </a:r>
            <a:endParaRPr lang="en-GB" b="1">
              <a:solidFill>
                <a:schemeClr val="bg1"/>
              </a:solidFill>
            </a:endParaRPr>
          </a:p>
          <a:p>
            <a:r>
              <a:rPr lang="en-GB" sz="1400" dirty="0">
                <a:solidFill>
                  <a:schemeClr val="bg1"/>
                </a:solidFill>
              </a:rPr>
              <a:t>A week of sharing best practice and learning across the Place including an Awards Celebration</a:t>
            </a:r>
            <a:endParaRPr lang="en-GB" sz="1400" dirty="0">
              <a:solidFill>
                <a:schemeClr val="bg1"/>
              </a:solidFill>
              <a:cs typeface="Calibri"/>
            </a:endParaRPr>
          </a:p>
        </p:txBody>
      </p:sp>
    </p:spTree>
    <p:extLst>
      <p:ext uri="{BB962C8B-B14F-4D97-AF65-F5344CB8AC3E}">
        <p14:creationId xmlns:p14="http://schemas.microsoft.com/office/powerpoint/2010/main" val="279633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7"/>
            <a:ext cx="6858000" cy="12191232"/>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0" y="1"/>
            <a:ext cx="9070845" cy="6857571"/>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5"/>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DA6B64A-321D-4895-970D-0414435E6FB4}"/>
              </a:ext>
            </a:extLst>
          </p:cNvPr>
          <p:cNvPicPr>
            <a:picLocks noChangeAspect="1"/>
          </p:cNvPicPr>
          <p:nvPr/>
        </p:nvPicPr>
        <p:blipFill>
          <a:blip r:embed="rId3"/>
          <a:stretch>
            <a:fillRect/>
          </a:stretch>
        </p:blipFill>
        <p:spPr>
          <a:xfrm>
            <a:off x="367979" y="228614"/>
            <a:ext cx="11497642" cy="6412330"/>
          </a:xfrm>
          <a:prstGeom prst="rect">
            <a:avLst/>
          </a:prstGeom>
        </p:spPr>
      </p:pic>
      <p:sp>
        <p:nvSpPr>
          <p:cNvPr id="3" name="Slide Number Placeholder 2"/>
          <p:cNvSpPr>
            <a:spLocks noGrp="1"/>
          </p:cNvSpPr>
          <p:nvPr>
            <p:ph type="sldNum" sz="quarter" idx="12"/>
          </p:nvPr>
        </p:nvSpPr>
        <p:spPr/>
        <p:txBody>
          <a:bodyPr/>
          <a:lstStyle/>
          <a:p>
            <a:fld id="{330EA680-D336-4FF7-8B7A-9848BB0A1C32}" type="slidenum">
              <a:rPr lang="en-GB" smtClean="0"/>
              <a:t>23</a:t>
            </a:fld>
            <a:endParaRPr lang="en-GB"/>
          </a:p>
        </p:txBody>
      </p:sp>
    </p:spTree>
    <p:extLst>
      <p:ext uri="{BB962C8B-B14F-4D97-AF65-F5344CB8AC3E}">
        <p14:creationId xmlns:p14="http://schemas.microsoft.com/office/powerpoint/2010/main" val="311581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8. Place Delivery and Governance</a:t>
            </a:r>
          </a:p>
        </p:txBody>
      </p:sp>
    </p:spTree>
    <p:extLst>
      <p:ext uri="{BB962C8B-B14F-4D97-AF65-F5344CB8AC3E}">
        <p14:creationId xmlns:p14="http://schemas.microsoft.com/office/powerpoint/2010/main" val="393716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FDB475-776F-4EFB-9B4B-2C56F28F474C}"/>
              </a:ext>
            </a:extLst>
          </p:cNvPr>
          <p:cNvSpPr>
            <a:spLocks noGrp="1"/>
          </p:cNvSpPr>
          <p:nvPr>
            <p:ph type="sldNum" sz="quarter" idx="12"/>
          </p:nvPr>
        </p:nvSpPr>
        <p:spPr/>
        <p:txBody>
          <a:bodyPr/>
          <a:lstStyle/>
          <a:p>
            <a:fld id="{330EA680-D336-4FF7-8B7A-9848BB0A1C32}" type="slidenum">
              <a:rPr lang="en-GB" smtClean="0"/>
              <a:t>25</a:t>
            </a:fld>
            <a:endParaRPr lang="en-GB"/>
          </a:p>
        </p:txBody>
      </p:sp>
      <p:grpSp>
        <p:nvGrpSpPr>
          <p:cNvPr id="8" name="Group 7">
            <a:extLst>
              <a:ext uri="{FF2B5EF4-FFF2-40B4-BE49-F238E27FC236}">
                <a16:creationId xmlns:a16="http://schemas.microsoft.com/office/drawing/2014/main" id="{2B719E27-9573-4F15-A438-AA276CBDEAB3}"/>
              </a:ext>
            </a:extLst>
          </p:cNvPr>
          <p:cNvGrpSpPr/>
          <p:nvPr/>
        </p:nvGrpSpPr>
        <p:grpSpPr>
          <a:xfrm>
            <a:off x="3444675" y="3278669"/>
            <a:ext cx="1535811" cy="1200646"/>
            <a:chOff x="2612437" y="2308936"/>
            <a:chExt cx="2031724" cy="1200646"/>
          </a:xfrm>
          <a:solidFill>
            <a:srgbClr val="FFC000"/>
          </a:solidFill>
        </p:grpSpPr>
        <p:sp>
          <p:nvSpPr>
            <p:cNvPr id="9" name="Rectangle 8">
              <a:extLst>
                <a:ext uri="{FF2B5EF4-FFF2-40B4-BE49-F238E27FC236}">
                  <a16:creationId xmlns:a16="http://schemas.microsoft.com/office/drawing/2014/main" id="{A24B79BA-244C-4BDE-AE36-E82C7B72B960}"/>
                </a:ext>
              </a:extLst>
            </p:cNvPr>
            <p:cNvSpPr/>
            <p:nvPr/>
          </p:nvSpPr>
          <p:spPr>
            <a:xfrm>
              <a:off x="2612437" y="2308936"/>
              <a:ext cx="2031724" cy="120064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1D254622-9D32-45BA-BF62-8868A2299D22}"/>
                </a:ext>
              </a:extLst>
            </p:cNvPr>
            <p:cNvSpPr txBox="1"/>
            <p:nvPr/>
          </p:nvSpPr>
          <p:spPr>
            <a:xfrm>
              <a:off x="2612437" y="2308936"/>
              <a:ext cx="2031724" cy="12006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600" kern="1200"/>
                <a:t>Director of Public Health (LA)</a:t>
              </a:r>
            </a:p>
          </p:txBody>
        </p:sp>
      </p:grpSp>
      <p:grpSp>
        <p:nvGrpSpPr>
          <p:cNvPr id="11" name="Group 10">
            <a:extLst>
              <a:ext uri="{FF2B5EF4-FFF2-40B4-BE49-F238E27FC236}">
                <a16:creationId xmlns:a16="http://schemas.microsoft.com/office/drawing/2014/main" id="{2C0826C0-7BB2-4250-898C-19B536B67A47}"/>
              </a:ext>
            </a:extLst>
          </p:cNvPr>
          <p:cNvGrpSpPr/>
          <p:nvPr/>
        </p:nvGrpSpPr>
        <p:grpSpPr>
          <a:xfrm>
            <a:off x="4998439" y="1303107"/>
            <a:ext cx="2031724" cy="1200646"/>
            <a:chOff x="2612437" y="2308936"/>
            <a:chExt cx="2031724" cy="1200646"/>
          </a:xfrm>
          <a:solidFill>
            <a:srgbClr val="00B0F0"/>
          </a:solidFill>
        </p:grpSpPr>
        <p:sp>
          <p:nvSpPr>
            <p:cNvPr id="12" name="Rectangle 11">
              <a:extLst>
                <a:ext uri="{FF2B5EF4-FFF2-40B4-BE49-F238E27FC236}">
                  <a16:creationId xmlns:a16="http://schemas.microsoft.com/office/drawing/2014/main" id="{D0B16A2B-65E2-45A9-9F1B-2782A31564A9}"/>
                </a:ext>
              </a:extLst>
            </p:cNvPr>
            <p:cNvSpPr/>
            <p:nvPr/>
          </p:nvSpPr>
          <p:spPr>
            <a:xfrm>
              <a:off x="2612437" y="2308936"/>
              <a:ext cx="2031724" cy="120064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ABB624C5-9390-4E42-AF67-F9C8820963E1}"/>
                </a:ext>
              </a:extLst>
            </p:cNvPr>
            <p:cNvSpPr txBox="1"/>
            <p:nvPr/>
          </p:nvSpPr>
          <p:spPr>
            <a:xfrm>
              <a:off x="2612437" y="2308936"/>
              <a:ext cx="2031724" cy="12006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GB" dirty="0"/>
                <a:t>NHS Place</a:t>
              </a:r>
              <a:r>
                <a:rPr lang="en-GB" sz="1800" kern="1200" dirty="0"/>
                <a:t> Director/Exec Director People’s Services – Joint with the LA</a:t>
              </a:r>
            </a:p>
          </p:txBody>
        </p:sp>
      </p:grpSp>
      <p:grpSp>
        <p:nvGrpSpPr>
          <p:cNvPr id="14" name="Group 13">
            <a:extLst>
              <a:ext uri="{FF2B5EF4-FFF2-40B4-BE49-F238E27FC236}">
                <a16:creationId xmlns:a16="http://schemas.microsoft.com/office/drawing/2014/main" id="{1DDBC1E6-E248-4688-A97A-E1D85F108BB5}"/>
              </a:ext>
            </a:extLst>
          </p:cNvPr>
          <p:cNvGrpSpPr/>
          <p:nvPr/>
        </p:nvGrpSpPr>
        <p:grpSpPr>
          <a:xfrm>
            <a:off x="6965480" y="3278669"/>
            <a:ext cx="1719668" cy="1200646"/>
            <a:chOff x="2612437" y="2308936"/>
            <a:chExt cx="2031724" cy="1200646"/>
          </a:xfrm>
        </p:grpSpPr>
        <p:sp>
          <p:nvSpPr>
            <p:cNvPr id="15" name="Rectangle 14">
              <a:extLst>
                <a:ext uri="{FF2B5EF4-FFF2-40B4-BE49-F238E27FC236}">
                  <a16:creationId xmlns:a16="http://schemas.microsoft.com/office/drawing/2014/main" id="{6B8F3014-35CB-431B-BCCD-799609385720}"/>
                </a:ext>
              </a:extLst>
            </p:cNvPr>
            <p:cNvSpPr/>
            <p:nvPr/>
          </p:nvSpPr>
          <p:spPr>
            <a:xfrm>
              <a:off x="2612437" y="2308936"/>
              <a:ext cx="2031724" cy="1200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7B693EDB-7F62-4C14-84E2-106AA98A099D}"/>
                </a:ext>
              </a:extLst>
            </p:cNvPr>
            <p:cNvSpPr txBox="1"/>
            <p:nvPr/>
          </p:nvSpPr>
          <p:spPr>
            <a:xfrm>
              <a:off x="2612437" y="2308936"/>
              <a:ext cx="2031724" cy="1200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600" kern="1200"/>
                <a:t>Associate Director of Finance &amp; Performance</a:t>
              </a:r>
            </a:p>
          </p:txBody>
        </p:sp>
      </p:grpSp>
      <p:grpSp>
        <p:nvGrpSpPr>
          <p:cNvPr id="17" name="Group 16">
            <a:extLst>
              <a:ext uri="{FF2B5EF4-FFF2-40B4-BE49-F238E27FC236}">
                <a16:creationId xmlns:a16="http://schemas.microsoft.com/office/drawing/2014/main" id="{EC29F7FC-3A2D-4F9B-A50A-BEEBF2ACD479}"/>
              </a:ext>
            </a:extLst>
          </p:cNvPr>
          <p:cNvGrpSpPr/>
          <p:nvPr/>
        </p:nvGrpSpPr>
        <p:grpSpPr>
          <a:xfrm>
            <a:off x="8780335" y="3285278"/>
            <a:ext cx="1726357" cy="1207255"/>
            <a:chOff x="2604534" y="2308936"/>
            <a:chExt cx="2039627" cy="1207255"/>
          </a:xfrm>
        </p:grpSpPr>
        <p:sp>
          <p:nvSpPr>
            <p:cNvPr id="18" name="Rectangle 17">
              <a:extLst>
                <a:ext uri="{FF2B5EF4-FFF2-40B4-BE49-F238E27FC236}">
                  <a16:creationId xmlns:a16="http://schemas.microsoft.com/office/drawing/2014/main" id="{402D4B5B-E843-46F5-800B-FA6DFC388E9B}"/>
                </a:ext>
              </a:extLst>
            </p:cNvPr>
            <p:cNvSpPr/>
            <p:nvPr/>
          </p:nvSpPr>
          <p:spPr>
            <a:xfrm>
              <a:off x="2612437" y="2308936"/>
              <a:ext cx="2031724" cy="1200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D0462F0E-F9FA-4706-BF7A-58FBC2F2D6A0}"/>
                </a:ext>
              </a:extLst>
            </p:cNvPr>
            <p:cNvSpPr txBox="1"/>
            <p:nvPr/>
          </p:nvSpPr>
          <p:spPr>
            <a:xfrm>
              <a:off x="2604534" y="2315545"/>
              <a:ext cx="2031724" cy="1200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600" kern="1200"/>
                <a:t>Associate Director Transformation        and Partnerships</a:t>
              </a:r>
            </a:p>
          </p:txBody>
        </p:sp>
      </p:grpSp>
      <p:grpSp>
        <p:nvGrpSpPr>
          <p:cNvPr id="23" name="Group 22">
            <a:extLst>
              <a:ext uri="{FF2B5EF4-FFF2-40B4-BE49-F238E27FC236}">
                <a16:creationId xmlns:a16="http://schemas.microsoft.com/office/drawing/2014/main" id="{77784E61-1942-425A-A670-AAFA6B605459}"/>
              </a:ext>
            </a:extLst>
          </p:cNvPr>
          <p:cNvGrpSpPr/>
          <p:nvPr/>
        </p:nvGrpSpPr>
        <p:grpSpPr>
          <a:xfrm>
            <a:off x="10612682" y="3259249"/>
            <a:ext cx="1433659" cy="1200646"/>
            <a:chOff x="2612437" y="2308936"/>
            <a:chExt cx="2031724" cy="1200646"/>
          </a:xfrm>
          <a:solidFill>
            <a:srgbClr val="7030A0"/>
          </a:solidFill>
        </p:grpSpPr>
        <p:sp>
          <p:nvSpPr>
            <p:cNvPr id="24" name="Rectangle 23">
              <a:extLst>
                <a:ext uri="{FF2B5EF4-FFF2-40B4-BE49-F238E27FC236}">
                  <a16:creationId xmlns:a16="http://schemas.microsoft.com/office/drawing/2014/main" id="{D4CC4F3C-7C51-4343-A6A4-07E8590D61AD}"/>
                </a:ext>
              </a:extLst>
            </p:cNvPr>
            <p:cNvSpPr/>
            <p:nvPr/>
          </p:nvSpPr>
          <p:spPr>
            <a:xfrm>
              <a:off x="2612437" y="2308936"/>
              <a:ext cx="2031724" cy="120064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A7AFC5EB-469F-415D-9CF2-811B12E705AC}"/>
                </a:ext>
              </a:extLst>
            </p:cNvPr>
            <p:cNvSpPr txBox="1"/>
            <p:nvPr/>
          </p:nvSpPr>
          <p:spPr>
            <a:xfrm>
              <a:off x="2612437" y="2308936"/>
              <a:ext cx="2031724" cy="12006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600" kern="1200"/>
                <a:t>Director of Integration</a:t>
              </a:r>
            </a:p>
            <a:p>
              <a:pPr marL="0" lvl="0" indent="0" algn="ctr" defTabSz="800100">
                <a:lnSpc>
                  <a:spcPct val="90000"/>
                </a:lnSpc>
                <a:spcBef>
                  <a:spcPct val="0"/>
                </a:spcBef>
                <a:spcAft>
                  <a:spcPct val="35000"/>
                </a:spcAft>
                <a:buNone/>
              </a:pPr>
              <a:r>
                <a:rPr lang="en-GB" sz="1600"/>
                <a:t>Joint with Trust</a:t>
              </a:r>
              <a:endParaRPr lang="en-GB" sz="1600" kern="1200"/>
            </a:p>
          </p:txBody>
        </p:sp>
      </p:grpSp>
      <p:grpSp>
        <p:nvGrpSpPr>
          <p:cNvPr id="26" name="Group 25">
            <a:extLst>
              <a:ext uri="{FF2B5EF4-FFF2-40B4-BE49-F238E27FC236}">
                <a16:creationId xmlns:a16="http://schemas.microsoft.com/office/drawing/2014/main" id="{95DDB2C1-FCA5-4871-B1EE-03D9C8818EC2}"/>
              </a:ext>
            </a:extLst>
          </p:cNvPr>
          <p:cNvGrpSpPr/>
          <p:nvPr/>
        </p:nvGrpSpPr>
        <p:grpSpPr>
          <a:xfrm>
            <a:off x="1734461" y="3255945"/>
            <a:ext cx="1535811" cy="1207253"/>
            <a:chOff x="2612437" y="2308936"/>
            <a:chExt cx="2031724" cy="1200646"/>
          </a:xfrm>
          <a:solidFill>
            <a:srgbClr val="FFC000"/>
          </a:solidFill>
        </p:grpSpPr>
        <p:sp>
          <p:nvSpPr>
            <p:cNvPr id="27" name="Rectangle 26">
              <a:extLst>
                <a:ext uri="{FF2B5EF4-FFF2-40B4-BE49-F238E27FC236}">
                  <a16:creationId xmlns:a16="http://schemas.microsoft.com/office/drawing/2014/main" id="{6BCAB5C7-DDDB-4A0A-B78A-62E36B717678}"/>
                </a:ext>
              </a:extLst>
            </p:cNvPr>
            <p:cNvSpPr/>
            <p:nvPr/>
          </p:nvSpPr>
          <p:spPr>
            <a:xfrm>
              <a:off x="2612437" y="2308936"/>
              <a:ext cx="2031724" cy="120064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E04B8C03-8F35-4630-A432-CEC5553DACD7}"/>
                </a:ext>
              </a:extLst>
            </p:cNvPr>
            <p:cNvSpPr txBox="1"/>
            <p:nvPr/>
          </p:nvSpPr>
          <p:spPr>
            <a:xfrm>
              <a:off x="2612437" y="2308936"/>
              <a:ext cx="2031724" cy="12006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600" kern="1200"/>
                <a:t>Director of Adult Social Care (LA)</a:t>
              </a:r>
            </a:p>
          </p:txBody>
        </p:sp>
      </p:grpSp>
      <p:grpSp>
        <p:nvGrpSpPr>
          <p:cNvPr id="29" name="Group 28">
            <a:extLst>
              <a:ext uri="{FF2B5EF4-FFF2-40B4-BE49-F238E27FC236}">
                <a16:creationId xmlns:a16="http://schemas.microsoft.com/office/drawing/2014/main" id="{6DF8E795-2F49-4FDF-9EFB-59CB73C87B33}"/>
              </a:ext>
            </a:extLst>
          </p:cNvPr>
          <p:cNvGrpSpPr/>
          <p:nvPr/>
        </p:nvGrpSpPr>
        <p:grpSpPr>
          <a:xfrm>
            <a:off x="5113149" y="3278669"/>
            <a:ext cx="1719668" cy="1200646"/>
            <a:chOff x="2612437" y="2308936"/>
            <a:chExt cx="2031724" cy="1200646"/>
          </a:xfrm>
        </p:grpSpPr>
        <p:sp>
          <p:nvSpPr>
            <p:cNvPr id="30" name="Rectangle 29">
              <a:extLst>
                <a:ext uri="{FF2B5EF4-FFF2-40B4-BE49-F238E27FC236}">
                  <a16:creationId xmlns:a16="http://schemas.microsoft.com/office/drawing/2014/main" id="{F198E3C9-1975-4A24-89DC-186A251D3C3A}"/>
                </a:ext>
              </a:extLst>
            </p:cNvPr>
            <p:cNvSpPr/>
            <p:nvPr/>
          </p:nvSpPr>
          <p:spPr>
            <a:xfrm>
              <a:off x="2612437" y="2308936"/>
              <a:ext cx="2031724" cy="120064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2A3EC9A9-D3D6-4433-9BE7-EC3E0F73D1CD}"/>
                </a:ext>
              </a:extLst>
            </p:cNvPr>
            <p:cNvSpPr txBox="1"/>
            <p:nvPr/>
          </p:nvSpPr>
          <p:spPr>
            <a:xfrm>
              <a:off x="2612437" y="2308936"/>
              <a:ext cx="2031724" cy="12006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600" kern="1200"/>
                <a:t>Associate Director of Quality &amp; Safety Improvement</a:t>
              </a:r>
            </a:p>
          </p:txBody>
        </p:sp>
      </p:grpSp>
      <p:cxnSp>
        <p:nvCxnSpPr>
          <p:cNvPr id="33" name="Straight Connector 32">
            <a:extLst>
              <a:ext uri="{FF2B5EF4-FFF2-40B4-BE49-F238E27FC236}">
                <a16:creationId xmlns:a16="http://schemas.microsoft.com/office/drawing/2014/main" id="{FB6C154C-5ACA-40B9-B54B-0332DBAD72C3}"/>
              </a:ext>
            </a:extLst>
          </p:cNvPr>
          <p:cNvCxnSpPr>
            <a:cxnSpLocks/>
          </p:cNvCxnSpPr>
          <p:nvPr/>
        </p:nvCxnSpPr>
        <p:spPr>
          <a:xfrm>
            <a:off x="424206" y="2922309"/>
            <a:ext cx="1052152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E75EC14-CB91-4BC6-8837-B6896A7EA457}"/>
              </a:ext>
            </a:extLst>
          </p:cNvPr>
          <p:cNvCxnSpPr>
            <a:cxnSpLocks/>
          </p:cNvCxnSpPr>
          <p:nvPr/>
        </p:nvCxnSpPr>
        <p:spPr>
          <a:xfrm>
            <a:off x="2101904" y="2922309"/>
            <a:ext cx="0" cy="35636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F844620-F591-4926-9E5F-08A83165E9FF}"/>
              </a:ext>
            </a:extLst>
          </p:cNvPr>
          <p:cNvCxnSpPr>
            <a:cxnSpLocks/>
          </p:cNvCxnSpPr>
          <p:nvPr/>
        </p:nvCxnSpPr>
        <p:spPr>
          <a:xfrm>
            <a:off x="4106470" y="2928918"/>
            <a:ext cx="0" cy="35887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776655E-E769-4866-A50D-4B3D74D90AA9}"/>
              </a:ext>
            </a:extLst>
          </p:cNvPr>
          <p:cNvCxnSpPr>
            <a:cxnSpLocks/>
          </p:cNvCxnSpPr>
          <p:nvPr/>
        </p:nvCxnSpPr>
        <p:spPr>
          <a:xfrm>
            <a:off x="5816685" y="2922309"/>
            <a:ext cx="0" cy="35887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7B11C84-DBFC-4438-97E5-4C2F986FB3A7}"/>
              </a:ext>
            </a:extLst>
          </p:cNvPr>
          <p:cNvCxnSpPr>
            <a:cxnSpLocks/>
          </p:cNvCxnSpPr>
          <p:nvPr/>
        </p:nvCxnSpPr>
        <p:spPr>
          <a:xfrm>
            <a:off x="7589148" y="2928918"/>
            <a:ext cx="0" cy="35887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D56F21E-9CEC-4C45-824B-12344FF5F891}"/>
              </a:ext>
            </a:extLst>
          </p:cNvPr>
          <p:cNvCxnSpPr>
            <a:cxnSpLocks/>
          </p:cNvCxnSpPr>
          <p:nvPr/>
        </p:nvCxnSpPr>
        <p:spPr>
          <a:xfrm>
            <a:off x="9538292" y="2928918"/>
            <a:ext cx="0" cy="35887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530F1005-A172-4E4B-B439-015E60E8BFF7}"/>
              </a:ext>
            </a:extLst>
          </p:cNvPr>
          <p:cNvCxnSpPr>
            <a:cxnSpLocks/>
          </p:cNvCxnSpPr>
          <p:nvPr/>
        </p:nvCxnSpPr>
        <p:spPr>
          <a:xfrm>
            <a:off x="10945729" y="2922309"/>
            <a:ext cx="0" cy="35887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96D6929-6E93-4763-B32E-C1E0BCF35C43}"/>
              </a:ext>
            </a:extLst>
          </p:cNvPr>
          <p:cNvCxnSpPr>
            <a:cxnSpLocks/>
          </p:cNvCxnSpPr>
          <p:nvPr/>
        </p:nvCxnSpPr>
        <p:spPr>
          <a:xfrm>
            <a:off x="5918038" y="2503753"/>
            <a:ext cx="0" cy="425165"/>
          </a:xfrm>
          <a:prstGeom prst="line">
            <a:avLst/>
          </a:prstGeom>
          <a:ln w="1905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4D6B1C20-879B-43E8-854D-CC459B81E8A6}"/>
              </a:ext>
            </a:extLst>
          </p:cNvPr>
          <p:cNvSpPr txBox="1"/>
          <p:nvPr/>
        </p:nvSpPr>
        <p:spPr>
          <a:xfrm>
            <a:off x="260913" y="378326"/>
            <a:ext cx="7551241" cy="954107"/>
          </a:xfrm>
          <a:prstGeom prst="rect">
            <a:avLst/>
          </a:prstGeom>
          <a:noFill/>
        </p:spPr>
        <p:txBody>
          <a:bodyPr wrap="square" rtlCol="0">
            <a:spAutoFit/>
          </a:bodyPr>
          <a:lstStyle/>
          <a:p>
            <a:pPr defTabSz="457200"/>
            <a:r>
              <a:rPr lang="en-GB" sz="2800" b="1">
                <a:solidFill>
                  <a:schemeClr val="accent1">
                    <a:lumMod val="50000"/>
                  </a:schemeClr>
                </a:solidFill>
              </a:rPr>
              <a:t>Fully Integrated Place Senior Leadership Structure across NHS and Council </a:t>
            </a:r>
          </a:p>
        </p:txBody>
      </p:sp>
      <p:pic>
        <p:nvPicPr>
          <p:cNvPr id="45" name="Picture 2">
            <a:extLst>
              <a:ext uri="{FF2B5EF4-FFF2-40B4-BE49-F238E27FC236}">
                <a16:creationId xmlns:a16="http://schemas.microsoft.com/office/drawing/2014/main" id="{1D966CE7-27FF-4C34-A27E-53BC40817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a:extLst>
              <a:ext uri="{FF2B5EF4-FFF2-40B4-BE49-F238E27FC236}">
                <a16:creationId xmlns:a16="http://schemas.microsoft.com/office/drawing/2014/main" id="{C43F090B-75BB-9233-E184-9BA40546A4BF}"/>
              </a:ext>
            </a:extLst>
          </p:cNvPr>
          <p:cNvSpPr txBox="1"/>
          <p:nvPr/>
        </p:nvSpPr>
        <p:spPr>
          <a:xfrm>
            <a:off x="51474" y="3252642"/>
            <a:ext cx="1535811" cy="120725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GB" sz="1600" kern="1200" dirty="0"/>
              <a:t>Director of </a:t>
            </a:r>
            <a:r>
              <a:rPr lang="en-GB" sz="1600" dirty="0"/>
              <a:t>Children's Services </a:t>
            </a:r>
            <a:r>
              <a:rPr lang="en-GB" sz="1600" kern="1200" dirty="0"/>
              <a:t>(LA)</a:t>
            </a:r>
          </a:p>
        </p:txBody>
      </p:sp>
      <p:cxnSp>
        <p:nvCxnSpPr>
          <p:cNvPr id="52" name="Straight Connector 51">
            <a:extLst>
              <a:ext uri="{FF2B5EF4-FFF2-40B4-BE49-F238E27FC236}">
                <a16:creationId xmlns:a16="http://schemas.microsoft.com/office/drawing/2014/main" id="{636F3600-61AA-B1FD-672C-35F125DAB620}"/>
              </a:ext>
            </a:extLst>
          </p:cNvPr>
          <p:cNvCxnSpPr>
            <a:cxnSpLocks/>
          </p:cNvCxnSpPr>
          <p:nvPr/>
        </p:nvCxnSpPr>
        <p:spPr>
          <a:xfrm>
            <a:off x="424206" y="2902889"/>
            <a:ext cx="0" cy="356360"/>
          </a:xfrm>
          <a:prstGeom prst="line">
            <a:avLst/>
          </a:prstGeom>
          <a:ln w="19050"/>
        </p:spPr>
        <p:style>
          <a:lnRef idx="1">
            <a:schemeClr val="dk1"/>
          </a:lnRef>
          <a:fillRef idx="0">
            <a:schemeClr val="dk1"/>
          </a:fillRef>
          <a:effectRef idx="0">
            <a:schemeClr val="dk1"/>
          </a:effectRef>
          <a:fontRef idx="minor">
            <a:schemeClr val="tx1"/>
          </a:fontRef>
        </p:style>
      </p:cxnSp>
      <p:pic>
        <p:nvPicPr>
          <p:cNvPr id="37" name="Picture 36" descr="Logo&#10;&#10;Description automatically generated with medium confidence">
            <a:extLst>
              <a:ext uri="{FF2B5EF4-FFF2-40B4-BE49-F238E27FC236}">
                <a16:creationId xmlns:a16="http://schemas.microsoft.com/office/drawing/2014/main" id="{3E3D9B52-64BD-2967-05BD-C95846E7C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839" y="1528312"/>
            <a:ext cx="2255520" cy="891540"/>
          </a:xfrm>
          <a:prstGeom prst="rect">
            <a:avLst/>
          </a:prstGeom>
        </p:spPr>
      </p:pic>
    </p:spTree>
    <p:extLst>
      <p:ext uri="{BB962C8B-B14F-4D97-AF65-F5344CB8AC3E}">
        <p14:creationId xmlns:p14="http://schemas.microsoft.com/office/powerpoint/2010/main" val="4034615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399" y="277046"/>
            <a:ext cx="5214504" cy="523220"/>
          </a:xfrm>
          <a:prstGeom prst="rect">
            <a:avLst/>
          </a:prstGeom>
          <a:noFill/>
        </p:spPr>
        <p:txBody>
          <a:bodyPr wrap="none" rtlCol="0">
            <a:spAutoFit/>
          </a:bodyPr>
          <a:lstStyle/>
          <a:p>
            <a:r>
              <a:rPr lang="en-GB" sz="2800" b="1">
                <a:solidFill>
                  <a:srgbClr val="002060"/>
                </a:solidFill>
              </a:rPr>
              <a:t>St Helens Cares Place Governance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2117" y="373725"/>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le 26"/>
          <p:cNvSpPr/>
          <p:nvPr/>
        </p:nvSpPr>
        <p:spPr>
          <a:xfrm>
            <a:off x="7700074" y="3246074"/>
            <a:ext cx="1140031" cy="86716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Integrated Finance and Resources</a:t>
            </a:r>
          </a:p>
          <a:p>
            <a:pPr algn="ctr"/>
            <a:r>
              <a:rPr lang="en-GB" sz="1050" b="1"/>
              <a:t>Committee</a:t>
            </a:r>
          </a:p>
          <a:p>
            <a:pPr algn="ctr"/>
            <a:r>
              <a:rPr lang="en-GB" sz="1050" b="1"/>
              <a:t>(Section 75)</a:t>
            </a:r>
          </a:p>
        </p:txBody>
      </p:sp>
      <p:cxnSp>
        <p:nvCxnSpPr>
          <p:cNvPr id="28" name="Straight Connector 27"/>
          <p:cNvCxnSpPr>
            <a:endCxn id="56" idx="2"/>
          </p:cNvCxnSpPr>
          <p:nvPr/>
        </p:nvCxnSpPr>
        <p:spPr>
          <a:xfrm flipH="1" flipV="1">
            <a:off x="5629981" y="1757163"/>
            <a:ext cx="3313" cy="240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993287" y="4479215"/>
            <a:ext cx="0" cy="346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6732031" y="4820038"/>
            <a:ext cx="2363190" cy="59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095221" y="4820038"/>
            <a:ext cx="0" cy="31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616250" y="4820038"/>
            <a:ext cx="0" cy="31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913626" y="4825974"/>
            <a:ext cx="0" cy="31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732031" y="4820038"/>
            <a:ext cx="0" cy="31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195169" y="4823006"/>
            <a:ext cx="0" cy="310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8964593" y="5130774"/>
            <a:ext cx="629610" cy="29985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Finance</a:t>
            </a:r>
          </a:p>
        </p:txBody>
      </p:sp>
      <p:sp>
        <p:nvSpPr>
          <p:cNvPr id="49" name="Rounded Rectangle 48"/>
          <p:cNvSpPr/>
          <p:nvPr/>
        </p:nvSpPr>
        <p:spPr>
          <a:xfrm>
            <a:off x="6993287" y="5133742"/>
            <a:ext cx="617517" cy="2968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Digital</a:t>
            </a:r>
          </a:p>
        </p:txBody>
      </p:sp>
      <p:sp>
        <p:nvSpPr>
          <p:cNvPr id="50" name="Rounded Rectangle 49"/>
          <p:cNvSpPr/>
          <p:nvPr/>
        </p:nvSpPr>
        <p:spPr>
          <a:xfrm>
            <a:off x="7652573" y="5136710"/>
            <a:ext cx="617517" cy="2968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Workforce</a:t>
            </a:r>
          </a:p>
        </p:txBody>
      </p:sp>
      <p:sp>
        <p:nvSpPr>
          <p:cNvPr id="51" name="Rounded Rectangle 50"/>
          <p:cNvSpPr/>
          <p:nvPr/>
        </p:nvSpPr>
        <p:spPr>
          <a:xfrm>
            <a:off x="8307491" y="5133742"/>
            <a:ext cx="617517" cy="2968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Estates</a:t>
            </a:r>
          </a:p>
        </p:txBody>
      </p:sp>
      <p:sp>
        <p:nvSpPr>
          <p:cNvPr id="52" name="Rounded Rectangle 51"/>
          <p:cNvSpPr/>
          <p:nvPr/>
        </p:nvSpPr>
        <p:spPr>
          <a:xfrm>
            <a:off x="6318751" y="5133742"/>
            <a:ext cx="617517" cy="2968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a:t>Population</a:t>
            </a:r>
            <a:r>
              <a:rPr lang="en-GB" sz="800"/>
              <a:t> </a:t>
            </a:r>
            <a:r>
              <a:rPr lang="en-GB" sz="700"/>
              <a:t>Health</a:t>
            </a:r>
          </a:p>
        </p:txBody>
      </p:sp>
      <p:sp>
        <p:nvSpPr>
          <p:cNvPr id="53" name="Rounded Rectangle 52"/>
          <p:cNvSpPr/>
          <p:nvPr/>
        </p:nvSpPr>
        <p:spPr>
          <a:xfrm>
            <a:off x="112566" y="2278321"/>
            <a:ext cx="1253827" cy="6937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C&amp;M Provider </a:t>
            </a:r>
            <a:r>
              <a:rPr lang="en-GB" sz="1200" b="1" err="1"/>
              <a:t>Collaboratives</a:t>
            </a:r>
            <a:endParaRPr lang="en-GB" sz="1200" b="1"/>
          </a:p>
          <a:p>
            <a:pPr algn="ctr"/>
            <a:r>
              <a:rPr lang="en-GB" sz="1050" b="1"/>
              <a:t>CMAST &amp; MHLDC</a:t>
            </a:r>
          </a:p>
        </p:txBody>
      </p:sp>
      <p:sp>
        <p:nvSpPr>
          <p:cNvPr id="56" name="Rounded Rectangle 55"/>
          <p:cNvSpPr/>
          <p:nvPr/>
        </p:nvSpPr>
        <p:spPr>
          <a:xfrm>
            <a:off x="4958136" y="1316215"/>
            <a:ext cx="1343689" cy="4409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C&amp;M Integrated Care Board (ICB)</a:t>
            </a:r>
          </a:p>
        </p:txBody>
      </p:sp>
      <p:sp>
        <p:nvSpPr>
          <p:cNvPr id="57" name="Rounded Rectangle 56"/>
          <p:cNvSpPr/>
          <p:nvPr/>
        </p:nvSpPr>
        <p:spPr>
          <a:xfrm>
            <a:off x="6862405" y="1316215"/>
            <a:ext cx="1343689" cy="4409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C&amp;M Integrated Care Partnership</a:t>
            </a:r>
          </a:p>
        </p:txBody>
      </p:sp>
      <p:sp>
        <p:nvSpPr>
          <p:cNvPr id="32" name="Rounded Rectangle 31"/>
          <p:cNvSpPr/>
          <p:nvPr/>
        </p:nvSpPr>
        <p:spPr>
          <a:xfrm>
            <a:off x="6880801" y="1998807"/>
            <a:ext cx="1343689" cy="5691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St Helens People’s Board</a:t>
            </a:r>
          </a:p>
        </p:txBody>
      </p:sp>
      <p:sp>
        <p:nvSpPr>
          <p:cNvPr id="33" name="Rounded Rectangle 32"/>
          <p:cNvSpPr/>
          <p:nvPr/>
        </p:nvSpPr>
        <p:spPr>
          <a:xfrm>
            <a:off x="5007002" y="2014521"/>
            <a:ext cx="1366587" cy="55347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St Helens Place Partnership Board</a:t>
            </a:r>
          </a:p>
        </p:txBody>
      </p:sp>
      <p:sp>
        <p:nvSpPr>
          <p:cNvPr id="34" name="Rounded Rectangle 33"/>
          <p:cNvSpPr/>
          <p:nvPr/>
        </p:nvSpPr>
        <p:spPr>
          <a:xfrm>
            <a:off x="8567689" y="1715763"/>
            <a:ext cx="1343689" cy="4409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St Helens Council Cabinet</a:t>
            </a:r>
          </a:p>
        </p:txBody>
      </p:sp>
      <p:cxnSp>
        <p:nvCxnSpPr>
          <p:cNvPr id="8" name="Straight Connector 7"/>
          <p:cNvCxnSpPr>
            <a:stCxn id="56" idx="3"/>
            <a:endCxn id="57" idx="1"/>
          </p:cNvCxnSpPr>
          <p:nvPr/>
        </p:nvCxnSpPr>
        <p:spPr>
          <a:xfrm>
            <a:off x="6301825" y="1536689"/>
            <a:ext cx="5605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3" idx="3"/>
            <a:endCxn id="32" idx="1"/>
          </p:cNvCxnSpPr>
          <p:nvPr/>
        </p:nvCxnSpPr>
        <p:spPr>
          <a:xfrm flipV="1">
            <a:off x="6373589" y="2283403"/>
            <a:ext cx="507212" cy="78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9165058" y="2142901"/>
            <a:ext cx="0" cy="18703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3503929" y="5088626"/>
            <a:ext cx="763993" cy="4409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Mental Wellbeing</a:t>
            </a:r>
          </a:p>
        </p:txBody>
      </p:sp>
      <p:sp>
        <p:nvSpPr>
          <p:cNvPr id="65" name="Rounded Rectangle 64"/>
          <p:cNvSpPr/>
          <p:nvPr/>
        </p:nvSpPr>
        <p:spPr>
          <a:xfrm>
            <a:off x="3276264" y="1656761"/>
            <a:ext cx="1343689" cy="4409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Provider Organisation/Board</a:t>
            </a:r>
          </a:p>
        </p:txBody>
      </p:sp>
      <p:sp>
        <p:nvSpPr>
          <p:cNvPr id="66" name="Rounded Rectangle 65"/>
          <p:cNvSpPr/>
          <p:nvPr/>
        </p:nvSpPr>
        <p:spPr>
          <a:xfrm>
            <a:off x="368424" y="1656761"/>
            <a:ext cx="1343689" cy="4409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Provider Organisation/Board</a:t>
            </a:r>
          </a:p>
        </p:txBody>
      </p:sp>
      <p:sp>
        <p:nvSpPr>
          <p:cNvPr id="67" name="Rounded Rectangle 66"/>
          <p:cNvSpPr/>
          <p:nvPr/>
        </p:nvSpPr>
        <p:spPr>
          <a:xfrm>
            <a:off x="1823629" y="1656761"/>
            <a:ext cx="1343689" cy="44094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Provider Organisation/Board</a:t>
            </a:r>
          </a:p>
        </p:txBody>
      </p:sp>
      <p:sp>
        <p:nvSpPr>
          <p:cNvPr id="68" name="Rounded Rectangle 67"/>
          <p:cNvSpPr/>
          <p:nvPr/>
        </p:nvSpPr>
        <p:spPr>
          <a:xfrm>
            <a:off x="6433406" y="3869541"/>
            <a:ext cx="1046303" cy="6372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System Resources Group</a:t>
            </a:r>
          </a:p>
        </p:txBody>
      </p:sp>
      <p:sp>
        <p:nvSpPr>
          <p:cNvPr id="69" name="Rounded Rectangle 68"/>
          <p:cNvSpPr/>
          <p:nvPr/>
        </p:nvSpPr>
        <p:spPr>
          <a:xfrm>
            <a:off x="5126457" y="3869542"/>
            <a:ext cx="1007045" cy="62432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Programme Delivery Group</a:t>
            </a:r>
          </a:p>
        </p:txBody>
      </p:sp>
      <p:sp>
        <p:nvSpPr>
          <p:cNvPr id="70" name="Rounded Rectangle 69"/>
          <p:cNvSpPr/>
          <p:nvPr/>
        </p:nvSpPr>
        <p:spPr>
          <a:xfrm>
            <a:off x="3781898" y="3869542"/>
            <a:ext cx="968044" cy="6372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t>Stakeholder Forum</a:t>
            </a:r>
          </a:p>
        </p:txBody>
      </p:sp>
      <p:cxnSp>
        <p:nvCxnSpPr>
          <p:cNvPr id="71" name="Straight Connector 70"/>
          <p:cNvCxnSpPr/>
          <p:nvPr/>
        </p:nvCxnSpPr>
        <p:spPr>
          <a:xfrm flipV="1">
            <a:off x="8239538" y="2324640"/>
            <a:ext cx="958964" cy="529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510613" y="2319348"/>
            <a:ext cx="3463800" cy="529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494336" y="2059983"/>
            <a:ext cx="0" cy="2673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2495473" y="2099300"/>
            <a:ext cx="0" cy="2306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3931221" y="2057437"/>
            <a:ext cx="16887" cy="272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0"/>
          </p:cNvCxnSpPr>
          <p:nvPr/>
        </p:nvCxnSpPr>
        <p:spPr>
          <a:xfrm flipV="1">
            <a:off x="5629980" y="3623159"/>
            <a:ext cx="1" cy="246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1823630" y="3617179"/>
            <a:ext cx="5838644" cy="58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818742" y="3623114"/>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453435" y="3623159"/>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57" idx="2"/>
          </p:cNvCxnSpPr>
          <p:nvPr/>
        </p:nvCxnSpPr>
        <p:spPr>
          <a:xfrm flipV="1">
            <a:off x="7534250" y="1757163"/>
            <a:ext cx="0" cy="3028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6240" y="2429184"/>
            <a:ext cx="337370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376240" y="2567998"/>
            <a:ext cx="3373702"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411073" y="2185228"/>
            <a:ext cx="0" cy="14293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270089" y="4026757"/>
            <a:ext cx="1" cy="1729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7481849" y="4199729"/>
            <a:ext cx="78824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69" idx="2"/>
          </p:cNvCxnSpPr>
          <p:nvPr/>
        </p:nvCxnSpPr>
        <p:spPr>
          <a:xfrm flipV="1">
            <a:off x="5629979" y="4493863"/>
            <a:ext cx="1" cy="598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056895" y="4845899"/>
            <a:ext cx="157308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825670" y="4842198"/>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4056893" y="4845899"/>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4406716" y="5092327"/>
            <a:ext cx="771269" cy="4409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t>Healthy Weight</a:t>
            </a:r>
          </a:p>
        </p:txBody>
      </p:sp>
      <p:sp>
        <p:nvSpPr>
          <p:cNvPr id="96" name="Rounded Rectangle 95"/>
          <p:cNvSpPr/>
          <p:nvPr/>
        </p:nvSpPr>
        <p:spPr>
          <a:xfrm>
            <a:off x="5311765" y="5092327"/>
            <a:ext cx="821737" cy="44094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Resilient </a:t>
            </a:r>
            <a:r>
              <a:rPr lang="en-GB" sz="850" b="1"/>
              <a:t>Communities</a:t>
            </a:r>
          </a:p>
        </p:txBody>
      </p:sp>
      <p:sp>
        <p:nvSpPr>
          <p:cNvPr id="72" name="Rounded Rectangle 71"/>
          <p:cNvSpPr/>
          <p:nvPr/>
        </p:nvSpPr>
        <p:spPr>
          <a:xfrm>
            <a:off x="2495473" y="3869587"/>
            <a:ext cx="1008456" cy="6371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Quality &amp; Performance Group</a:t>
            </a:r>
          </a:p>
        </p:txBody>
      </p:sp>
      <p:sp>
        <p:nvSpPr>
          <p:cNvPr id="90" name="Rounded Rectangle 89"/>
          <p:cNvSpPr/>
          <p:nvPr/>
        </p:nvSpPr>
        <p:spPr>
          <a:xfrm>
            <a:off x="1319401" y="3875353"/>
            <a:ext cx="1008456" cy="6371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t>St Helens Health and Care Provider Alliance </a:t>
            </a:r>
          </a:p>
        </p:txBody>
      </p:sp>
      <p:cxnSp>
        <p:nvCxnSpPr>
          <p:cNvPr id="91" name="Straight Connector 90"/>
          <p:cNvCxnSpPr/>
          <p:nvPr/>
        </p:nvCxnSpPr>
        <p:spPr>
          <a:xfrm flipV="1">
            <a:off x="1824858" y="3623249"/>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999701" y="3628925"/>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1162683" y="3035600"/>
            <a:ext cx="251712" cy="86856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234270" y="5998390"/>
            <a:ext cx="778702" cy="3143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PCN &amp; Care Community</a:t>
            </a:r>
          </a:p>
        </p:txBody>
      </p:sp>
      <p:sp>
        <p:nvSpPr>
          <p:cNvPr id="98" name="Rounded Rectangle 97"/>
          <p:cNvSpPr/>
          <p:nvPr/>
        </p:nvSpPr>
        <p:spPr>
          <a:xfrm>
            <a:off x="1040269" y="6002236"/>
            <a:ext cx="784590" cy="2968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PCN &amp; Care Community</a:t>
            </a:r>
          </a:p>
        </p:txBody>
      </p:sp>
      <p:sp>
        <p:nvSpPr>
          <p:cNvPr id="99" name="Rounded Rectangle 98"/>
          <p:cNvSpPr/>
          <p:nvPr/>
        </p:nvSpPr>
        <p:spPr>
          <a:xfrm>
            <a:off x="1885265" y="6004543"/>
            <a:ext cx="803171" cy="2790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PCN &amp; Care Community</a:t>
            </a:r>
          </a:p>
        </p:txBody>
      </p:sp>
      <p:sp>
        <p:nvSpPr>
          <p:cNvPr id="100" name="Rounded Rectangle 99"/>
          <p:cNvSpPr/>
          <p:nvPr/>
        </p:nvSpPr>
        <p:spPr>
          <a:xfrm>
            <a:off x="2715732" y="6005971"/>
            <a:ext cx="815493" cy="27760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PCN &amp; Care Community</a:t>
            </a:r>
          </a:p>
        </p:txBody>
      </p:sp>
      <p:cxnSp>
        <p:nvCxnSpPr>
          <p:cNvPr id="102" name="Straight Connector 101"/>
          <p:cNvCxnSpPr/>
          <p:nvPr/>
        </p:nvCxnSpPr>
        <p:spPr>
          <a:xfrm flipH="1" flipV="1">
            <a:off x="855538" y="5744250"/>
            <a:ext cx="2022976" cy="29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55538" y="5740269"/>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494141" y="5740269"/>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234325" y="5738314"/>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2878514" y="5750091"/>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33" idx="2"/>
          </p:cNvCxnSpPr>
          <p:nvPr/>
        </p:nvCxnSpPr>
        <p:spPr>
          <a:xfrm flipV="1">
            <a:off x="5690295" y="2567998"/>
            <a:ext cx="1" cy="2553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1491420" y="4523261"/>
            <a:ext cx="2721" cy="1226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1573193" y="4906763"/>
            <a:ext cx="1008456" cy="6371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Clinical &amp; Care Professionals Group</a:t>
            </a:r>
          </a:p>
        </p:txBody>
      </p:sp>
      <p:cxnSp>
        <p:nvCxnSpPr>
          <p:cNvPr id="113" name="Straight Connector 112"/>
          <p:cNvCxnSpPr/>
          <p:nvPr/>
        </p:nvCxnSpPr>
        <p:spPr>
          <a:xfrm flipV="1">
            <a:off x="1873364" y="4375851"/>
            <a:ext cx="0" cy="5504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885265" y="4649586"/>
            <a:ext cx="3744716" cy="30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2375029" y="5324293"/>
            <a:ext cx="896811" cy="381586"/>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t>Primary Care Leadership Group</a:t>
            </a:r>
          </a:p>
        </p:txBody>
      </p:sp>
      <p:sp>
        <p:nvSpPr>
          <p:cNvPr id="118" name="Rounded Rectangle 117"/>
          <p:cNvSpPr/>
          <p:nvPr/>
        </p:nvSpPr>
        <p:spPr>
          <a:xfrm>
            <a:off x="10327719" y="5101151"/>
            <a:ext cx="1231868" cy="34964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C&amp;M Partnerships</a:t>
            </a:r>
          </a:p>
        </p:txBody>
      </p:sp>
      <p:sp>
        <p:nvSpPr>
          <p:cNvPr id="119" name="Rounded Rectangle 118"/>
          <p:cNvSpPr/>
          <p:nvPr/>
        </p:nvSpPr>
        <p:spPr>
          <a:xfrm>
            <a:off x="10327719" y="5450471"/>
            <a:ext cx="1231868" cy="30772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Local Organisations</a:t>
            </a:r>
          </a:p>
        </p:txBody>
      </p:sp>
      <p:sp>
        <p:nvSpPr>
          <p:cNvPr id="120" name="Rounded Rectangle 119"/>
          <p:cNvSpPr/>
          <p:nvPr/>
        </p:nvSpPr>
        <p:spPr>
          <a:xfrm>
            <a:off x="10327718" y="5779458"/>
            <a:ext cx="1231869" cy="3144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Place partnership Committee/fora</a:t>
            </a:r>
          </a:p>
        </p:txBody>
      </p:sp>
      <p:sp>
        <p:nvSpPr>
          <p:cNvPr id="123" name="Rounded Rectangle 122"/>
          <p:cNvSpPr/>
          <p:nvPr/>
        </p:nvSpPr>
        <p:spPr>
          <a:xfrm>
            <a:off x="10317069" y="6102774"/>
            <a:ext cx="1231867" cy="30158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t>Delivery Groups</a:t>
            </a:r>
          </a:p>
        </p:txBody>
      </p:sp>
      <p:sp>
        <p:nvSpPr>
          <p:cNvPr id="124" name="Rounded Rectangle 123"/>
          <p:cNvSpPr/>
          <p:nvPr/>
        </p:nvSpPr>
        <p:spPr>
          <a:xfrm>
            <a:off x="10327719" y="4751510"/>
            <a:ext cx="1231868" cy="3496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rPr>
              <a:t>Legend</a:t>
            </a:r>
          </a:p>
        </p:txBody>
      </p:sp>
      <p:cxnSp>
        <p:nvCxnSpPr>
          <p:cNvPr id="125" name="Straight Connector 124"/>
          <p:cNvCxnSpPr/>
          <p:nvPr/>
        </p:nvCxnSpPr>
        <p:spPr>
          <a:xfrm flipV="1">
            <a:off x="2999700" y="4528251"/>
            <a:ext cx="0" cy="1243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62683" y="6412118"/>
            <a:ext cx="1051570" cy="369332"/>
          </a:xfrm>
          <a:prstGeom prst="rect">
            <a:avLst/>
          </a:prstGeom>
          <a:noFill/>
        </p:spPr>
        <p:txBody>
          <a:bodyPr wrap="none" rtlCol="0">
            <a:spAutoFit/>
          </a:bodyPr>
          <a:lstStyle/>
          <a:p>
            <a:r>
              <a:rPr lang="en-GB"/>
              <a:t>Localities</a:t>
            </a:r>
          </a:p>
        </p:txBody>
      </p:sp>
      <p:sp>
        <p:nvSpPr>
          <p:cNvPr id="108" name="TextBox 107"/>
          <p:cNvSpPr txBox="1"/>
          <p:nvPr/>
        </p:nvSpPr>
        <p:spPr>
          <a:xfrm>
            <a:off x="3797862" y="5635961"/>
            <a:ext cx="2091150" cy="369332"/>
          </a:xfrm>
          <a:prstGeom prst="rect">
            <a:avLst/>
          </a:prstGeom>
          <a:noFill/>
        </p:spPr>
        <p:txBody>
          <a:bodyPr wrap="none" rtlCol="0">
            <a:spAutoFit/>
          </a:bodyPr>
          <a:lstStyle/>
          <a:p>
            <a:r>
              <a:rPr lang="en-GB"/>
              <a:t>Delivery of Priorities</a:t>
            </a:r>
          </a:p>
        </p:txBody>
      </p:sp>
      <p:sp>
        <p:nvSpPr>
          <p:cNvPr id="110" name="TextBox 109"/>
          <p:cNvSpPr txBox="1"/>
          <p:nvPr/>
        </p:nvSpPr>
        <p:spPr>
          <a:xfrm>
            <a:off x="7195169" y="5529616"/>
            <a:ext cx="1717073" cy="369332"/>
          </a:xfrm>
          <a:prstGeom prst="rect">
            <a:avLst/>
          </a:prstGeom>
          <a:noFill/>
        </p:spPr>
        <p:txBody>
          <a:bodyPr wrap="none" rtlCol="0">
            <a:spAutoFit/>
          </a:bodyPr>
          <a:lstStyle/>
          <a:p>
            <a:r>
              <a:rPr lang="en-GB"/>
              <a:t>Enabling Groups</a:t>
            </a:r>
          </a:p>
        </p:txBody>
      </p:sp>
      <p:cxnSp>
        <p:nvCxnSpPr>
          <p:cNvPr id="115" name="Straight Connector 114"/>
          <p:cNvCxnSpPr/>
          <p:nvPr/>
        </p:nvCxnSpPr>
        <p:spPr>
          <a:xfrm flipV="1">
            <a:off x="8884200" y="3611886"/>
            <a:ext cx="526873" cy="52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5" name="Rounded Rectangle 134"/>
          <p:cNvSpPr/>
          <p:nvPr/>
        </p:nvSpPr>
        <p:spPr>
          <a:xfrm>
            <a:off x="6656020" y="2863060"/>
            <a:ext cx="712830" cy="349641"/>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7030A0"/>
                </a:solidFill>
              </a:rPr>
              <a:t>Place PLT</a:t>
            </a:r>
          </a:p>
        </p:txBody>
      </p:sp>
      <p:cxnSp>
        <p:nvCxnSpPr>
          <p:cNvPr id="145" name="Straight Connector 144"/>
          <p:cNvCxnSpPr>
            <a:cxnSpLocks/>
            <a:stCxn id="101" idx="3"/>
            <a:endCxn id="135" idx="1"/>
          </p:cNvCxnSpPr>
          <p:nvPr/>
        </p:nvCxnSpPr>
        <p:spPr>
          <a:xfrm>
            <a:off x="6254554" y="3035601"/>
            <a:ext cx="401466" cy="2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30EA680-D336-4FF7-8B7A-9848BB0A1C32}" type="slidenum">
              <a:rPr lang="en-GB" smtClean="0"/>
              <a:t>26</a:t>
            </a:fld>
            <a:endParaRPr lang="en-GB"/>
          </a:p>
        </p:txBody>
      </p:sp>
      <p:sp>
        <p:nvSpPr>
          <p:cNvPr id="101" name="Rounded Rectangle 100"/>
          <p:cNvSpPr/>
          <p:nvPr/>
        </p:nvSpPr>
        <p:spPr>
          <a:xfrm>
            <a:off x="5177985" y="2860780"/>
            <a:ext cx="1076569" cy="349641"/>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rgbClr val="7030A0"/>
                </a:solidFill>
              </a:rPr>
              <a:t>NHS Place Director</a:t>
            </a:r>
          </a:p>
        </p:txBody>
      </p:sp>
      <p:cxnSp>
        <p:nvCxnSpPr>
          <p:cNvPr id="121" name="Straight Connector 120"/>
          <p:cNvCxnSpPr>
            <a:endCxn id="101" idx="2"/>
          </p:cNvCxnSpPr>
          <p:nvPr/>
        </p:nvCxnSpPr>
        <p:spPr>
          <a:xfrm flipV="1">
            <a:off x="5716269" y="3210421"/>
            <a:ext cx="1" cy="4185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410071" y="3047658"/>
            <a:ext cx="401466" cy="21412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3" name="Rounded Rectangle 71">
            <a:extLst>
              <a:ext uri="{FF2B5EF4-FFF2-40B4-BE49-F238E27FC236}">
                <a16:creationId xmlns:a16="http://schemas.microsoft.com/office/drawing/2014/main" id="{4FEBEE1E-1D0C-BAA8-1DE5-0DF936FB8064}"/>
              </a:ext>
            </a:extLst>
          </p:cNvPr>
          <p:cNvSpPr/>
          <p:nvPr/>
        </p:nvSpPr>
        <p:spPr>
          <a:xfrm>
            <a:off x="142152" y="3863746"/>
            <a:ext cx="1114289" cy="6301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a:t>Primary Care Commissioning Committee</a:t>
            </a:r>
          </a:p>
        </p:txBody>
      </p:sp>
      <p:cxnSp>
        <p:nvCxnSpPr>
          <p:cNvPr id="112" name="Straight Connector 111">
            <a:extLst>
              <a:ext uri="{FF2B5EF4-FFF2-40B4-BE49-F238E27FC236}">
                <a16:creationId xmlns:a16="http://schemas.microsoft.com/office/drawing/2014/main" id="{CC62F93C-2E8A-AA56-B4D3-E2B648EF397C}"/>
              </a:ext>
            </a:extLst>
          </p:cNvPr>
          <p:cNvCxnSpPr/>
          <p:nvPr/>
        </p:nvCxnSpPr>
        <p:spPr>
          <a:xfrm flipV="1">
            <a:off x="635511" y="3610263"/>
            <a:ext cx="0" cy="2464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E0F1866-4CB1-2FF0-626A-F2B06C6C50CA}"/>
              </a:ext>
            </a:extLst>
          </p:cNvPr>
          <p:cNvCxnSpPr/>
          <p:nvPr/>
        </p:nvCxnSpPr>
        <p:spPr>
          <a:xfrm flipH="1" flipV="1">
            <a:off x="611903" y="3624143"/>
            <a:ext cx="5838644" cy="58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with medium confidence">
            <a:extLst>
              <a:ext uri="{FF2B5EF4-FFF2-40B4-BE49-F238E27FC236}">
                <a16:creationId xmlns:a16="http://schemas.microsoft.com/office/drawing/2014/main" id="{E88F6F76-D59B-E43B-02D7-6F483B3C8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0950" y="279479"/>
            <a:ext cx="2255520" cy="891540"/>
          </a:xfrm>
          <a:prstGeom prst="rect">
            <a:avLst/>
          </a:prstGeom>
        </p:spPr>
      </p:pic>
    </p:spTree>
    <p:extLst>
      <p:ext uri="{BB962C8B-B14F-4D97-AF65-F5344CB8AC3E}">
        <p14:creationId xmlns:p14="http://schemas.microsoft.com/office/powerpoint/2010/main" val="2038948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9. Big Ticket Items for 2022/23</a:t>
            </a:r>
          </a:p>
        </p:txBody>
      </p:sp>
    </p:spTree>
    <p:extLst>
      <p:ext uri="{BB962C8B-B14F-4D97-AF65-F5344CB8AC3E}">
        <p14:creationId xmlns:p14="http://schemas.microsoft.com/office/powerpoint/2010/main" val="1638947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4229100" y="3678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4086225" y="2187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4229100" y="3678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095750" y="2249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4229100" y="3678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095750" y="2522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TextBox 17"/>
          <p:cNvSpPr txBox="1"/>
          <p:nvPr/>
        </p:nvSpPr>
        <p:spPr>
          <a:xfrm>
            <a:off x="732239" y="416057"/>
            <a:ext cx="5510226" cy="523220"/>
          </a:xfrm>
          <a:prstGeom prst="rect">
            <a:avLst/>
          </a:prstGeom>
          <a:noFill/>
        </p:spPr>
        <p:txBody>
          <a:bodyPr wrap="none" rtlCol="0">
            <a:spAutoFit/>
          </a:bodyPr>
          <a:lstStyle/>
          <a:p>
            <a:r>
              <a:rPr lang="en-GB" sz="2800" b="1">
                <a:solidFill>
                  <a:srgbClr val="002060"/>
                </a:solidFill>
              </a:rPr>
              <a:t>9. Our Big Ticket Items for St Helens</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p:cNvSpPr>
            <a:spLocks noGrp="1"/>
          </p:cNvSpPr>
          <p:nvPr>
            <p:ph type="sldNum" sz="quarter" idx="12"/>
          </p:nvPr>
        </p:nvSpPr>
        <p:spPr/>
        <p:txBody>
          <a:bodyPr/>
          <a:lstStyle/>
          <a:p>
            <a:fld id="{330EA680-D336-4FF7-8B7A-9848BB0A1C32}" type="slidenum">
              <a:rPr lang="en-GB" smtClean="0"/>
              <a:t>28</a:t>
            </a:fld>
            <a:endParaRPr lang="en-GB"/>
          </a:p>
        </p:txBody>
      </p:sp>
      <p:pic>
        <p:nvPicPr>
          <p:cNvPr id="15" name="Picture 14" descr="Logo&#10;&#10;Description automatically generated with medium confidence">
            <a:extLst>
              <a:ext uri="{FF2B5EF4-FFF2-40B4-BE49-F238E27FC236}">
                <a16:creationId xmlns:a16="http://schemas.microsoft.com/office/drawing/2014/main" id="{9CCE37BD-950B-20D4-3C9B-7E48E5892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5779" y="402750"/>
            <a:ext cx="2255520" cy="891540"/>
          </a:xfrm>
          <a:prstGeom prst="rect">
            <a:avLst/>
          </a:prstGeom>
        </p:spPr>
      </p:pic>
      <p:graphicFrame>
        <p:nvGraphicFramePr>
          <p:cNvPr id="21" name="TextBox 11">
            <a:extLst>
              <a:ext uri="{FF2B5EF4-FFF2-40B4-BE49-F238E27FC236}">
                <a16:creationId xmlns:a16="http://schemas.microsoft.com/office/drawing/2014/main" id="{4BE0F7E0-B219-EF13-70BD-9D0263FCC730}"/>
              </a:ext>
            </a:extLst>
          </p:cNvPr>
          <p:cNvGraphicFramePr/>
          <p:nvPr/>
        </p:nvGraphicFramePr>
        <p:xfrm>
          <a:off x="554903" y="1541719"/>
          <a:ext cx="10328997" cy="52629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53942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98A4-3FBD-4B0D-A774-0A981014A02E}"/>
              </a:ext>
            </a:extLst>
          </p:cNvPr>
          <p:cNvSpPr>
            <a:spLocks noGrp="1"/>
          </p:cNvSpPr>
          <p:nvPr>
            <p:ph type="ctrTitle"/>
          </p:nvPr>
        </p:nvSpPr>
        <p:spPr/>
        <p:txBody>
          <a:bodyPr/>
          <a:lstStyle/>
          <a:p>
            <a:r>
              <a:rPr lang="en-GB"/>
              <a:t>Thank you </a:t>
            </a:r>
            <a:br>
              <a:rPr lang="en-GB"/>
            </a:br>
            <a:r>
              <a:rPr lang="en-GB"/>
              <a:t>Any Questions </a:t>
            </a:r>
          </a:p>
        </p:txBody>
      </p:sp>
    </p:spTree>
    <p:extLst>
      <p:ext uri="{BB962C8B-B14F-4D97-AF65-F5344CB8AC3E}">
        <p14:creationId xmlns:p14="http://schemas.microsoft.com/office/powerpoint/2010/main" val="18144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9614-F1F1-4EBC-9E1F-8D4F092B140F}"/>
              </a:ext>
            </a:extLst>
          </p:cNvPr>
          <p:cNvSpPr>
            <a:spLocks noGrp="1"/>
          </p:cNvSpPr>
          <p:nvPr>
            <p:ph type="ctrTitle"/>
          </p:nvPr>
        </p:nvSpPr>
        <p:spPr/>
        <p:txBody>
          <a:bodyPr/>
          <a:lstStyle/>
          <a:p>
            <a:r>
              <a:rPr lang="en-GB"/>
              <a:t>1. History of St Helens</a:t>
            </a:r>
            <a:br>
              <a:rPr lang="en-GB"/>
            </a:br>
            <a:endParaRPr lang="en-GB"/>
          </a:p>
        </p:txBody>
      </p:sp>
    </p:spTree>
    <p:extLst>
      <p:ext uri="{BB962C8B-B14F-4D97-AF65-F5344CB8AC3E}">
        <p14:creationId xmlns:p14="http://schemas.microsoft.com/office/powerpoint/2010/main" val="142780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39E233-88F8-45D9-A123-B6B7CB3E3968}"/>
              </a:ext>
            </a:extLst>
          </p:cNvPr>
          <p:cNvSpPr>
            <a:spLocks noGrp="1"/>
          </p:cNvSpPr>
          <p:nvPr>
            <p:ph type="sldNum" sz="quarter" idx="12"/>
          </p:nvPr>
        </p:nvSpPr>
        <p:spPr/>
        <p:txBody>
          <a:bodyPr/>
          <a:lstStyle/>
          <a:p>
            <a:fld id="{330EA680-D336-4FF7-8B7A-9848BB0A1C32}" type="slidenum">
              <a:rPr lang="en-GB" smtClean="0"/>
              <a:t>4</a:t>
            </a:fld>
            <a:endParaRPr lang="en-GB"/>
          </a:p>
        </p:txBody>
      </p:sp>
      <p:sp>
        <p:nvSpPr>
          <p:cNvPr id="4" name="TextBox 3">
            <a:extLst>
              <a:ext uri="{FF2B5EF4-FFF2-40B4-BE49-F238E27FC236}">
                <a16:creationId xmlns:a16="http://schemas.microsoft.com/office/drawing/2014/main" id="{592C237D-B18B-498C-BB47-FB2311E36458}"/>
              </a:ext>
            </a:extLst>
          </p:cNvPr>
          <p:cNvSpPr txBox="1"/>
          <p:nvPr/>
        </p:nvSpPr>
        <p:spPr>
          <a:xfrm>
            <a:off x="356641" y="316407"/>
            <a:ext cx="3469668" cy="523220"/>
          </a:xfrm>
          <a:prstGeom prst="rect">
            <a:avLst/>
          </a:prstGeom>
          <a:noFill/>
        </p:spPr>
        <p:txBody>
          <a:bodyPr wrap="none" rtlCol="0">
            <a:spAutoFit/>
          </a:bodyPr>
          <a:lstStyle/>
          <a:p>
            <a:r>
              <a:rPr lang="en-GB" sz="2800" b="1">
                <a:solidFill>
                  <a:srgbClr val="002060"/>
                </a:solidFill>
              </a:rPr>
              <a:t>1. History of St Helens</a:t>
            </a:r>
          </a:p>
        </p:txBody>
      </p:sp>
      <p:sp>
        <p:nvSpPr>
          <p:cNvPr id="6" name="TextBox 5">
            <a:extLst>
              <a:ext uri="{FF2B5EF4-FFF2-40B4-BE49-F238E27FC236}">
                <a16:creationId xmlns:a16="http://schemas.microsoft.com/office/drawing/2014/main" id="{D6A686D6-B331-49CE-9A4B-164D7CD0DE63}"/>
              </a:ext>
            </a:extLst>
          </p:cNvPr>
          <p:cNvSpPr txBox="1"/>
          <p:nvPr/>
        </p:nvSpPr>
        <p:spPr>
          <a:xfrm>
            <a:off x="356640" y="2929047"/>
            <a:ext cx="5374147" cy="36009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rPr>
              <a:t>Timeline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7030A0"/>
                </a:solidFill>
                <a:effectLst/>
                <a:latin typeface="-apple-system"/>
              </a:rPr>
              <a:t>1552</a:t>
            </a:r>
            <a:r>
              <a:rPr kumimoji="0" lang="en-US" altLang="en-US" sz="1800" b="0" i="0" u="none" strike="noStrike" cap="none" normalizeH="0" baseline="0">
                <a:ln>
                  <a:noFill/>
                </a:ln>
                <a:solidFill>
                  <a:srgbClr val="000000"/>
                </a:solidFill>
                <a:effectLst/>
                <a:latin typeface="-apple-system"/>
              </a:rPr>
              <a:t> - </a:t>
            </a:r>
            <a:r>
              <a:rPr kumimoji="0" lang="en-US" altLang="en-US" sz="1600" b="0" i="0" u="none" strike="noStrike" cap="none" normalizeH="0" baseline="0">
                <a:ln>
                  <a:noFill/>
                </a:ln>
                <a:solidFill>
                  <a:srgbClr val="000000"/>
                </a:solidFill>
                <a:effectLst/>
                <a:latin typeface="-apple-system"/>
              </a:rPr>
              <a:t>A chapel dedicated to St Helen is mentioned for the first time. The town takes its name from the chapel.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rPr>
              <a:t>1746 </a:t>
            </a:r>
            <a:r>
              <a:rPr kumimoji="0" lang="en-US" altLang="en-US" sz="1600" b="0" i="0" u="none" strike="noStrike" cap="none" normalizeH="0" baseline="0">
                <a:ln>
                  <a:noFill/>
                </a:ln>
                <a:solidFill>
                  <a:srgbClr val="000000"/>
                </a:solidFill>
                <a:effectLst/>
                <a:latin typeface="-apple-system"/>
              </a:rPr>
              <a:t>- A turnpike road is built to Liverpool</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1762 - </a:t>
            </a:r>
            <a:r>
              <a:rPr kumimoji="0" lang="en-US" altLang="en-US" sz="1600" b="0" i="0" u="none" strike="noStrike" cap="none" normalizeH="0" baseline="0">
                <a:ln>
                  <a:noFill/>
                </a:ln>
                <a:solidFill>
                  <a:srgbClr val="000000"/>
                </a:solidFill>
                <a:effectLst/>
                <a:latin typeface="-apple-system"/>
              </a:rPr>
              <a:t>A canal is cut. Coal mining in the St Helens area booms.</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7030A0"/>
                </a:solidFill>
                <a:effectLst/>
                <a:latin typeface="-apple-system"/>
              </a:rPr>
              <a:t>1773</a:t>
            </a:r>
            <a:r>
              <a:rPr kumimoji="0" lang="en-US" altLang="en-US" sz="1600" b="0" i="0" u="none" strike="noStrike" cap="none" normalizeH="0" baseline="0">
                <a:ln>
                  <a:noFill/>
                </a:ln>
                <a:solidFill>
                  <a:srgbClr val="000000"/>
                </a:solidFill>
                <a:effectLst/>
                <a:latin typeface="-apple-system"/>
              </a:rPr>
              <a:t> - The British Cast Plate Glass Manufacturers opens. Glass making in St Helens booms.</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1826</a:t>
            </a:r>
            <a:r>
              <a:rPr kumimoji="0" lang="en-US" altLang="en-US" b="0" i="0" u="none" strike="noStrike" cap="none" normalizeH="0" baseline="0">
                <a:ln>
                  <a:noFill/>
                </a:ln>
                <a:solidFill>
                  <a:srgbClr val="000000"/>
                </a:solidFill>
                <a:effectLst/>
                <a:latin typeface="-apple-system"/>
              </a:rPr>
              <a:t> </a:t>
            </a:r>
            <a:r>
              <a:rPr kumimoji="0" lang="en-US" altLang="en-US" sz="1600" b="0" i="0" u="none" strike="noStrike" cap="none" normalizeH="0" baseline="0">
                <a:ln>
                  <a:noFill/>
                </a:ln>
                <a:solidFill>
                  <a:srgbClr val="000000"/>
                </a:solidFill>
                <a:effectLst/>
                <a:latin typeface="-apple-system"/>
              </a:rPr>
              <a:t>- William Pilkington founds a glassworks in St Helens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1828</a:t>
            </a:r>
            <a:r>
              <a:rPr kumimoji="0" lang="en-US" altLang="en-US" sz="1600" b="0" i="0" u="none" strike="noStrike" cap="none" normalizeH="0" baseline="0">
                <a:ln>
                  <a:noFill/>
                </a:ln>
                <a:solidFill>
                  <a:srgbClr val="000000"/>
                </a:solidFill>
                <a:effectLst/>
                <a:latin typeface="-apple-system"/>
              </a:rPr>
              <a:t> - Josias Gamble sets up a chemical works in St Helens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1833</a:t>
            </a:r>
            <a:r>
              <a:rPr kumimoji="0" lang="en-US" altLang="en-US" sz="1600" b="0" i="0" u="none" strike="noStrike" cap="none" normalizeH="0" baseline="0">
                <a:ln>
                  <a:noFill/>
                </a:ln>
                <a:solidFill>
                  <a:srgbClr val="000000"/>
                </a:solidFill>
                <a:effectLst/>
                <a:latin typeface="-apple-system"/>
              </a:rPr>
              <a:t> - The railway comes to St Helens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1839</a:t>
            </a:r>
            <a:r>
              <a:rPr kumimoji="0" lang="en-US" altLang="en-US" sz="1600" b="0" i="0" u="none" strike="noStrike" cap="none" normalizeH="0" baseline="0">
                <a:ln>
                  <a:noFill/>
                </a:ln>
                <a:solidFill>
                  <a:srgbClr val="000000"/>
                </a:solidFill>
                <a:effectLst/>
                <a:latin typeface="-apple-system"/>
              </a:rPr>
              <a:t> - St Helens Town Hall is built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1868</a:t>
            </a:r>
            <a:r>
              <a:rPr kumimoji="0" lang="en-US" altLang="en-US" b="0" i="0" u="none" strike="noStrike" cap="none" normalizeH="0" baseline="0">
                <a:ln>
                  <a:noFill/>
                </a:ln>
                <a:solidFill>
                  <a:srgbClr val="000000"/>
                </a:solidFill>
                <a:effectLst/>
                <a:latin typeface="-apple-system"/>
              </a:rPr>
              <a:t> </a:t>
            </a:r>
            <a:r>
              <a:rPr kumimoji="0" lang="en-US" altLang="en-US" sz="1600" b="0" i="0" u="none" strike="noStrike" cap="none" normalizeH="0" baseline="0">
                <a:ln>
                  <a:noFill/>
                </a:ln>
                <a:solidFill>
                  <a:srgbClr val="000000"/>
                </a:solidFill>
                <a:effectLst/>
                <a:latin typeface="-apple-system"/>
              </a:rPr>
              <a:t>- St Helens is given a corporation and mayor</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1876</a:t>
            </a:r>
            <a:r>
              <a:rPr kumimoji="0" lang="en-US" altLang="en-US" sz="1600" b="1" i="0" u="none" strike="noStrike" cap="none" normalizeH="0" baseline="0">
                <a:ln>
                  <a:noFill/>
                </a:ln>
                <a:solidFill>
                  <a:srgbClr val="7030A0"/>
                </a:solidFill>
                <a:effectLst/>
                <a:latin typeface="-apple-system"/>
              </a:rPr>
              <a:t> - </a:t>
            </a:r>
            <a:r>
              <a:rPr kumimoji="0" lang="en-US" altLang="en-US" sz="1600" b="0" i="0" u="none" strike="noStrike" cap="none" normalizeH="0" baseline="0">
                <a:ln>
                  <a:noFill/>
                </a:ln>
                <a:solidFill>
                  <a:srgbClr val="000000"/>
                </a:solidFill>
                <a:effectLst/>
                <a:latin typeface="-apple-system"/>
              </a:rPr>
              <a:t>A new Town Hall is built</a:t>
            </a:r>
            <a:endParaRPr kumimoji="0" lang="en-US" altLang="en-US" sz="800" b="0" i="0" u="none" strike="noStrike" cap="none" normalizeH="0" baseline="0">
              <a:ln>
                <a:noFill/>
              </a:ln>
              <a:solidFill>
                <a:schemeClr val="tx1"/>
              </a:solidFill>
              <a:effectLst/>
            </a:endParaRPr>
          </a:p>
        </p:txBody>
      </p:sp>
      <p:sp>
        <p:nvSpPr>
          <p:cNvPr id="8" name="TextBox 7">
            <a:extLst>
              <a:ext uri="{FF2B5EF4-FFF2-40B4-BE49-F238E27FC236}">
                <a16:creationId xmlns:a16="http://schemas.microsoft.com/office/drawing/2014/main" id="{0DCD2861-907F-4CFB-9C29-59D1A48E8D94}"/>
              </a:ext>
            </a:extLst>
          </p:cNvPr>
          <p:cNvSpPr txBox="1"/>
          <p:nvPr/>
        </p:nvSpPr>
        <p:spPr>
          <a:xfrm>
            <a:off x="6096000" y="2513547"/>
            <a:ext cx="5374146" cy="390876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7030A0"/>
                </a:solidFill>
                <a:effectLst/>
                <a:latin typeface="-apple-system"/>
              </a:rPr>
              <a:t>1881</a:t>
            </a:r>
            <a:r>
              <a:rPr kumimoji="0" lang="en-US" altLang="en-US" sz="1800" b="0" i="0" u="none" strike="noStrike" cap="none" normalizeH="0" baseline="0">
                <a:ln>
                  <a:noFill/>
                </a:ln>
                <a:solidFill>
                  <a:srgbClr val="000000"/>
                </a:solidFill>
                <a:effectLst/>
                <a:latin typeface="-apple-system"/>
              </a:rPr>
              <a:t> - </a:t>
            </a:r>
            <a:r>
              <a:rPr kumimoji="0" lang="en-US" altLang="en-US" sz="1600" b="0" i="0" u="none" strike="noStrike" cap="none" normalizeH="0" baseline="0">
                <a:ln>
                  <a:noFill/>
                </a:ln>
                <a:solidFill>
                  <a:srgbClr val="000000"/>
                </a:solidFill>
                <a:effectLst/>
                <a:latin typeface="-apple-system"/>
              </a:rPr>
              <a:t>Horse drawn trams begin running in St Helens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7030A0"/>
                </a:solidFill>
                <a:effectLst/>
                <a:latin typeface="-apple-system"/>
              </a:rPr>
              <a:t>1884 - </a:t>
            </a:r>
            <a:r>
              <a:rPr kumimoji="0" lang="en-US" altLang="en-US" sz="1600" b="0" i="0" u="none" strike="noStrike" cap="none" normalizeH="0" baseline="0">
                <a:ln>
                  <a:noFill/>
                </a:ln>
                <a:solidFill>
                  <a:srgbClr val="000000"/>
                </a:solidFill>
                <a:effectLst/>
                <a:latin typeface="-apple-system"/>
              </a:rPr>
              <a:t>The Providence Hospital opens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1885 </a:t>
            </a:r>
            <a:r>
              <a:rPr kumimoji="0" lang="en-US" altLang="en-US" sz="1600" b="0" i="0" u="none" strike="noStrike" cap="none" normalizeH="0" baseline="0">
                <a:ln>
                  <a:noFill/>
                </a:ln>
                <a:solidFill>
                  <a:srgbClr val="000000"/>
                </a:solidFill>
                <a:effectLst/>
                <a:latin typeface="-apple-system"/>
              </a:rPr>
              <a:t>- St Helens sends its first MP to parliament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1893</a:t>
            </a:r>
            <a:r>
              <a:rPr kumimoji="0" lang="en-US" altLang="en-US" sz="1600" b="0" i="0" u="none" strike="noStrike" cap="none" normalizeH="0" baseline="0">
                <a:ln>
                  <a:noFill/>
                </a:ln>
                <a:solidFill>
                  <a:srgbClr val="000000"/>
                </a:solidFill>
                <a:effectLst/>
                <a:latin typeface="-apple-system"/>
              </a:rPr>
              <a:t> - Samuel Taylor gives Taylor Park to the town</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1899</a:t>
            </a:r>
            <a:r>
              <a:rPr kumimoji="0" lang="en-US" altLang="en-US" sz="1600" b="0" i="0" u="none" strike="noStrike" cap="none" normalizeH="0" baseline="0">
                <a:ln>
                  <a:noFill/>
                </a:ln>
                <a:solidFill>
                  <a:srgbClr val="000000"/>
                </a:solidFill>
                <a:effectLst/>
                <a:latin typeface="-apple-system"/>
              </a:rPr>
              <a:t> - The first electric trams run in St Helens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1911</a:t>
            </a:r>
            <a:r>
              <a:rPr kumimoji="0" lang="en-US" altLang="en-US" sz="1600" b="0" i="0" u="none" strike="noStrike" cap="none" normalizeH="0" baseline="0">
                <a:ln>
                  <a:noFill/>
                </a:ln>
                <a:solidFill>
                  <a:srgbClr val="000000"/>
                </a:solidFill>
                <a:effectLst/>
                <a:latin typeface="-apple-system"/>
              </a:rPr>
              <a:t> - The first cinema in St Helens opens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1946</a:t>
            </a:r>
            <a:r>
              <a:rPr kumimoji="0" lang="en-US" altLang="en-US" sz="1600" b="1" i="0" u="none" strike="noStrike" cap="none" normalizeH="0" baseline="0">
                <a:ln>
                  <a:noFill/>
                </a:ln>
                <a:solidFill>
                  <a:srgbClr val="7030A0"/>
                </a:solidFill>
                <a:effectLst/>
                <a:latin typeface="-apple-system"/>
              </a:rPr>
              <a:t> - </a:t>
            </a:r>
            <a:r>
              <a:rPr kumimoji="0" lang="en-US" altLang="en-US" sz="1600" b="0" i="0" u="none" strike="noStrike" cap="none" normalizeH="0" baseline="0">
                <a:ln>
                  <a:noFill/>
                </a:ln>
                <a:solidFill>
                  <a:srgbClr val="000000"/>
                </a:solidFill>
                <a:effectLst/>
                <a:latin typeface="-apple-system"/>
              </a:rPr>
              <a:t>The last trams run in St Helens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7030A0"/>
                </a:solidFill>
                <a:effectLst/>
                <a:latin typeface="-apple-system"/>
              </a:rPr>
              <a:t>1974</a:t>
            </a:r>
            <a:r>
              <a:rPr kumimoji="0" lang="en-US" altLang="en-US" b="0" i="0" u="none" strike="noStrike" cap="none" normalizeH="0" baseline="0">
                <a:ln>
                  <a:noFill/>
                </a:ln>
                <a:solidFill>
                  <a:srgbClr val="000000"/>
                </a:solidFill>
                <a:effectLst/>
                <a:latin typeface="-apple-system"/>
              </a:rPr>
              <a:t> - </a:t>
            </a:r>
            <a:r>
              <a:rPr kumimoji="0" lang="en-US" altLang="en-US" sz="1600" b="0" i="0" u="none" strike="noStrike" cap="none" normalizeH="0" baseline="0">
                <a:ln>
                  <a:noFill/>
                </a:ln>
                <a:solidFill>
                  <a:srgbClr val="000000"/>
                </a:solidFill>
                <a:effectLst/>
                <a:latin typeface="-apple-system"/>
              </a:rPr>
              <a:t>St Helens is made a metropolitan borough</a:t>
            </a:r>
          </a:p>
          <a:p>
            <a:pPr eaLnBrk="0" fontAlgn="base" hangingPunct="0">
              <a:spcBef>
                <a:spcPct val="0"/>
              </a:spcBef>
              <a:spcAft>
                <a:spcPct val="0"/>
              </a:spcAft>
            </a:pPr>
            <a:r>
              <a:rPr kumimoji="0" lang="en-US" altLang="en-US" b="1" i="0" u="none" strike="noStrike" cap="none" normalizeH="0" baseline="0">
                <a:ln>
                  <a:noFill/>
                </a:ln>
                <a:solidFill>
                  <a:srgbClr val="7030A0"/>
                </a:solidFill>
                <a:effectLst/>
                <a:latin typeface="-apple-system"/>
              </a:rPr>
              <a:t>1991</a:t>
            </a:r>
            <a:r>
              <a:rPr kumimoji="0" lang="en-US" altLang="en-US" sz="1600" b="0" i="0" u="none" strike="noStrike" cap="none" normalizeH="0" baseline="0">
                <a:ln>
                  <a:noFill/>
                </a:ln>
                <a:solidFill>
                  <a:srgbClr val="000000"/>
                </a:solidFill>
                <a:effectLst/>
                <a:latin typeface="-apple-system"/>
              </a:rPr>
              <a:t> - Sutton Manor Colliery Closes</a:t>
            </a:r>
            <a:endParaRPr kumimoji="0" lang="en-US" altLang="en-US" sz="1600" b="0" i="0" u="none" strike="noStrike" cap="none" normalizeH="0" baseline="0">
              <a:ln>
                <a:noFill/>
              </a:ln>
              <a:solidFill>
                <a:schemeClr val="tx1"/>
              </a:solidFill>
              <a:effectLst/>
            </a:endParaRPr>
          </a:p>
          <a:p>
            <a:pPr eaLnBrk="0" fontAlgn="base" hangingPunct="0">
              <a:spcBef>
                <a:spcPct val="0"/>
              </a:spcBef>
              <a:spcAft>
                <a:spcPct val="0"/>
              </a:spcAft>
            </a:pPr>
            <a:r>
              <a:rPr kumimoji="0" lang="en-US" altLang="en-US" b="1" i="0" u="none" strike="noStrike" cap="none" normalizeH="0" baseline="0">
                <a:ln>
                  <a:noFill/>
                </a:ln>
                <a:solidFill>
                  <a:srgbClr val="7030A0"/>
                </a:solidFill>
                <a:effectLst/>
                <a:latin typeface="-apple-system"/>
              </a:rPr>
              <a:t>2009</a:t>
            </a:r>
            <a:r>
              <a:rPr kumimoji="0" lang="en-US" altLang="en-US" sz="1600" b="0" i="0" u="none" strike="noStrike" cap="none" normalizeH="0" baseline="0">
                <a:ln>
                  <a:noFill/>
                </a:ln>
                <a:solidFill>
                  <a:srgbClr val="000000"/>
                </a:solidFill>
                <a:effectLst/>
                <a:latin typeface="-apple-system"/>
              </a:rPr>
              <a:t> - The Dream unveiled</a:t>
            </a:r>
            <a:endParaRPr kumimoji="0" lang="en-US" altLang="en-US" sz="1600" b="0" i="0" u="none" strike="noStrike" cap="none" normalizeH="0" baseline="0">
              <a:ln>
                <a:noFill/>
              </a:ln>
              <a:solidFill>
                <a:schemeClr val="tx1"/>
              </a:solidFill>
              <a:effectLst/>
            </a:endParaRPr>
          </a:p>
          <a:p>
            <a:pPr eaLnBrk="0" fontAlgn="base" hangingPunct="0">
              <a:spcBef>
                <a:spcPct val="0"/>
              </a:spcBef>
              <a:spcAft>
                <a:spcPct val="0"/>
              </a:spcAft>
            </a:pPr>
            <a:r>
              <a:rPr kumimoji="0" lang="en-US" altLang="en-US" b="1" i="0" u="none" strike="noStrike" cap="none" normalizeH="0" baseline="0">
                <a:ln>
                  <a:noFill/>
                </a:ln>
                <a:solidFill>
                  <a:srgbClr val="7030A0"/>
                </a:solidFill>
                <a:effectLst/>
                <a:latin typeface="-apple-system"/>
              </a:rPr>
              <a:t>2009</a:t>
            </a:r>
            <a:r>
              <a:rPr kumimoji="0" lang="en-US" altLang="en-US" sz="1600" b="0" i="0" u="none" strike="noStrike" cap="none" normalizeH="0" baseline="0">
                <a:ln>
                  <a:noFill/>
                </a:ln>
                <a:solidFill>
                  <a:srgbClr val="000000"/>
                </a:solidFill>
                <a:effectLst/>
                <a:latin typeface="-apple-system"/>
              </a:rPr>
              <a:t> - St Helens becomes part of the </a:t>
            </a:r>
            <a:r>
              <a:rPr lang="en-GB" sz="1600" b="0" i="0">
                <a:solidFill>
                  <a:srgbClr val="202124"/>
                </a:solidFill>
                <a:effectLst/>
                <a:latin typeface="-apple-system"/>
              </a:rPr>
              <a:t>Liverpool City Region</a:t>
            </a:r>
          </a:p>
          <a:p>
            <a:pPr eaLnBrk="0" fontAlgn="base" hangingPunct="0">
              <a:spcBef>
                <a:spcPct val="0"/>
              </a:spcBef>
              <a:spcAft>
                <a:spcPct val="0"/>
              </a:spcAft>
            </a:pPr>
            <a:r>
              <a:rPr kumimoji="0" lang="en-US" altLang="en-US" b="1" i="0" u="none" strike="noStrike" cap="none" normalizeH="0" baseline="0">
                <a:ln>
                  <a:noFill/>
                </a:ln>
                <a:solidFill>
                  <a:srgbClr val="7030A0"/>
                </a:solidFill>
                <a:effectLst/>
                <a:latin typeface="-apple-system"/>
              </a:rPr>
              <a:t>2021</a:t>
            </a:r>
            <a:r>
              <a:rPr kumimoji="0" lang="en-US" altLang="en-US" sz="1600" b="0" i="0" u="none" strike="noStrike" cap="none" normalizeH="0" baseline="0">
                <a:ln>
                  <a:noFill/>
                </a:ln>
                <a:solidFill>
                  <a:srgbClr val="000000"/>
                </a:solidFill>
                <a:effectLst/>
                <a:latin typeface="-apple-system"/>
              </a:rPr>
              <a:t> - St Helens RFC won the Super League Championship for the 9</a:t>
            </a:r>
            <a:r>
              <a:rPr kumimoji="0" lang="en-US" altLang="en-US" sz="1600" b="0" i="0" u="none" strike="noStrike" cap="none" normalizeH="0" baseline="30000">
                <a:ln>
                  <a:noFill/>
                </a:ln>
                <a:solidFill>
                  <a:srgbClr val="000000"/>
                </a:solidFill>
                <a:effectLst/>
                <a:latin typeface="-apple-system"/>
              </a:rPr>
              <a:t>th</a:t>
            </a:r>
            <a:r>
              <a:rPr kumimoji="0" lang="en-US" altLang="en-US" sz="1600" b="0" i="0" u="none" strike="noStrike" cap="none" normalizeH="0" baseline="0">
                <a:ln>
                  <a:noFill/>
                </a:ln>
                <a:solidFill>
                  <a:srgbClr val="000000"/>
                </a:solidFill>
                <a:effectLst/>
                <a:latin typeface="-apple-system"/>
              </a:rPr>
              <a:t> time</a:t>
            </a:r>
            <a:endParaRPr kumimoji="0" lang="en-US" altLang="en-US" sz="1600" b="0" i="0" u="none" strike="noStrike" cap="none" normalizeH="0" baseline="0">
              <a:ln>
                <a:noFill/>
              </a:ln>
              <a:solidFill>
                <a:schemeClr val="tx1"/>
              </a:solidFill>
              <a:effectLst/>
              <a:latin typeface="-apple-system"/>
            </a:endParaRPr>
          </a:p>
          <a:p>
            <a:pPr eaLnBrk="0" fontAlgn="base" hangingPunct="0">
              <a:spcBef>
                <a:spcPct val="0"/>
              </a:spcBef>
              <a:spcAft>
                <a:spcPct val="0"/>
              </a:spcAft>
            </a:pPr>
            <a:endParaRPr kumimoji="0" lang="en-US" altLang="en-US" sz="1600" b="0" i="0" u="none" strike="noStrike" cap="none" normalizeH="0" baseline="0">
              <a:ln>
                <a:noFill/>
              </a:ln>
              <a:solidFill>
                <a:schemeClr val="tx1"/>
              </a:solidFill>
              <a:effectLst/>
              <a:latin typeface="-apple-system"/>
            </a:endParaRPr>
          </a:p>
        </p:txBody>
      </p:sp>
      <p:sp>
        <p:nvSpPr>
          <p:cNvPr id="10" name="TextBox 9">
            <a:extLst>
              <a:ext uri="{FF2B5EF4-FFF2-40B4-BE49-F238E27FC236}">
                <a16:creationId xmlns:a16="http://schemas.microsoft.com/office/drawing/2014/main" id="{B06E4903-76C9-43C9-9B22-744D9BEA782F}"/>
              </a:ext>
            </a:extLst>
          </p:cNvPr>
          <p:cNvSpPr txBox="1"/>
          <p:nvPr/>
        </p:nvSpPr>
        <p:spPr>
          <a:xfrm>
            <a:off x="356641" y="928499"/>
            <a:ext cx="5374148" cy="1846659"/>
          </a:xfrm>
          <a:prstGeom prst="rect">
            <a:avLst/>
          </a:prstGeom>
          <a:solidFill>
            <a:schemeClr val="accent1">
              <a:lumMod val="20000"/>
              <a:lumOff val="80000"/>
            </a:schemeClr>
          </a:solidFill>
          <a:ln>
            <a:solidFill>
              <a:schemeClr val="tx1"/>
            </a:solidFill>
          </a:ln>
        </p:spPr>
        <p:txBody>
          <a:bodyPr wrap="square">
            <a:spAutoFit/>
          </a:bodyPr>
          <a:lstStyle/>
          <a:p>
            <a:r>
              <a:rPr lang="en-GB" sz="1600" i="0">
                <a:solidFill>
                  <a:srgbClr val="202122"/>
                </a:solidFill>
                <a:effectLst/>
                <a:latin typeface="Arial" panose="020B0604020202020204" pitchFamily="34" charset="0"/>
              </a:rPr>
              <a:t>The development of the town was spurred on by the rapid population growth in the region during the Industrial Revolution. Between 1629 and 1839 St Helens grew from a small collection of houses surrounding an old chapel, to a village</a:t>
            </a:r>
            <a:r>
              <a:rPr lang="en-GB" sz="1600">
                <a:solidFill>
                  <a:srgbClr val="202122"/>
                </a:solidFill>
                <a:latin typeface="Arial" panose="020B0604020202020204" pitchFamily="34" charset="0"/>
              </a:rPr>
              <a:t> </a:t>
            </a:r>
            <a:r>
              <a:rPr lang="en-GB" sz="1600" i="0">
                <a:solidFill>
                  <a:srgbClr val="202122"/>
                </a:solidFill>
                <a:effectLst/>
                <a:latin typeface="Arial" panose="020B0604020202020204" pitchFamily="34" charset="0"/>
              </a:rPr>
              <a:t>before becoming the significant urban centre of the four primary manors and surrounding townships that make up the modern town</a:t>
            </a:r>
            <a:r>
              <a:rPr lang="en-GB" i="0">
                <a:solidFill>
                  <a:srgbClr val="202122"/>
                </a:solidFill>
                <a:effectLst/>
                <a:latin typeface="Arial" panose="020B0604020202020204" pitchFamily="34" charset="0"/>
              </a:rPr>
              <a:t>.</a:t>
            </a:r>
            <a:endParaRPr lang="en-GB"/>
          </a:p>
        </p:txBody>
      </p:sp>
      <p:pic>
        <p:nvPicPr>
          <p:cNvPr id="11" name="Picture 10">
            <a:extLst>
              <a:ext uri="{FF2B5EF4-FFF2-40B4-BE49-F238E27FC236}">
                <a16:creationId xmlns:a16="http://schemas.microsoft.com/office/drawing/2014/main" id="{4890DB14-4FF8-4A65-8574-6C522AAE0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587" y="246086"/>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8B2D754E-C15E-4099-8705-0C3772513ACA}"/>
              </a:ext>
            </a:extLst>
          </p:cNvPr>
          <p:cNvSpPr txBox="1"/>
          <p:nvPr/>
        </p:nvSpPr>
        <p:spPr>
          <a:xfrm>
            <a:off x="6096000" y="1190108"/>
            <a:ext cx="5582067" cy="1323439"/>
          </a:xfrm>
          <a:prstGeom prst="rect">
            <a:avLst/>
          </a:prstGeom>
          <a:solidFill>
            <a:schemeClr val="accent6">
              <a:lumMod val="20000"/>
              <a:lumOff val="80000"/>
            </a:schemeClr>
          </a:solidFill>
          <a:ln>
            <a:solidFill>
              <a:schemeClr val="tx1"/>
            </a:solidFill>
          </a:ln>
        </p:spPr>
        <p:txBody>
          <a:bodyPr wrap="square">
            <a:spAutoFit/>
          </a:bodyPr>
          <a:lstStyle/>
          <a:p>
            <a:r>
              <a:rPr lang="en-GB" sz="1600" b="0" i="0">
                <a:solidFill>
                  <a:srgbClr val="202122"/>
                </a:solidFill>
                <a:effectLst/>
                <a:latin typeface="Arial" panose="020B0604020202020204" pitchFamily="34" charset="0"/>
              </a:rPr>
              <a:t>Glass producer Pilkington is the town's only remaining large industrial employer; previously, it was home to </a:t>
            </a:r>
            <a:r>
              <a:rPr lang="en-GB" sz="1600" b="0" i="0" err="1">
                <a:solidFill>
                  <a:srgbClr val="202122"/>
                </a:solidFill>
                <a:effectLst/>
                <a:latin typeface="Arial" panose="020B0604020202020204" pitchFamily="34" charset="0"/>
              </a:rPr>
              <a:t>Beechams</a:t>
            </a:r>
            <a:r>
              <a:rPr lang="en-GB" sz="1600" b="0" i="0">
                <a:solidFill>
                  <a:srgbClr val="202122"/>
                </a:solidFill>
                <a:effectLst/>
                <a:latin typeface="Arial" panose="020B0604020202020204" pitchFamily="34" charset="0"/>
              </a:rPr>
              <a:t> the Gamble Alkali Works, </a:t>
            </a:r>
            <a:r>
              <a:rPr lang="en-GB" sz="1600" b="0" i="0" err="1">
                <a:solidFill>
                  <a:srgbClr val="202122"/>
                </a:solidFill>
                <a:effectLst/>
                <a:latin typeface="Arial" panose="020B0604020202020204" pitchFamily="34" charset="0"/>
              </a:rPr>
              <a:t>Ravenhead</a:t>
            </a:r>
            <a:r>
              <a:rPr lang="en-GB" sz="1600" b="0" i="0">
                <a:solidFill>
                  <a:srgbClr val="202122"/>
                </a:solidFill>
                <a:effectLst/>
                <a:latin typeface="Arial" panose="020B0604020202020204" pitchFamily="34" charset="0"/>
              </a:rPr>
              <a:t> United Glass Bottles, Triplex, Daglish Foundry and Greenall’s brewery.</a:t>
            </a:r>
            <a:endParaRPr lang="en-GB" sz="1600"/>
          </a:p>
        </p:txBody>
      </p:sp>
      <p:sp>
        <p:nvSpPr>
          <p:cNvPr id="17" name="TextBox 16">
            <a:extLst>
              <a:ext uri="{FF2B5EF4-FFF2-40B4-BE49-F238E27FC236}">
                <a16:creationId xmlns:a16="http://schemas.microsoft.com/office/drawing/2014/main" id="{5B9B6413-8897-486E-A310-6191852F2CE0}"/>
              </a:ext>
            </a:extLst>
          </p:cNvPr>
          <p:cNvSpPr txBox="1"/>
          <p:nvPr/>
        </p:nvSpPr>
        <p:spPr>
          <a:xfrm>
            <a:off x="6096000" y="6136700"/>
            <a:ext cx="5561814" cy="584775"/>
          </a:xfrm>
          <a:prstGeom prst="rect">
            <a:avLst/>
          </a:prstGeom>
          <a:solidFill>
            <a:srgbClr val="FF0000"/>
          </a:solidFill>
          <a:ln>
            <a:solidFill>
              <a:schemeClr val="tx1"/>
            </a:solidFill>
          </a:ln>
        </p:spPr>
        <p:txBody>
          <a:bodyPr wrap="square">
            <a:spAutoFit/>
          </a:bodyPr>
          <a:lstStyle/>
          <a:p>
            <a:r>
              <a:rPr lang="en-GB" sz="1600" b="0" i="0">
                <a:solidFill>
                  <a:schemeClr val="bg1"/>
                </a:solidFill>
                <a:effectLst/>
                <a:latin typeface="Arial" panose="020B0604020202020204" pitchFamily="34" charset="0"/>
              </a:rPr>
              <a:t>St Helens RFC 'Saints’ </a:t>
            </a:r>
            <a:r>
              <a:rPr lang="en-GB" sz="1600">
                <a:solidFill>
                  <a:schemeClr val="bg1"/>
                </a:solidFill>
                <a:latin typeface="Arial" panose="020B0604020202020204" pitchFamily="34" charset="0"/>
              </a:rPr>
              <a:t>is t</a:t>
            </a:r>
            <a:r>
              <a:rPr lang="en-GB" sz="1600" b="0" i="0">
                <a:solidFill>
                  <a:schemeClr val="bg1"/>
                </a:solidFill>
                <a:effectLst/>
                <a:latin typeface="Arial" panose="020B0604020202020204" pitchFamily="34" charset="0"/>
              </a:rPr>
              <a:t>he most successful teams of the modern Super League era</a:t>
            </a:r>
            <a:endParaRPr lang="en-GB" sz="1600">
              <a:solidFill>
                <a:schemeClr val="bg1"/>
              </a:solidFill>
            </a:endParaRPr>
          </a:p>
        </p:txBody>
      </p:sp>
      <p:pic>
        <p:nvPicPr>
          <p:cNvPr id="12" name="Picture 11" descr="Logo&#10;&#10;Description automatically generated with medium confidence">
            <a:extLst>
              <a:ext uri="{FF2B5EF4-FFF2-40B4-BE49-F238E27FC236}">
                <a16:creationId xmlns:a16="http://schemas.microsoft.com/office/drawing/2014/main" id="{CECA7814-E39E-8A06-C900-1E81EC2D8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933" y="127350"/>
            <a:ext cx="2255520" cy="891540"/>
          </a:xfrm>
          <a:prstGeom prst="rect">
            <a:avLst/>
          </a:prstGeom>
        </p:spPr>
      </p:pic>
    </p:spTree>
    <p:extLst>
      <p:ext uri="{BB962C8B-B14F-4D97-AF65-F5344CB8AC3E}">
        <p14:creationId xmlns:p14="http://schemas.microsoft.com/office/powerpoint/2010/main" val="2922948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9614-F1F1-4EBC-9E1F-8D4F092B140F}"/>
              </a:ext>
            </a:extLst>
          </p:cNvPr>
          <p:cNvSpPr>
            <a:spLocks noGrp="1"/>
          </p:cNvSpPr>
          <p:nvPr>
            <p:ph type="ctrTitle"/>
          </p:nvPr>
        </p:nvSpPr>
        <p:spPr/>
        <p:txBody>
          <a:bodyPr/>
          <a:lstStyle/>
          <a:p>
            <a:r>
              <a:rPr lang="en-GB"/>
              <a:t>2. Introduction and Context</a:t>
            </a:r>
          </a:p>
        </p:txBody>
      </p:sp>
    </p:spTree>
    <p:extLst>
      <p:ext uri="{BB962C8B-B14F-4D97-AF65-F5344CB8AC3E}">
        <p14:creationId xmlns:p14="http://schemas.microsoft.com/office/powerpoint/2010/main" val="249640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C26AF4F-1DB4-4042-AAB8-24CF290598BC}"/>
              </a:ext>
            </a:extLst>
          </p:cNvPr>
          <p:cNvSpPr>
            <a:spLocks noGrp="1"/>
          </p:cNvSpPr>
          <p:nvPr>
            <p:ph type="title"/>
          </p:nvPr>
        </p:nvSpPr>
        <p:spPr>
          <a:xfrm>
            <a:off x="230902" y="352372"/>
            <a:ext cx="10515600" cy="1325563"/>
          </a:xfrm>
        </p:spPr>
        <p:txBody>
          <a:bodyPr>
            <a:normAutofit/>
          </a:bodyPr>
          <a:lstStyle/>
          <a:p>
            <a:r>
              <a:rPr lang="en-GB" sz="4300" b="1">
                <a:solidFill>
                  <a:srgbClr val="C00000"/>
                </a:solidFill>
                <a:latin typeface="+mn-lt"/>
              </a:rPr>
              <a:t>Key </a:t>
            </a:r>
            <a:br>
              <a:rPr lang="en-GB" sz="4300" b="1">
                <a:solidFill>
                  <a:srgbClr val="C00000"/>
                </a:solidFill>
                <a:latin typeface="+mn-lt"/>
              </a:rPr>
            </a:br>
            <a:r>
              <a:rPr lang="en-GB" sz="4300" b="1">
                <a:solidFill>
                  <a:srgbClr val="C00000"/>
                </a:solidFill>
                <a:latin typeface="+mn-lt"/>
              </a:rPr>
              <a:t>Statistics</a:t>
            </a:r>
          </a:p>
        </p:txBody>
      </p:sp>
      <p:pic>
        <p:nvPicPr>
          <p:cNvPr id="7" name="Picture 6">
            <a:extLst>
              <a:ext uri="{FF2B5EF4-FFF2-40B4-BE49-F238E27FC236}">
                <a16:creationId xmlns:a16="http://schemas.microsoft.com/office/drawing/2014/main" id="{0B4E12B9-A90E-49BF-8650-3CF7A83CA8E8}"/>
              </a:ext>
            </a:extLst>
          </p:cNvPr>
          <p:cNvPicPr>
            <a:picLocks noChangeAspect="1"/>
          </p:cNvPicPr>
          <p:nvPr/>
        </p:nvPicPr>
        <p:blipFill>
          <a:blip r:embed="rId2"/>
          <a:stretch>
            <a:fillRect/>
          </a:stretch>
        </p:blipFill>
        <p:spPr>
          <a:xfrm>
            <a:off x="8035028" y="352372"/>
            <a:ext cx="1658734" cy="2359576"/>
          </a:xfrm>
          <a:prstGeom prst="rect">
            <a:avLst/>
          </a:prstGeom>
        </p:spPr>
      </p:pic>
      <p:pic>
        <p:nvPicPr>
          <p:cNvPr id="23" name="Picture 22">
            <a:extLst>
              <a:ext uri="{FF2B5EF4-FFF2-40B4-BE49-F238E27FC236}">
                <a16:creationId xmlns:a16="http://schemas.microsoft.com/office/drawing/2014/main" id="{3CF25376-2F3A-4229-A1CB-91B365FA7F30}"/>
              </a:ext>
            </a:extLst>
          </p:cNvPr>
          <p:cNvPicPr>
            <a:picLocks noChangeAspect="1"/>
          </p:cNvPicPr>
          <p:nvPr/>
        </p:nvPicPr>
        <p:blipFill>
          <a:blip r:embed="rId3"/>
          <a:stretch>
            <a:fillRect/>
          </a:stretch>
        </p:blipFill>
        <p:spPr>
          <a:xfrm>
            <a:off x="6284077" y="215766"/>
            <a:ext cx="1550799" cy="1817025"/>
          </a:xfrm>
          <a:prstGeom prst="rect">
            <a:avLst/>
          </a:prstGeom>
        </p:spPr>
      </p:pic>
      <p:pic>
        <p:nvPicPr>
          <p:cNvPr id="4" name="Picture 3">
            <a:extLst>
              <a:ext uri="{FF2B5EF4-FFF2-40B4-BE49-F238E27FC236}">
                <a16:creationId xmlns:a16="http://schemas.microsoft.com/office/drawing/2014/main" id="{55924B1B-E6AF-49A6-8695-958E26C69631}"/>
              </a:ext>
            </a:extLst>
          </p:cNvPr>
          <p:cNvPicPr>
            <a:picLocks noChangeAspect="1"/>
          </p:cNvPicPr>
          <p:nvPr/>
        </p:nvPicPr>
        <p:blipFill>
          <a:blip r:embed="rId4"/>
          <a:stretch>
            <a:fillRect/>
          </a:stretch>
        </p:blipFill>
        <p:spPr>
          <a:xfrm>
            <a:off x="8035028" y="2821737"/>
            <a:ext cx="1634389" cy="2561078"/>
          </a:xfrm>
          <a:prstGeom prst="rect">
            <a:avLst/>
          </a:prstGeom>
        </p:spPr>
      </p:pic>
      <p:pic>
        <p:nvPicPr>
          <p:cNvPr id="6" name="Picture 5">
            <a:extLst>
              <a:ext uri="{FF2B5EF4-FFF2-40B4-BE49-F238E27FC236}">
                <a16:creationId xmlns:a16="http://schemas.microsoft.com/office/drawing/2014/main" id="{71DFA69D-B985-4C27-BEDF-D4E14EE6BEDA}"/>
              </a:ext>
            </a:extLst>
          </p:cNvPr>
          <p:cNvPicPr>
            <a:picLocks noChangeAspect="1"/>
          </p:cNvPicPr>
          <p:nvPr/>
        </p:nvPicPr>
        <p:blipFill>
          <a:blip r:embed="rId5"/>
          <a:stretch>
            <a:fillRect/>
          </a:stretch>
        </p:blipFill>
        <p:spPr>
          <a:xfrm>
            <a:off x="9801816" y="940702"/>
            <a:ext cx="1613992" cy="2359576"/>
          </a:xfrm>
          <a:prstGeom prst="rect">
            <a:avLst/>
          </a:prstGeom>
        </p:spPr>
      </p:pic>
      <p:pic>
        <p:nvPicPr>
          <p:cNvPr id="10" name="Picture 9">
            <a:extLst>
              <a:ext uri="{FF2B5EF4-FFF2-40B4-BE49-F238E27FC236}">
                <a16:creationId xmlns:a16="http://schemas.microsoft.com/office/drawing/2014/main" id="{DA86C5E3-9217-4E8D-A18A-BD7D80D48CC2}"/>
              </a:ext>
            </a:extLst>
          </p:cNvPr>
          <p:cNvPicPr>
            <a:picLocks noChangeAspect="1"/>
          </p:cNvPicPr>
          <p:nvPr/>
        </p:nvPicPr>
        <p:blipFill>
          <a:blip r:embed="rId6"/>
          <a:stretch>
            <a:fillRect/>
          </a:stretch>
        </p:blipFill>
        <p:spPr>
          <a:xfrm>
            <a:off x="9805209" y="3413236"/>
            <a:ext cx="1619249" cy="2561079"/>
          </a:xfrm>
          <a:prstGeom prst="rect">
            <a:avLst/>
          </a:prstGeom>
        </p:spPr>
      </p:pic>
      <p:pic>
        <p:nvPicPr>
          <p:cNvPr id="14" name="Picture 13">
            <a:extLst>
              <a:ext uri="{FF2B5EF4-FFF2-40B4-BE49-F238E27FC236}">
                <a16:creationId xmlns:a16="http://schemas.microsoft.com/office/drawing/2014/main" id="{2C9BDE3B-3F25-4DC1-90C7-2BED58B81A5D}"/>
              </a:ext>
            </a:extLst>
          </p:cNvPr>
          <p:cNvPicPr>
            <a:picLocks noChangeAspect="1"/>
          </p:cNvPicPr>
          <p:nvPr/>
        </p:nvPicPr>
        <p:blipFill>
          <a:blip r:embed="rId7"/>
          <a:stretch>
            <a:fillRect/>
          </a:stretch>
        </p:blipFill>
        <p:spPr>
          <a:xfrm>
            <a:off x="4556650" y="215766"/>
            <a:ext cx="1539350" cy="1805145"/>
          </a:xfrm>
          <a:prstGeom prst="rect">
            <a:avLst/>
          </a:prstGeom>
        </p:spPr>
      </p:pic>
      <p:pic>
        <p:nvPicPr>
          <p:cNvPr id="18" name="Picture 17">
            <a:extLst>
              <a:ext uri="{FF2B5EF4-FFF2-40B4-BE49-F238E27FC236}">
                <a16:creationId xmlns:a16="http://schemas.microsoft.com/office/drawing/2014/main" id="{6BE9E711-3252-4349-8A3D-6C066F2CD76C}"/>
              </a:ext>
            </a:extLst>
          </p:cNvPr>
          <p:cNvPicPr>
            <a:picLocks noChangeAspect="1"/>
          </p:cNvPicPr>
          <p:nvPr/>
        </p:nvPicPr>
        <p:blipFill>
          <a:blip r:embed="rId8"/>
          <a:stretch>
            <a:fillRect/>
          </a:stretch>
        </p:blipFill>
        <p:spPr>
          <a:xfrm>
            <a:off x="4519418" y="4234122"/>
            <a:ext cx="1545298" cy="1557010"/>
          </a:xfrm>
          <a:prstGeom prst="rect">
            <a:avLst/>
          </a:prstGeom>
        </p:spPr>
      </p:pic>
      <p:pic>
        <p:nvPicPr>
          <p:cNvPr id="22" name="Picture 21">
            <a:extLst>
              <a:ext uri="{FF2B5EF4-FFF2-40B4-BE49-F238E27FC236}">
                <a16:creationId xmlns:a16="http://schemas.microsoft.com/office/drawing/2014/main" id="{5A7EC08B-C243-4556-B9D2-ABFA181BACDF}"/>
              </a:ext>
            </a:extLst>
          </p:cNvPr>
          <p:cNvPicPr>
            <a:picLocks noChangeAspect="1"/>
          </p:cNvPicPr>
          <p:nvPr/>
        </p:nvPicPr>
        <p:blipFill>
          <a:blip r:embed="rId9"/>
          <a:stretch>
            <a:fillRect/>
          </a:stretch>
        </p:blipFill>
        <p:spPr>
          <a:xfrm>
            <a:off x="4505289" y="2143469"/>
            <a:ext cx="1559427" cy="1951697"/>
          </a:xfrm>
          <a:prstGeom prst="rect">
            <a:avLst/>
          </a:prstGeom>
        </p:spPr>
      </p:pic>
      <p:pic>
        <p:nvPicPr>
          <p:cNvPr id="26" name="Picture 25">
            <a:extLst>
              <a:ext uri="{FF2B5EF4-FFF2-40B4-BE49-F238E27FC236}">
                <a16:creationId xmlns:a16="http://schemas.microsoft.com/office/drawing/2014/main" id="{FC3AE8D0-BC05-4CAE-BE1D-F57B85B59978}"/>
              </a:ext>
            </a:extLst>
          </p:cNvPr>
          <p:cNvPicPr>
            <a:picLocks noChangeAspect="1"/>
          </p:cNvPicPr>
          <p:nvPr/>
        </p:nvPicPr>
        <p:blipFill>
          <a:blip r:embed="rId10"/>
          <a:stretch>
            <a:fillRect/>
          </a:stretch>
        </p:blipFill>
        <p:spPr>
          <a:xfrm>
            <a:off x="6277494" y="4262335"/>
            <a:ext cx="1531800" cy="1540677"/>
          </a:xfrm>
          <a:prstGeom prst="rect">
            <a:avLst/>
          </a:prstGeom>
        </p:spPr>
      </p:pic>
      <p:pic>
        <p:nvPicPr>
          <p:cNvPr id="30" name="Picture 29">
            <a:extLst>
              <a:ext uri="{FF2B5EF4-FFF2-40B4-BE49-F238E27FC236}">
                <a16:creationId xmlns:a16="http://schemas.microsoft.com/office/drawing/2014/main" id="{C3D966C0-8E65-47EB-B13F-353F81113F7B}"/>
              </a:ext>
            </a:extLst>
          </p:cNvPr>
          <p:cNvPicPr>
            <a:picLocks noChangeAspect="1"/>
          </p:cNvPicPr>
          <p:nvPr/>
        </p:nvPicPr>
        <p:blipFill>
          <a:blip r:embed="rId11"/>
          <a:stretch>
            <a:fillRect/>
          </a:stretch>
        </p:blipFill>
        <p:spPr>
          <a:xfrm>
            <a:off x="6284077" y="2155349"/>
            <a:ext cx="1545298" cy="1951697"/>
          </a:xfrm>
          <a:prstGeom prst="rect">
            <a:avLst/>
          </a:prstGeom>
        </p:spPr>
      </p:pic>
      <p:pic>
        <p:nvPicPr>
          <p:cNvPr id="34" name="Picture 33">
            <a:extLst>
              <a:ext uri="{FF2B5EF4-FFF2-40B4-BE49-F238E27FC236}">
                <a16:creationId xmlns:a16="http://schemas.microsoft.com/office/drawing/2014/main" id="{B5F361D6-681F-4EFD-9632-32496D3B2B8C}"/>
              </a:ext>
            </a:extLst>
          </p:cNvPr>
          <p:cNvPicPr>
            <a:picLocks noChangeAspect="1"/>
          </p:cNvPicPr>
          <p:nvPr/>
        </p:nvPicPr>
        <p:blipFill>
          <a:blip r:embed="rId12"/>
          <a:stretch>
            <a:fillRect/>
          </a:stretch>
        </p:blipFill>
        <p:spPr>
          <a:xfrm>
            <a:off x="2711215" y="2125814"/>
            <a:ext cx="1620683" cy="1973632"/>
          </a:xfrm>
          <a:prstGeom prst="rect">
            <a:avLst/>
          </a:prstGeom>
        </p:spPr>
      </p:pic>
      <p:pic>
        <p:nvPicPr>
          <p:cNvPr id="38" name="Picture 37">
            <a:extLst>
              <a:ext uri="{FF2B5EF4-FFF2-40B4-BE49-F238E27FC236}">
                <a16:creationId xmlns:a16="http://schemas.microsoft.com/office/drawing/2014/main" id="{F9ACC2D0-CCC4-46F9-A3F3-06D62BF46A62}"/>
              </a:ext>
            </a:extLst>
          </p:cNvPr>
          <p:cNvPicPr>
            <a:picLocks noChangeAspect="1"/>
          </p:cNvPicPr>
          <p:nvPr/>
        </p:nvPicPr>
        <p:blipFill>
          <a:blip r:embed="rId13"/>
          <a:stretch>
            <a:fillRect/>
          </a:stretch>
        </p:blipFill>
        <p:spPr>
          <a:xfrm>
            <a:off x="2693264" y="203886"/>
            <a:ext cx="1620683" cy="1819052"/>
          </a:xfrm>
          <a:prstGeom prst="rect">
            <a:avLst/>
          </a:prstGeom>
        </p:spPr>
      </p:pic>
      <p:pic>
        <p:nvPicPr>
          <p:cNvPr id="40" name="Picture 39">
            <a:extLst>
              <a:ext uri="{FF2B5EF4-FFF2-40B4-BE49-F238E27FC236}">
                <a16:creationId xmlns:a16="http://schemas.microsoft.com/office/drawing/2014/main" id="{045042E5-169E-4C4F-BE70-F95A9E64D405}"/>
              </a:ext>
            </a:extLst>
          </p:cNvPr>
          <p:cNvPicPr>
            <a:picLocks noChangeAspect="1"/>
          </p:cNvPicPr>
          <p:nvPr/>
        </p:nvPicPr>
        <p:blipFill>
          <a:blip r:embed="rId14"/>
          <a:stretch>
            <a:fillRect/>
          </a:stretch>
        </p:blipFill>
        <p:spPr>
          <a:xfrm>
            <a:off x="2713154" y="4271789"/>
            <a:ext cx="1600793" cy="1522654"/>
          </a:xfrm>
          <a:prstGeom prst="rect">
            <a:avLst/>
          </a:prstGeom>
        </p:spPr>
      </p:pic>
      <p:pic>
        <p:nvPicPr>
          <p:cNvPr id="42" name="Picture 41">
            <a:extLst>
              <a:ext uri="{FF2B5EF4-FFF2-40B4-BE49-F238E27FC236}">
                <a16:creationId xmlns:a16="http://schemas.microsoft.com/office/drawing/2014/main" id="{54D857DA-D551-4348-9054-06DB75CE12F4}"/>
              </a:ext>
            </a:extLst>
          </p:cNvPr>
          <p:cNvPicPr>
            <a:picLocks noChangeAspect="1"/>
          </p:cNvPicPr>
          <p:nvPr/>
        </p:nvPicPr>
        <p:blipFill>
          <a:blip r:embed="rId15"/>
          <a:stretch>
            <a:fillRect/>
          </a:stretch>
        </p:blipFill>
        <p:spPr>
          <a:xfrm>
            <a:off x="326279" y="1718785"/>
            <a:ext cx="2317039" cy="1966844"/>
          </a:xfrm>
          <a:prstGeom prst="rect">
            <a:avLst/>
          </a:prstGeom>
        </p:spPr>
      </p:pic>
      <p:grpSp>
        <p:nvGrpSpPr>
          <p:cNvPr id="20" name="Group 19">
            <a:extLst>
              <a:ext uri="{FF2B5EF4-FFF2-40B4-BE49-F238E27FC236}">
                <a16:creationId xmlns:a16="http://schemas.microsoft.com/office/drawing/2014/main" id="{9130EB7C-2DC8-4525-965C-40092E074EAC}"/>
              </a:ext>
            </a:extLst>
          </p:cNvPr>
          <p:cNvGrpSpPr/>
          <p:nvPr/>
        </p:nvGrpSpPr>
        <p:grpSpPr>
          <a:xfrm>
            <a:off x="312496" y="3720285"/>
            <a:ext cx="2330823" cy="2070847"/>
            <a:chOff x="806822" y="1424447"/>
            <a:chExt cx="2330823" cy="2070847"/>
          </a:xfrm>
        </p:grpSpPr>
        <p:sp>
          <p:nvSpPr>
            <p:cNvPr id="21" name="Rectangle 20">
              <a:extLst>
                <a:ext uri="{FF2B5EF4-FFF2-40B4-BE49-F238E27FC236}">
                  <a16:creationId xmlns:a16="http://schemas.microsoft.com/office/drawing/2014/main" id="{51953AD4-862C-40B1-BE86-1875C128BBD6}"/>
                </a:ext>
              </a:extLst>
            </p:cNvPr>
            <p:cNvSpPr/>
            <p:nvPr/>
          </p:nvSpPr>
          <p:spPr>
            <a:xfrm>
              <a:off x="806822" y="1424447"/>
              <a:ext cx="2330823" cy="2070847"/>
            </a:xfrm>
            <a:prstGeom prst="rect">
              <a:avLst/>
            </a:prstGeom>
            <a:solidFill>
              <a:srgbClr val="C33A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Calculator outline">
              <a:extLst>
                <a:ext uri="{FF2B5EF4-FFF2-40B4-BE49-F238E27FC236}">
                  <a16:creationId xmlns:a16="http://schemas.microsoft.com/office/drawing/2014/main" id="{A47A0AD1-AF57-44B8-AE94-A96D390973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11289" y="1576334"/>
              <a:ext cx="914400" cy="914400"/>
            </a:xfrm>
            <a:prstGeom prst="rect">
              <a:avLst/>
            </a:prstGeom>
          </p:spPr>
        </p:pic>
        <p:sp>
          <p:nvSpPr>
            <p:cNvPr id="25" name="TextBox 24">
              <a:extLst>
                <a:ext uri="{FF2B5EF4-FFF2-40B4-BE49-F238E27FC236}">
                  <a16:creationId xmlns:a16="http://schemas.microsoft.com/office/drawing/2014/main" id="{3DD8CF35-8B3D-4864-875F-02BFC26CF8A1}"/>
                </a:ext>
              </a:extLst>
            </p:cNvPr>
            <p:cNvSpPr txBox="1"/>
            <p:nvPr/>
          </p:nvSpPr>
          <p:spPr>
            <a:xfrm>
              <a:off x="994764" y="2413337"/>
              <a:ext cx="1909483" cy="1015663"/>
            </a:xfrm>
            <a:prstGeom prst="rect">
              <a:avLst/>
            </a:prstGeom>
            <a:noFill/>
          </p:spPr>
          <p:txBody>
            <a:bodyPr wrap="square" rtlCol="0">
              <a:spAutoFit/>
            </a:bodyPr>
            <a:lstStyle/>
            <a:p>
              <a:r>
                <a:rPr lang="en-GB" sz="4000" b="1">
                  <a:solidFill>
                    <a:schemeClr val="bg1">
                      <a:lumMod val="95000"/>
                    </a:schemeClr>
                  </a:solidFill>
                </a:rPr>
                <a:t>£146m</a:t>
              </a:r>
            </a:p>
            <a:p>
              <a:r>
                <a:rPr lang="en-GB" sz="2000" b="1">
                  <a:solidFill>
                    <a:schemeClr val="bg1">
                      <a:lumMod val="95000"/>
                    </a:schemeClr>
                  </a:solidFill>
                </a:rPr>
                <a:t>Council Budget</a:t>
              </a:r>
            </a:p>
          </p:txBody>
        </p:sp>
        <p:pic>
          <p:nvPicPr>
            <p:cNvPr id="27" name="Graphic 26" descr="Coins outline">
              <a:extLst>
                <a:ext uri="{FF2B5EF4-FFF2-40B4-BE49-F238E27FC236}">
                  <a16:creationId xmlns:a16="http://schemas.microsoft.com/office/drawing/2014/main" id="{ABB680E4-99A3-4BEF-8A92-D5FF4BDAC47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88723" y="1889970"/>
              <a:ext cx="684603" cy="684603"/>
            </a:xfrm>
            <a:prstGeom prst="rect">
              <a:avLst/>
            </a:prstGeom>
          </p:spPr>
        </p:pic>
      </p:grpSp>
      <p:pic>
        <p:nvPicPr>
          <p:cNvPr id="28" name="Picture 27" descr="Logo&#10;&#10;Description automatically generated with medium confidence">
            <a:extLst>
              <a:ext uri="{FF2B5EF4-FFF2-40B4-BE49-F238E27FC236}">
                <a16:creationId xmlns:a16="http://schemas.microsoft.com/office/drawing/2014/main" id="{B19FBDD8-B900-E9CF-E30E-46549A2FAF4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7542" y="5909403"/>
            <a:ext cx="2255520" cy="891540"/>
          </a:xfrm>
          <a:prstGeom prst="rect">
            <a:avLst/>
          </a:prstGeom>
        </p:spPr>
      </p:pic>
      <p:pic>
        <p:nvPicPr>
          <p:cNvPr id="29" name="Picture 28">
            <a:extLst>
              <a:ext uri="{FF2B5EF4-FFF2-40B4-BE49-F238E27FC236}">
                <a16:creationId xmlns:a16="http://schemas.microsoft.com/office/drawing/2014/main" id="{353D6869-8376-8456-45AA-DEB6E3877A3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08369" y="5918769"/>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64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6780B-663C-4DEC-882C-A932B507DE66}"/>
              </a:ext>
            </a:extLst>
          </p:cNvPr>
          <p:cNvSpPr>
            <a:spLocks noGrp="1"/>
          </p:cNvSpPr>
          <p:nvPr>
            <p:ph type="sldNum" sz="quarter" idx="12"/>
          </p:nvPr>
        </p:nvSpPr>
        <p:spPr/>
        <p:txBody>
          <a:bodyPr/>
          <a:lstStyle/>
          <a:p>
            <a:fld id="{330EA680-D336-4FF7-8B7A-9848BB0A1C32}" type="slidenum">
              <a:rPr lang="en-GB" smtClean="0"/>
              <a:t>7</a:t>
            </a:fld>
            <a:endParaRPr lang="en-GB"/>
          </a:p>
        </p:txBody>
      </p:sp>
      <p:pic>
        <p:nvPicPr>
          <p:cNvPr id="4" name="Picture 3">
            <a:extLst>
              <a:ext uri="{FF2B5EF4-FFF2-40B4-BE49-F238E27FC236}">
                <a16:creationId xmlns:a16="http://schemas.microsoft.com/office/drawing/2014/main" id="{F75841ED-5C37-4D98-83BE-7DBB82CB068B}"/>
              </a:ext>
            </a:extLst>
          </p:cNvPr>
          <p:cNvPicPr>
            <a:picLocks noChangeAspect="1"/>
          </p:cNvPicPr>
          <p:nvPr/>
        </p:nvPicPr>
        <p:blipFill>
          <a:blip r:embed="rId3"/>
          <a:stretch>
            <a:fillRect/>
          </a:stretch>
        </p:blipFill>
        <p:spPr>
          <a:xfrm>
            <a:off x="155330" y="1121719"/>
            <a:ext cx="5693895" cy="5488368"/>
          </a:xfrm>
          <a:prstGeom prst="rect">
            <a:avLst/>
          </a:prstGeom>
        </p:spPr>
      </p:pic>
      <p:pic>
        <p:nvPicPr>
          <p:cNvPr id="5" name="Picture 4">
            <a:extLst>
              <a:ext uri="{FF2B5EF4-FFF2-40B4-BE49-F238E27FC236}">
                <a16:creationId xmlns:a16="http://schemas.microsoft.com/office/drawing/2014/main" id="{48141F86-8A36-4A3C-8C1E-48C121FC9F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587" y="246086"/>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7D4F90A-F306-419F-8E40-323466F6278C}"/>
              </a:ext>
            </a:extLst>
          </p:cNvPr>
          <p:cNvSpPr txBox="1"/>
          <p:nvPr/>
        </p:nvSpPr>
        <p:spPr>
          <a:xfrm>
            <a:off x="356641" y="316407"/>
            <a:ext cx="4270721" cy="523220"/>
          </a:xfrm>
          <a:prstGeom prst="rect">
            <a:avLst/>
          </a:prstGeom>
          <a:noFill/>
        </p:spPr>
        <p:txBody>
          <a:bodyPr wrap="none" rtlCol="0">
            <a:spAutoFit/>
          </a:bodyPr>
          <a:lstStyle/>
          <a:p>
            <a:r>
              <a:rPr lang="en-GB" sz="2800" b="1">
                <a:solidFill>
                  <a:srgbClr val="002060"/>
                </a:solidFill>
              </a:rPr>
              <a:t>1. Introduction to St Helens</a:t>
            </a:r>
          </a:p>
        </p:txBody>
      </p:sp>
      <p:sp>
        <p:nvSpPr>
          <p:cNvPr id="8" name="TextBox 7">
            <a:extLst>
              <a:ext uri="{FF2B5EF4-FFF2-40B4-BE49-F238E27FC236}">
                <a16:creationId xmlns:a16="http://schemas.microsoft.com/office/drawing/2014/main" id="{79E49677-F9D9-41C6-9469-9F8F05CBE612}"/>
              </a:ext>
            </a:extLst>
          </p:cNvPr>
          <p:cNvSpPr txBox="1"/>
          <p:nvPr/>
        </p:nvSpPr>
        <p:spPr>
          <a:xfrm>
            <a:off x="6232607" y="3836332"/>
            <a:ext cx="1329659" cy="400110"/>
          </a:xfrm>
          <a:prstGeom prst="rect">
            <a:avLst/>
          </a:prstGeom>
          <a:noFill/>
        </p:spPr>
        <p:txBody>
          <a:bodyPr wrap="none" rtlCol="0">
            <a:spAutoFit/>
          </a:bodyPr>
          <a:lstStyle/>
          <a:p>
            <a:r>
              <a:rPr lang="en-GB" sz="2000" b="1">
                <a:solidFill>
                  <a:srgbClr val="002060"/>
                </a:solidFill>
              </a:rPr>
              <a:t>Challenges</a:t>
            </a:r>
          </a:p>
        </p:txBody>
      </p:sp>
      <p:pic>
        <p:nvPicPr>
          <p:cNvPr id="10" name="Picture 9">
            <a:extLst>
              <a:ext uri="{FF2B5EF4-FFF2-40B4-BE49-F238E27FC236}">
                <a16:creationId xmlns:a16="http://schemas.microsoft.com/office/drawing/2014/main" id="{DCF055FF-CE11-4DFE-8E31-E72C81249D01}"/>
              </a:ext>
            </a:extLst>
          </p:cNvPr>
          <p:cNvPicPr>
            <a:picLocks noChangeAspect="1"/>
          </p:cNvPicPr>
          <p:nvPr/>
        </p:nvPicPr>
        <p:blipFill>
          <a:blip r:embed="rId5"/>
          <a:stretch>
            <a:fillRect/>
          </a:stretch>
        </p:blipFill>
        <p:spPr>
          <a:xfrm>
            <a:off x="6324904" y="1281783"/>
            <a:ext cx="5320228" cy="2489465"/>
          </a:xfrm>
          <a:prstGeom prst="rect">
            <a:avLst/>
          </a:prstGeom>
        </p:spPr>
      </p:pic>
      <p:sp>
        <p:nvSpPr>
          <p:cNvPr id="11" name="TextBox 10">
            <a:extLst>
              <a:ext uri="{FF2B5EF4-FFF2-40B4-BE49-F238E27FC236}">
                <a16:creationId xmlns:a16="http://schemas.microsoft.com/office/drawing/2014/main" id="{89A18226-4C57-4DC2-ACCF-98C43D758411}"/>
              </a:ext>
            </a:extLst>
          </p:cNvPr>
          <p:cNvSpPr txBox="1"/>
          <p:nvPr/>
        </p:nvSpPr>
        <p:spPr>
          <a:xfrm>
            <a:off x="2563574" y="1106478"/>
            <a:ext cx="3294587" cy="584775"/>
          </a:xfrm>
          <a:prstGeom prst="rect">
            <a:avLst/>
          </a:prstGeom>
          <a:solidFill>
            <a:schemeClr val="accent1">
              <a:lumMod val="40000"/>
              <a:lumOff val="60000"/>
            </a:schemeClr>
          </a:solidFill>
          <a:ln>
            <a:solidFill>
              <a:schemeClr val="tx1"/>
            </a:solidFill>
          </a:ln>
        </p:spPr>
        <p:txBody>
          <a:bodyPr wrap="square">
            <a:spAutoFit/>
          </a:bodyPr>
          <a:lstStyle/>
          <a:p>
            <a:pPr algn="just">
              <a:spcAft>
                <a:spcPts val="600"/>
              </a:spcAft>
            </a:pPr>
            <a:r>
              <a:rPr lang="en-GB" sz="1600" b="1"/>
              <a:t>St Helens is one of 6 local authorities in the Liverpool City Region </a:t>
            </a:r>
          </a:p>
        </p:txBody>
      </p:sp>
      <p:sp>
        <p:nvSpPr>
          <p:cNvPr id="12" name="TextBox 11">
            <a:extLst>
              <a:ext uri="{FF2B5EF4-FFF2-40B4-BE49-F238E27FC236}">
                <a16:creationId xmlns:a16="http://schemas.microsoft.com/office/drawing/2014/main" id="{B6C5F1B3-B7A9-4D3D-B3DF-0451CE95BE7A}"/>
              </a:ext>
            </a:extLst>
          </p:cNvPr>
          <p:cNvSpPr txBox="1"/>
          <p:nvPr/>
        </p:nvSpPr>
        <p:spPr>
          <a:xfrm>
            <a:off x="3930268" y="5021527"/>
            <a:ext cx="1936829" cy="1569660"/>
          </a:xfrm>
          <a:prstGeom prst="rect">
            <a:avLst/>
          </a:prstGeom>
          <a:solidFill>
            <a:schemeClr val="accent1">
              <a:lumMod val="40000"/>
              <a:lumOff val="60000"/>
            </a:schemeClr>
          </a:solidFill>
        </p:spPr>
        <p:txBody>
          <a:bodyPr wrap="square">
            <a:spAutoFit/>
          </a:bodyPr>
          <a:lstStyle/>
          <a:p>
            <a:r>
              <a:rPr lang="en-GB" sz="1600" b="1"/>
              <a:t>Area covers a total of 135 square kilometres, of which approximately half is rural and half is urban</a:t>
            </a:r>
          </a:p>
        </p:txBody>
      </p:sp>
      <p:sp>
        <p:nvSpPr>
          <p:cNvPr id="14" name="TextBox 13">
            <a:extLst>
              <a:ext uri="{FF2B5EF4-FFF2-40B4-BE49-F238E27FC236}">
                <a16:creationId xmlns:a16="http://schemas.microsoft.com/office/drawing/2014/main" id="{06C58265-7B6A-479D-BBBF-6DA3E592D278}"/>
              </a:ext>
            </a:extLst>
          </p:cNvPr>
          <p:cNvSpPr txBox="1"/>
          <p:nvPr/>
        </p:nvSpPr>
        <p:spPr>
          <a:xfrm>
            <a:off x="155330" y="6061182"/>
            <a:ext cx="2399308" cy="830997"/>
          </a:xfrm>
          <a:prstGeom prst="rect">
            <a:avLst/>
          </a:prstGeom>
          <a:solidFill>
            <a:schemeClr val="accent1">
              <a:lumMod val="40000"/>
              <a:lumOff val="60000"/>
            </a:schemeClr>
          </a:solidFill>
        </p:spPr>
        <p:txBody>
          <a:bodyPr wrap="square">
            <a:spAutoFit/>
          </a:bodyPr>
          <a:lstStyle/>
          <a:p>
            <a:pPr algn="just">
              <a:spcAft>
                <a:spcPts val="600"/>
              </a:spcAft>
            </a:pPr>
            <a:r>
              <a:rPr lang="en-GB" sz="1600" b="1"/>
              <a:t>Home to 180,049 people with 198,041 registered patients in 34 GP practice</a:t>
            </a:r>
          </a:p>
        </p:txBody>
      </p:sp>
      <p:sp>
        <p:nvSpPr>
          <p:cNvPr id="15" name="TextBox 14">
            <a:extLst>
              <a:ext uri="{FF2B5EF4-FFF2-40B4-BE49-F238E27FC236}">
                <a16:creationId xmlns:a16="http://schemas.microsoft.com/office/drawing/2014/main" id="{E6DFA95F-8611-46B2-8DF7-4720BE420CD8}"/>
              </a:ext>
            </a:extLst>
          </p:cNvPr>
          <p:cNvSpPr txBox="1"/>
          <p:nvPr/>
        </p:nvSpPr>
        <p:spPr>
          <a:xfrm>
            <a:off x="6232607" y="881673"/>
            <a:ext cx="864211" cy="400110"/>
          </a:xfrm>
          <a:prstGeom prst="rect">
            <a:avLst/>
          </a:prstGeom>
          <a:noFill/>
        </p:spPr>
        <p:txBody>
          <a:bodyPr wrap="none" rtlCol="0">
            <a:spAutoFit/>
          </a:bodyPr>
          <a:lstStyle/>
          <a:p>
            <a:r>
              <a:rPr lang="en-GB" sz="2000" b="1">
                <a:solidFill>
                  <a:srgbClr val="002060"/>
                </a:solidFill>
              </a:rPr>
              <a:t>Assets</a:t>
            </a:r>
          </a:p>
        </p:txBody>
      </p:sp>
      <p:pic>
        <p:nvPicPr>
          <p:cNvPr id="16" name="Picture 15">
            <a:extLst>
              <a:ext uri="{FF2B5EF4-FFF2-40B4-BE49-F238E27FC236}">
                <a16:creationId xmlns:a16="http://schemas.microsoft.com/office/drawing/2014/main" id="{690C2E69-98A3-474D-9E7B-838629BC3592}"/>
              </a:ext>
            </a:extLst>
          </p:cNvPr>
          <p:cNvPicPr>
            <a:picLocks noChangeAspect="1"/>
          </p:cNvPicPr>
          <p:nvPr/>
        </p:nvPicPr>
        <p:blipFill>
          <a:blip r:embed="rId6"/>
          <a:stretch>
            <a:fillRect/>
          </a:stretch>
        </p:blipFill>
        <p:spPr>
          <a:xfrm>
            <a:off x="6324904" y="4294102"/>
            <a:ext cx="5418158" cy="2495136"/>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04B5CD9C-81A5-0B62-955C-2C30AF7160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9676" y="30124"/>
            <a:ext cx="2255520" cy="891540"/>
          </a:xfrm>
          <a:prstGeom prst="rect">
            <a:avLst/>
          </a:prstGeom>
        </p:spPr>
      </p:pic>
    </p:spTree>
    <p:extLst>
      <p:ext uri="{BB962C8B-B14F-4D97-AF65-F5344CB8AC3E}">
        <p14:creationId xmlns:p14="http://schemas.microsoft.com/office/powerpoint/2010/main" val="267213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330EA680-D336-4FF7-8B7A-9848BB0A1C32}" type="slidenum">
              <a:rPr lang="en-GB" smtClean="0"/>
              <a:t>8</a:t>
            </a:fld>
            <a:endParaRPr lang="en-GB"/>
          </a:p>
        </p:txBody>
      </p:sp>
      <p:pic>
        <p:nvPicPr>
          <p:cNvPr id="6" name="Picture 5" descr="Diagram&#10;&#10;Description automatically generated">
            <a:extLst>
              <a:ext uri="{FF2B5EF4-FFF2-40B4-BE49-F238E27FC236}">
                <a16:creationId xmlns:a16="http://schemas.microsoft.com/office/drawing/2014/main" id="{5401A8A8-997E-41CF-B08A-62AFA6466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169"/>
            <a:ext cx="9754093" cy="6721475"/>
          </a:xfrm>
          <a:prstGeom prst="rect">
            <a:avLst/>
          </a:prstGeom>
        </p:spPr>
      </p:pic>
      <p:sp>
        <p:nvSpPr>
          <p:cNvPr id="5" name="TextBox 4">
            <a:extLst>
              <a:ext uri="{FF2B5EF4-FFF2-40B4-BE49-F238E27FC236}">
                <a16:creationId xmlns:a16="http://schemas.microsoft.com/office/drawing/2014/main" id="{38266EF5-3D9A-4F06-855F-225C57085DB7}"/>
              </a:ext>
            </a:extLst>
          </p:cNvPr>
          <p:cNvSpPr txBox="1"/>
          <p:nvPr/>
        </p:nvSpPr>
        <p:spPr>
          <a:xfrm>
            <a:off x="9982200" y="2575057"/>
            <a:ext cx="1642244" cy="954107"/>
          </a:xfrm>
          <a:prstGeom prst="rect">
            <a:avLst/>
          </a:prstGeom>
          <a:noFill/>
        </p:spPr>
        <p:txBody>
          <a:bodyPr wrap="none" rtlCol="0">
            <a:spAutoFit/>
          </a:bodyPr>
          <a:lstStyle/>
          <a:p>
            <a:r>
              <a:rPr lang="en-GB" sz="2800" b="1">
                <a:solidFill>
                  <a:srgbClr val="002060"/>
                </a:solidFill>
              </a:rPr>
              <a:t>Context –</a:t>
            </a:r>
          </a:p>
          <a:p>
            <a:r>
              <a:rPr lang="en-GB" sz="2800" b="1">
                <a:solidFill>
                  <a:srgbClr val="002060"/>
                </a:solidFill>
              </a:rPr>
              <a:t>Borough</a:t>
            </a:r>
          </a:p>
        </p:txBody>
      </p:sp>
      <p:pic>
        <p:nvPicPr>
          <p:cNvPr id="7" name="Picture 6" descr="Logo&#10;&#10;Description automatically generated with medium confidence">
            <a:extLst>
              <a:ext uri="{FF2B5EF4-FFF2-40B4-BE49-F238E27FC236}">
                <a16:creationId xmlns:a16="http://schemas.microsoft.com/office/drawing/2014/main" id="{850909AB-3213-9D11-3005-E8CFCA828D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3587" y="4852522"/>
            <a:ext cx="2255520" cy="891540"/>
          </a:xfrm>
          <a:prstGeom prst="rect">
            <a:avLst/>
          </a:prstGeom>
        </p:spPr>
      </p:pic>
    </p:spTree>
    <p:extLst>
      <p:ext uri="{BB962C8B-B14F-4D97-AF65-F5344CB8AC3E}">
        <p14:creationId xmlns:p14="http://schemas.microsoft.com/office/powerpoint/2010/main" val="113022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4229100" y="3678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4086225" y="2187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4229100" y="3678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4095750" y="2249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4229100" y="36782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095750" y="2522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itchFamily="18"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TextBox 17"/>
          <p:cNvSpPr txBox="1"/>
          <p:nvPr/>
        </p:nvSpPr>
        <p:spPr>
          <a:xfrm>
            <a:off x="8953500" y="2025610"/>
            <a:ext cx="2061772" cy="2246769"/>
          </a:xfrm>
          <a:prstGeom prst="rect">
            <a:avLst/>
          </a:prstGeom>
          <a:noFill/>
        </p:spPr>
        <p:txBody>
          <a:bodyPr wrap="square" rtlCol="0">
            <a:spAutoFit/>
          </a:bodyPr>
          <a:lstStyle/>
          <a:p>
            <a:r>
              <a:rPr lang="en-GB" sz="2800">
                <a:solidFill>
                  <a:srgbClr val="002060"/>
                </a:solidFill>
              </a:rPr>
              <a:t>Our Tartan Rug</a:t>
            </a:r>
          </a:p>
          <a:p>
            <a:endParaRPr lang="en-GB" sz="2800">
              <a:solidFill>
                <a:srgbClr val="002060"/>
              </a:solidFill>
            </a:endParaRPr>
          </a:p>
          <a:p>
            <a:r>
              <a:rPr lang="en-GB" sz="2800">
                <a:solidFill>
                  <a:srgbClr val="002060"/>
                </a:solidFill>
              </a:rPr>
              <a:t>Indicators at ward level </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3587" y="416057"/>
            <a:ext cx="2061772" cy="835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13"/>
          <p:cNvSpPr>
            <a:spLocks noGrp="1"/>
          </p:cNvSpPr>
          <p:nvPr>
            <p:ph type="sldNum" sz="quarter" idx="12"/>
          </p:nvPr>
        </p:nvSpPr>
        <p:spPr/>
        <p:txBody>
          <a:bodyPr/>
          <a:lstStyle/>
          <a:p>
            <a:fld id="{330EA680-D336-4FF7-8B7A-9848BB0A1C32}" type="slidenum">
              <a:rPr lang="en-GB" smtClean="0"/>
              <a:t>9</a:t>
            </a:fld>
            <a:endParaRPr lang="en-GB"/>
          </a:p>
        </p:txBody>
      </p:sp>
      <p:pic>
        <p:nvPicPr>
          <p:cNvPr id="16" name="Picture 15">
            <a:extLst>
              <a:ext uri="{FF2B5EF4-FFF2-40B4-BE49-F238E27FC236}">
                <a16:creationId xmlns:a16="http://schemas.microsoft.com/office/drawing/2014/main" id="{4D24512D-99EC-405C-8848-C6A7E3877A0D}"/>
              </a:ext>
            </a:extLst>
          </p:cNvPr>
          <p:cNvPicPr>
            <a:picLocks noChangeAspect="1"/>
          </p:cNvPicPr>
          <p:nvPr/>
        </p:nvPicPr>
        <p:blipFill>
          <a:blip r:embed="rId4"/>
          <a:stretch>
            <a:fillRect/>
          </a:stretch>
        </p:blipFill>
        <p:spPr>
          <a:xfrm>
            <a:off x="165100" y="337706"/>
            <a:ext cx="8843921" cy="6387199"/>
          </a:xfrm>
          <a:prstGeom prst="rect">
            <a:avLst/>
          </a:prstGeom>
        </p:spPr>
      </p:pic>
    </p:spTree>
    <p:extLst>
      <p:ext uri="{BB962C8B-B14F-4D97-AF65-F5344CB8AC3E}">
        <p14:creationId xmlns:p14="http://schemas.microsoft.com/office/powerpoint/2010/main" val="2875516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A8A9180627654884447643B3C1DAD8" ma:contentTypeVersion="11" ma:contentTypeDescription="Create a new document." ma:contentTypeScope="" ma:versionID="faaac0775e502b0cc31e61e42c95ffcb">
  <xsd:schema xmlns:xsd="http://www.w3.org/2001/XMLSchema" xmlns:xs="http://www.w3.org/2001/XMLSchema" xmlns:p="http://schemas.microsoft.com/office/2006/metadata/properties" xmlns:ns2="2a243943-0dae-4212-9a36-1d765547e54d" xmlns:ns3="318b4568-27d1-4b3a-acf3-2339eeefeaf2" targetNamespace="http://schemas.microsoft.com/office/2006/metadata/properties" ma:root="true" ma:fieldsID="9d04a2f8ab2491f1c851a8d3abaaa1d4" ns2:_="" ns3:_="">
    <xsd:import namespace="2a243943-0dae-4212-9a36-1d765547e54d"/>
    <xsd:import namespace="318b4568-27d1-4b3a-acf3-2339eeefea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43943-0dae-4212-9a36-1d765547e5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8b4568-27d1-4b3a-acf3-2339eeefeaf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491C3D-9A3E-48DE-97D3-9F7E3A59D0B4}">
  <ds:schemaRefs>
    <ds:schemaRef ds:uri="c22633eb-b969-4824-becc-cd7e35c07f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9BFE43-4032-47AC-B0DC-719C8B7ABEFA}">
  <ds:schemaRefs>
    <ds:schemaRef ds:uri="http://schemas.microsoft.com/sharepoint/v3/contenttype/forms"/>
  </ds:schemaRefs>
</ds:datastoreItem>
</file>

<file path=customXml/itemProps3.xml><?xml version="1.0" encoding="utf-8"?>
<ds:datastoreItem xmlns:ds="http://schemas.openxmlformats.org/officeDocument/2006/customXml" ds:itemID="{916A5EEB-78CA-4EDE-B56A-605E150B6D79}">
  <ds:schemaRefs>
    <ds:schemaRef ds:uri="2a243943-0dae-4212-9a36-1d765547e54d"/>
    <ds:schemaRef ds:uri="318b4568-27d1-4b3a-acf3-2339eeefea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2130</Words>
  <Application>Microsoft Office PowerPoint</Application>
  <PresentationFormat>Widescreen</PresentationFormat>
  <Paragraphs>325</Paragraphs>
  <Slides>29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-apple-system</vt:lpstr>
      <vt:lpstr>Arial</vt:lpstr>
      <vt:lpstr>Avenir Next LT Pro Light</vt:lpstr>
      <vt:lpstr>Calibri</vt:lpstr>
      <vt:lpstr>Calibri Light</vt:lpstr>
      <vt:lpstr>Speak Pro</vt:lpstr>
      <vt:lpstr>Times New Roman</vt:lpstr>
      <vt:lpstr>office theme</vt:lpstr>
      <vt:lpstr>St Helens NHS Place Director’s Report ICB Board  4th August 2022 </vt:lpstr>
      <vt:lpstr>PowerPoint Presentation</vt:lpstr>
      <vt:lpstr>1. History of St Helens </vt:lpstr>
      <vt:lpstr>PowerPoint Presentation</vt:lpstr>
      <vt:lpstr>2. Introduction and Context</vt:lpstr>
      <vt:lpstr>Key  Statistics</vt:lpstr>
      <vt:lpstr>PowerPoint Presentation</vt:lpstr>
      <vt:lpstr>PowerPoint Presentation</vt:lpstr>
      <vt:lpstr>PowerPoint Presentation</vt:lpstr>
      <vt:lpstr>3. Our Integration Journey</vt:lpstr>
      <vt:lpstr>PowerPoint Presentation</vt:lpstr>
      <vt:lpstr>3. People’s Plan 2022 – 2027 (St Helens Place)</vt:lpstr>
      <vt:lpstr>PowerPoint Presentation</vt:lpstr>
      <vt:lpstr>St Helens Council Borough Strategy 2021 - 2030</vt:lpstr>
      <vt:lpstr>5. Place Priorities</vt:lpstr>
      <vt:lpstr>PowerPoint Presentation</vt:lpstr>
      <vt:lpstr>PowerPoint Presentation</vt:lpstr>
      <vt:lpstr>PowerPoint Presentation</vt:lpstr>
      <vt:lpstr>6. Inequalities Agenda</vt:lpstr>
      <vt:lpstr>PowerPoint Presentation</vt:lpstr>
      <vt:lpstr>7. Engaging and Co-Producing with our  Communities</vt:lpstr>
      <vt:lpstr>PowerPoint Presentation</vt:lpstr>
      <vt:lpstr>PowerPoint Presentation</vt:lpstr>
      <vt:lpstr>8. Place Delivery and Governance</vt:lpstr>
      <vt:lpstr>PowerPoint Presentation</vt:lpstr>
      <vt:lpstr>PowerPoint Presentation</vt:lpstr>
      <vt:lpstr>9. Big Ticket Items for 2022/23</vt:lpstr>
      <vt:lpstr>PowerPoint Presentation</vt:lpstr>
      <vt:lpstr>Thank you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David (WCCG)</dc:creator>
  <cp:lastModifiedBy>Wayne Longshaw</cp:lastModifiedBy>
  <cp:revision>20</cp:revision>
  <cp:lastPrinted>2022-03-17T10:04:26Z</cp:lastPrinted>
  <dcterms:created xsi:type="dcterms:W3CDTF">2021-12-20T09:14:01Z</dcterms:created>
  <dcterms:modified xsi:type="dcterms:W3CDTF">2022-08-05T15:09:56Z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0x01010092E3B9723E46324B91B8E98982C1532B</vt:lpwstr>
  </property>
</Properties>
</file>