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2" r:id="rId4"/>
  </p:sldMasterIdLst>
  <p:notesMasterIdLst>
    <p:notesMasterId r:id="rId44"/>
  </p:notesMasterIdLst>
  <p:sldIdLst>
    <p:sldId id="256" r:id="rId5"/>
    <p:sldId id="257" r:id="rId6"/>
    <p:sldId id="258" r:id="rId7"/>
    <p:sldId id="264" r:id="rId8"/>
    <p:sldId id="265" r:id="rId9"/>
    <p:sldId id="278" r:id="rId10"/>
    <p:sldId id="270" r:id="rId11"/>
    <p:sldId id="267" r:id="rId12"/>
    <p:sldId id="268" r:id="rId13"/>
    <p:sldId id="271" r:id="rId14"/>
    <p:sldId id="273" r:id="rId15"/>
    <p:sldId id="272" r:id="rId16"/>
    <p:sldId id="274" r:id="rId17"/>
    <p:sldId id="275" r:id="rId18"/>
    <p:sldId id="276" r:id="rId19"/>
    <p:sldId id="404" r:id="rId20"/>
    <p:sldId id="403" r:id="rId21"/>
    <p:sldId id="279" r:id="rId22"/>
    <p:sldId id="280" r:id="rId23"/>
    <p:sldId id="281" r:id="rId24"/>
    <p:sldId id="282" r:id="rId25"/>
    <p:sldId id="284" r:id="rId26"/>
    <p:sldId id="285" r:id="rId27"/>
    <p:sldId id="286" r:id="rId28"/>
    <p:sldId id="289" r:id="rId29"/>
    <p:sldId id="290" r:id="rId30"/>
    <p:sldId id="291" r:id="rId31"/>
    <p:sldId id="387" r:id="rId32"/>
    <p:sldId id="386" r:id="rId33"/>
    <p:sldId id="292" r:id="rId34"/>
    <p:sldId id="388" r:id="rId35"/>
    <p:sldId id="392" r:id="rId36"/>
    <p:sldId id="393" r:id="rId37"/>
    <p:sldId id="395" r:id="rId38"/>
    <p:sldId id="396" r:id="rId39"/>
    <p:sldId id="397" r:id="rId40"/>
    <p:sldId id="399" r:id="rId41"/>
    <p:sldId id="402" r:id="rId42"/>
    <p:sldId id="400"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3366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2065" autoAdjust="0"/>
  </p:normalViewPr>
  <p:slideViewPr>
    <p:cSldViewPr snapToGrid="0">
      <p:cViewPr varScale="1">
        <p:scale>
          <a:sx n="78" d="100"/>
          <a:sy n="78" d="100"/>
        </p:scale>
        <p:origin x="181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5F42DC-9D15-4529-81DE-BBA6CEEC9C2E}"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GB"/>
        </a:p>
      </dgm:t>
    </dgm:pt>
    <dgm:pt modelId="{3A461FEA-DCC0-47BF-818D-4118E6D50C06}">
      <dgm:prSet phldrT="[Text]"/>
      <dgm:spPr/>
      <dgm:t>
        <a:bodyPr/>
        <a:lstStyle/>
        <a:p>
          <a:r>
            <a:rPr lang="en-GB" dirty="0"/>
            <a:t>The way YOU behave</a:t>
          </a:r>
        </a:p>
      </dgm:t>
    </dgm:pt>
    <dgm:pt modelId="{C10D844A-8DED-4DE6-B351-CE404EDC7A80}" type="parTrans" cxnId="{1480CFC9-BEE2-46EA-AA6D-AD00CAEB7864}">
      <dgm:prSet/>
      <dgm:spPr/>
      <dgm:t>
        <a:bodyPr/>
        <a:lstStyle/>
        <a:p>
          <a:endParaRPr lang="en-GB"/>
        </a:p>
      </dgm:t>
    </dgm:pt>
    <dgm:pt modelId="{94F8547E-9C51-47DB-BA63-167C6D4C734C}" type="sibTrans" cxnId="{1480CFC9-BEE2-46EA-AA6D-AD00CAEB7864}">
      <dgm:prSet/>
      <dgm:spPr/>
      <dgm:t>
        <a:bodyPr/>
        <a:lstStyle/>
        <a:p>
          <a:endParaRPr lang="en-GB"/>
        </a:p>
      </dgm:t>
    </dgm:pt>
    <dgm:pt modelId="{757CA3B7-52C6-4067-AAC3-259B68E2E3A7}">
      <dgm:prSet phldrT="[Text]"/>
      <dgm:spPr/>
      <dgm:t>
        <a:bodyPr/>
        <a:lstStyle/>
        <a:p>
          <a:r>
            <a:rPr lang="en-GB" dirty="0"/>
            <a:t>The way the TEAM behaves</a:t>
          </a:r>
        </a:p>
      </dgm:t>
    </dgm:pt>
    <dgm:pt modelId="{04E69298-AB35-4F6A-A6C8-466095F07470}" type="parTrans" cxnId="{659BEC5E-D83F-4A3D-8346-B47FF261C558}">
      <dgm:prSet/>
      <dgm:spPr/>
      <dgm:t>
        <a:bodyPr/>
        <a:lstStyle/>
        <a:p>
          <a:endParaRPr lang="en-GB"/>
        </a:p>
      </dgm:t>
    </dgm:pt>
    <dgm:pt modelId="{DE622336-280F-4645-9618-AF77EB171213}" type="sibTrans" cxnId="{659BEC5E-D83F-4A3D-8346-B47FF261C558}">
      <dgm:prSet/>
      <dgm:spPr/>
      <dgm:t>
        <a:bodyPr/>
        <a:lstStyle/>
        <a:p>
          <a:endParaRPr lang="en-GB"/>
        </a:p>
      </dgm:t>
    </dgm:pt>
    <dgm:pt modelId="{A7A966DC-5073-47B9-B630-70A193F852F1}">
      <dgm:prSet phldrT="[Text]"/>
      <dgm:spPr/>
      <dgm:t>
        <a:bodyPr/>
        <a:lstStyle/>
        <a:p>
          <a:r>
            <a:rPr lang="en-GB" dirty="0"/>
            <a:t>The way WE behave toward each other</a:t>
          </a:r>
        </a:p>
      </dgm:t>
    </dgm:pt>
    <dgm:pt modelId="{7517AE3A-2301-4759-97DA-277D5885388F}" type="parTrans" cxnId="{ADBBFB4D-3A4C-4757-9A10-3978138B5820}">
      <dgm:prSet/>
      <dgm:spPr/>
      <dgm:t>
        <a:bodyPr/>
        <a:lstStyle/>
        <a:p>
          <a:endParaRPr lang="en-GB"/>
        </a:p>
      </dgm:t>
    </dgm:pt>
    <dgm:pt modelId="{076F08AA-5135-444D-B6E9-112C7E92E870}" type="sibTrans" cxnId="{ADBBFB4D-3A4C-4757-9A10-3978138B5820}">
      <dgm:prSet/>
      <dgm:spPr/>
      <dgm:t>
        <a:bodyPr/>
        <a:lstStyle/>
        <a:p>
          <a:endParaRPr lang="en-GB"/>
        </a:p>
      </dgm:t>
    </dgm:pt>
    <dgm:pt modelId="{9312C7EF-3DD9-4ACD-818A-36A00B2342D4}" type="pres">
      <dgm:prSet presAssocID="{625F42DC-9D15-4529-81DE-BBA6CEEC9C2E}" presName="Name0" presStyleCnt="0">
        <dgm:presLayoutVars>
          <dgm:dir/>
          <dgm:resizeHandles val="exact"/>
        </dgm:presLayoutVars>
      </dgm:prSet>
      <dgm:spPr/>
    </dgm:pt>
    <dgm:pt modelId="{7E65F262-CFBE-4CD3-99B3-6FA6E7FDCC0A}" type="pres">
      <dgm:prSet presAssocID="{3A461FEA-DCC0-47BF-818D-4118E6D50C06}" presName="node" presStyleLbl="node1" presStyleIdx="0" presStyleCnt="3">
        <dgm:presLayoutVars>
          <dgm:bulletEnabled val="1"/>
        </dgm:presLayoutVars>
      </dgm:prSet>
      <dgm:spPr/>
    </dgm:pt>
    <dgm:pt modelId="{4D8D25BD-B47C-4337-A01E-6E96F82D949C}" type="pres">
      <dgm:prSet presAssocID="{94F8547E-9C51-47DB-BA63-167C6D4C734C}" presName="sibTrans" presStyleLbl="sibTrans2D1" presStyleIdx="0" presStyleCnt="3"/>
      <dgm:spPr/>
    </dgm:pt>
    <dgm:pt modelId="{9C2DB07A-5DDC-4A99-BF73-DD5C99C24D2A}" type="pres">
      <dgm:prSet presAssocID="{94F8547E-9C51-47DB-BA63-167C6D4C734C}" presName="connectorText" presStyleLbl="sibTrans2D1" presStyleIdx="0" presStyleCnt="3"/>
      <dgm:spPr/>
    </dgm:pt>
    <dgm:pt modelId="{760CF527-A8C2-4611-A6C6-6404218DBE9E}" type="pres">
      <dgm:prSet presAssocID="{757CA3B7-52C6-4067-AAC3-259B68E2E3A7}" presName="node" presStyleLbl="node1" presStyleIdx="1" presStyleCnt="3">
        <dgm:presLayoutVars>
          <dgm:bulletEnabled val="1"/>
        </dgm:presLayoutVars>
      </dgm:prSet>
      <dgm:spPr/>
    </dgm:pt>
    <dgm:pt modelId="{D8C568BA-DA0E-4C9A-824E-BD6E105B810D}" type="pres">
      <dgm:prSet presAssocID="{DE622336-280F-4645-9618-AF77EB171213}" presName="sibTrans" presStyleLbl="sibTrans2D1" presStyleIdx="1" presStyleCnt="3"/>
      <dgm:spPr/>
    </dgm:pt>
    <dgm:pt modelId="{64B58548-A3DB-478E-B03C-E54C733F070B}" type="pres">
      <dgm:prSet presAssocID="{DE622336-280F-4645-9618-AF77EB171213}" presName="connectorText" presStyleLbl="sibTrans2D1" presStyleIdx="1" presStyleCnt="3"/>
      <dgm:spPr/>
    </dgm:pt>
    <dgm:pt modelId="{78A220C0-C838-4A78-BF6A-44E6647A5961}" type="pres">
      <dgm:prSet presAssocID="{A7A966DC-5073-47B9-B630-70A193F852F1}" presName="node" presStyleLbl="node1" presStyleIdx="2" presStyleCnt="3">
        <dgm:presLayoutVars>
          <dgm:bulletEnabled val="1"/>
        </dgm:presLayoutVars>
      </dgm:prSet>
      <dgm:spPr/>
    </dgm:pt>
    <dgm:pt modelId="{8EF8DB88-DA6B-4937-869E-723A0156BA80}" type="pres">
      <dgm:prSet presAssocID="{076F08AA-5135-444D-B6E9-112C7E92E870}" presName="sibTrans" presStyleLbl="sibTrans2D1" presStyleIdx="2" presStyleCnt="3"/>
      <dgm:spPr/>
    </dgm:pt>
    <dgm:pt modelId="{964B5E65-6FF4-4F94-AC78-97318E62D0C3}" type="pres">
      <dgm:prSet presAssocID="{076F08AA-5135-444D-B6E9-112C7E92E870}" presName="connectorText" presStyleLbl="sibTrans2D1" presStyleIdx="2" presStyleCnt="3"/>
      <dgm:spPr/>
    </dgm:pt>
  </dgm:ptLst>
  <dgm:cxnLst>
    <dgm:cxn modelId="{09A3100B-5EF9-4BFA-B6C5-63F91FCAEE6E}" type="presOf" srcId="{3A461FEA-DCC0-47BF-818D-4118E6D50C06}" destId="{7E65F262-CFBE-4CD3-99B3-6FA6E7FDCC0A}" srcOrd="0" destOrd="0" presId="urn:microsoft.com/office/officeart/2005/8/layout/cycle7"/>
    <dgm:cxn modelId="{3E8E5B16-8E6D-4AF3-8BCD-CEEEEA4DCB93}" type="presOf" srcId="{DE622336-280F-4645-9618-AF77EB171213}" destId="{D8C568BA-DA0E-4C9A-824E-BD6E105B810D}" srcOrd="0" destOrd="0" presId="urn:microsoft.com/office/officeart/2005/8/layout/cycle7"/>
    <dgm:cxn modelId="{A02D125B-C463-4F86-8F20-4B1E5CA51361}" type="presOf" srcId="{625F42DC-9D15-4529-81DE-BBA6CEEC9C2E}" destId="{9312C7EF-3DD9-4ACD-818A-36A00B2342D4}" srcOrd="0" destOrd="0" presId="urn:microsoft.com/office/officeart/2005/8/layout/cycle7"/>
    <dgm:cxn modelId="{659BEC5E-D83F-4A3D-8346-B47FF261C558}" srcId="{625F42DC-9D15-4529-81DE-BBA6CEEC9C2E}" destId="{757CA3B7-52C6-4067-AAC3-259B68E2E3A7}" srcOrd="1" destOrd="0" parTransId="{04E69298-AB35-4F6A-A6C8-466095F07470}" sibTransId="{DE622336-280F-4645-9618-AF77EB171213}"/>
    <dgm:cxn modelId="{ADBBFB4D-3A4C-4757-9A10-3978138B5820}" srcId="{625F42DC-9D15-4529-81DE-BBA6CEEC9C2E}" destId="{A7A966DC-5073-47B9-B630-70A193F852F1}" srcOrd="2" destOrd="0" parTransId="{7517AE3A-2301-4759-97DA-277D5885388F}" sibTransId="{076F08AA-5135-444D-B6E9-112C7E92E870}"/>
    <dgm:cxn modelId="{259A494F-FB67-4855-B4D5-B854CA0AD897}" type="presOf" srcId="{94F8547E-9C51-47DB-BA63-167C6D4C734C}" destId="{9C2DB07A-5DDC-4A99-BF73-DD5C99C24D2A}" srcOrd="1" destOrd="0" presId="urn:microsoft.com/office/officeart/2005/8/layout/cycle7"/>
    <dgm:cxn modelId="{9EE60553-743F-4194-86AF-280C1D33EB30}" type="presOf" srcId="{DE622336-280F-4645-9618-AF77EB171213}" destId="{64B58548-A3DB-478E-B03C-E54C733F070B}" srcOrd="1" destOrd="0" presId="urn:microsoft.com/office/officeart/2005/8/layout/cycle7"/>
    <dgm:cxn modelId="{511BA2A9-1B86-4F8A-BADA-0CD701D0D651}" type="presOf" srcId="{94F8547E-9C51-47DB-BA63-167C6D4C734C}" destId="{4D8D25BD-B47C-4337-A01E-6E96F82D949C}" srcOrd="0" destOrd="0" presId="urn:microsoft.com/office/officeart/2005/8/layout/cycle7"/>
    <dgm:cxn modelId="{1480CFC9-BEE2-46EA-AA6D-AD00CAEB7864}" srcId="{625F42DC-9D15-4529-81DE-BBA6CEEC9C2E}" destId="{3A461FEA-DCC0-47BF-818D-4118E6D50C06}" srcOrd="0" destOrd="0" parTransId="{C10D844A-8DED-4DE6-B351-CE404EDC7A80}" sibTransId="{94F8547E-9C51-47DB-BA63-167C6D4C734C}"/>
    <dgm:cxn modelId="{3F80AEDA-D0CD-4DD9-9D2E-1D96B047691F}" type="presOf" srcId="{757CA3B7-52C6-4067-AAC3-259B68E2E3A7}" destId="{760CF527-A8C2-4611-A6C6-6404218DBE9E}" srcOrd="0" destOrd="0" presId="urn:microsoft.com/office/officeart/2005/8/layout/cycle7"/>
    <dgm:cxn modelId="{8E97C9E2-EF12-4E72-A9FF-02B3E70B5406}" type="presOf" srcId="{A7A966DC-5073-47B9-B630-70A193F852F1}" destId="{78A220C0-C838-4A78-BF6A-44E6647A5961}" srcOrd="0" destOrd="0" presId="urn:microsoft.com/office/officeart/2005/8/layout/cycle7"/>
    <dgm:cxn modelId="{A9DC93F2-A47F-45FC-B000-1E098175810E}" type="presOf" srcId="{076F08AA-5135-444D-B6E9-112C7E92E870}" destId="{8EF8DB88-DA6B-4937-869E-723A0156BA80}" srcOrd="0" destOrd="0" presId="urn:microsoft.com/office/officeart/2005/8/layout/cycle7"/>
    <dgm:cxn modelId="{14917FF7-9F1E-417C-B78D-92EF6C60DA68}" type="presOf" srcId="{076F08AA-5135-444D-B6E9-112C7E92E870}" destId="{964B5E65-6FF4-4F94-AC78-97318E62D0C3}" srcOrd="1" destOrd="0" presId="urn:microsoft.com/office/officeart/2005/8/layout/cycle7"/>
    <dgm:cxn modelId="{7E80E414-CDB4-479B-83AF-1886B1F1A1F7}" type="presParOf" srcId="{9312C7EF-3DD9-4ACD-818A-36A00B2342D4}" destId="{7E65F262-CFBE-4CD3-99B3-6FA6E7FDCC0A}" srcOrd="0" destOrd="0" presId="urn:microsoft.com/office/officeart/2005/8/layout/cycle7"/>
    <dgm:cxn modelId="{55F065B6-085C-4F0A-BE93-A233EEEB99C9}" type="presParOf" srcId="{9312C7EF-3DD9-4ACD-818A-36A00B2342D4}" destId="{4D8D25BD-B47C-4337-A01E-6E96F82D949C}" srcOrd="1" destOrd="0" presId="urn:microsoft.com/office/officeart/2005/8/layout/cycle7"/>
    <dgm:cxn modelId="{9FB6FD89-80BB-48EF-A5DE-32B03D719F18}" type="presParOf" srcId="{4D8D25BD-B47C-4337-A01E-6E96F82D949C}" destId="{9C2DB07A-5DDC-4A99-BF73-DD5C99C24D2A}" srcOrd="0" destOrd="0" presId="urn:microsoft.com/office/officeart/2005/8/layout/cycle7"/>
    <dgm:cxn modelId="{EE7B79D5-78CD-4805-8390-A12200FCC493}" type="presParOf" srcId="{9312C7EF-3DD9-4ACD-818A-36A00B2342D4}" destId="{760CF527-A8C2-4611-A6C6-6404218DBE9E}" srcOrd="2" destOrd="0" presId="urn:microsoft.com/office/officeart/2005/8/layout/cycle7"/>
    <dgm:cxn modelId="{039471FA-E6FE-40F7-A761-E426A73D270E}" type="presParOf" srcId="{9312C7EF-3DD9-4ACD-818A-36A00B2342D4}" destId="{D8C568BA-DA0E-4C9A-824E-BD6E105B810D}" srcOrd="3" destOrd="0" presId="urn:microsoft.com/office/officeart/2005/8/layout/cycle7"/>
    <dgm:cxn modelId="{87F5F411-E18A-4DC0-ADDE-3C184621A7ED}" type="presParOf" srcId="{D8C568BA-DA0E-4C9A-824E-BD6E105B810D}" destId="{64B58548-A3DB-478E-B03C-E54C733F070B}" srcOrd="0" destOrd="0" presId="urn:microsoft.com/office/officeart/2005/8/layout/cycle7"/>
    <dgm:cxn modelId="{F6C8B1A2-6733-4C23-AB54-E9A416C210F0}" type="presParOf" srcId="{9312C7EF-3DD9-4ACD-818A-36A00B2342D4}" destId="{78A220C0-C838-4A78-BF6A-44E6647A5961}" srcOrd="4" destOrd="0" presId="urn:microsoft.com/office/officeart/2005/8/layout/cycle7"/>
    <dgm:cxn modelId="{61F1AC91-D344-48B0-9141-3CEEF769A7E9}" type="presParOf" srcId="{9312C7EF-3DD9-4ACD-818A-36A00B2342D4}" destId="{8EF8DB88-DA6B-4937-869E-723A0156BA80}" srcOrd="5" destOrd="0" presId="urn:microsoft.com/office/officeart/2005/8/layout/cycle7"/>
    <dgm:cxn modelId="{E72EB0AD-461B-4863-B3AB-72511A50DE31}" type="presParOf" srcId="{8EF8DB88-DA6B-4937-869E-723A0156BA80}" destId="{964B5E65-6FF4-4F94-AC78-97318E62D0C3}"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65F262-CFBE-4CD3-99B3-6FA6E7FDCC0A}">
      <dsp:nvSpPr>
        <dsp:cNvPr id="0" name=""/>
        <dsp:cNvSpPr/>
      </dsp:nvSpPr>
      <dsp:spPr>
        <a:xfrm>
          <a:off x="2107987" y="1060"/>
          <a:ext cx="2063527" cy="103176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The way YOU behave</a:t>
          </a:r>
        </a:p>
      </dsp:txBody>
      <dsp:txXfrm>
        <a:off x="2138206" y="31279"/>
        <a:ext cx="2003089" cy="971325"/>
      </dsp:txXfrm>
    </dsp:sp>
    <dsp:sp modelId="{4D8D25BD-B47C-4337-A01E-6E96F82D949C}">
      <dsp:nvSpPr>
        <dsp:cNvPr id="0" name=""/>
        <dsp:cNvSpPr/>
      </dsp:nvSpPr>
      <dsp:spPr>
        <a:xfrm rot="3600000">
          <a:off x="3454157" y="1811527"/>
          <a:ext cx="1074536" cy="36111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3562492" y="1883750"/>
        <a:ext cx="857866" cy="216671"/>
      </dsp:txXfrm>
    </dsp:sp>
    <dsp:sp modelId="{760CF527-A8C2-4611-A6C6-6404218DBE9E}">
      <dsp:nvSpPr>
        <dsp:cNvPr id="0" name=""/>
        <dsp:cNvSpPr/>
      </dsp:nvSpPr>
      <dsp:spPr>
        <a:xfrm>
          <a:off x="3811336" y="2951347"/>
          <a:ext cx="2063527" cy="103176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The way the TEAM behaves</a:t>
          </a:r>
        </a:p>
      </dsp:txBody>
      <dsp:txXfrm>
        <a:off x="3841555" y="2981566"/>
        <a:ext cx="2003089" cy="971325"/>
      </dsp:txXfrm>
    </dsp:sp>
    <dsp:sp modelId="{D8C568BA-DA0E-4C9A-824E-BD6E105B810D}">
      <dsp:nvSpPr>
        <dsp:cNvPr id="0" name=""/>
        <dsp:cNvSpPr/>
      </dsp:nvSpPr>
      <dsp:spPr>
        <a:xfrm rot="10800000">
          <a:off x="2602482" y="3286671"/>
          <a:ext cx="1074536" cy="36111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2710817" y="3358894"/>
        <a:ext cx="857866" cy="216671"/>
      </dsp:txXfrm>
    </dsp:sp>
    <dsp:sp modelId="{78A220C0-C838-4A78-BF6A-44E6647A5961}">
      <dsp:nvSpPr>
        <dsp:cNvPr id="0" name=""/>
        <dsp:cNvSpPr/>
      </dsp:nvSpPr>
      <dsp:spPr>
        <a:xfrm>
          <a:off x="404637" y="2951347"/>
          <a:ext cx="2063527" cy="103176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The way WE behave toward each other</a:t>
          </a:r>
        </a:p>
      </dsp:txBody>
      <dsp:txXfrm>
        <a:off x="434856" y="2981566"/>
        <a:ext cx="2003089" cy="971325"/>
      </dsp:txXfrm>
    </dsp:sp>
    <dsp:sp modelId="{8EF8DB88-DA6B-4937-869E-723A0156BA80}">
      <dsp:nvSpPr>
        <dsp:cNvPr id="0" name=""/>
        <dsp:cNvSpPr/>
      </dsp:nvSpPr>
      <dsp:spPr>
        <a:xfrm rot="18000000">
          <a:off x="1750807" y="1811527"/>
          <a:ext cx="1074536" cy="36111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1859142" y="1883750"/>
        <a:ext cx="857866" cy="216671"/>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06D890-2300-4DEB-A7C1-6E64C9E3F5A6}" type="datetimeFigureOut">
              <a:rPr lang="en-GB" smtClean="0"/>
              <a:t>19/04/2024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119BC6-119E-444D-BCCB-723A30483792}" type="slidenum">
              <a:rPr lang="en-GB" smtClean="0"/>
              <a:t>‹#›</a:t>
            </a:fld>
            <a:endParaRPr lang="en-GB"/>
          </a:p>
        </p:txBody>
      </p:sp>
    </p:spTree>
    <p:extLst>
      <p:ext uri="{BB962C8B-B14F-4D97-AF65-F5344CB8AC3E}">
        <p14:creationId xmlns:p14="http://schemas.microsoft.com/office/powerpoint/2010/main" val="3107845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a lot about kindness and linked to that civility – but this is not just warm fuzzy</a:t>
            </a:r>
            <a:r>
              <a:rPr lang="en-GB" baseline="0" dirty="0"/>
              <a:t> words or inspirational quotes or pictures of cupcakes, unicorns and kittens. </a:t>
            </a:r>
          </a:p>
          <a:p>
            <a:endParaRPr lang="en-GB" baseline="0" dirty="0"/>
          </a:p>
          <a:p>
            <a:endParaRPr lang="en-GB" dirty="0"/>
          </a:p>
        </p:txBody>
      </p:sp>
      <p:sp>
        <p:nvSpPr>
          <p:cNvPr id="4" name="Slide Number Placeholder 3"/>
          <p:cNvSpPr>
            <a:spLocks noGrp="1"/>
          </p:cNvSpPr>
          <p:nvPr>
            <p:ph type="sldNum" sz="quarter" idx="5"/>
          </p:nvPr>
        </p:nvSpPr>
        <p:spPr/>
        <p:txBody>
          <a:bodyPr/>
          <a:lstStyle/>
          <a:p>
            <a:fld id="{4A119BC6-119E-444D-BCCB-723A30483792}" type="slidenum">
              <a:rPr lang="en-GB" smtClean="0"/>
              <a:t>2</a:t>
            </a:fld>
            <a:endParaRPr lang="en-GB"/>
          </a:p>
        </p:txBody>
      </p:sp>
    </p:spTree>
    <p:extLst>
      <p:ext uri="{BB962C8B-B14F-4D97-AF65-F5344CB8AC3E}">
        <p14:creationId xmlns:p14="http://schemas.microsoft.com/office/powerpoint/2010/main" val="3716041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119BC6-119E-444D-BCCB-723A30483792}" type="slidenum">
              <a:rPr lang="en-GB" smtClean="0"/>
              <a:t>3</a:t>
            </a:fld>
            <a:endParaRPr lang="en-GB"/>
          </a:p>
        </p:txBody>
      </p:sp>
    </p:spTree>
    <p:extLst>
      <p:ext uri="{BB962C8B-B14F-4D97-AF65-F5344CB8AC3E}">
        <p14:creationId xmlns:p14="http://schemas.microsoft.com/office/powerpoint/2010/main" val="1905424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Variations on this theme – the standard you walk past is the standard you accept…nothing will kill a great employee faster than watching you tolerate a band one. </a:t>
            </a:r>
          </a:p>
        </p:txBody>
      </p:sp>
      <p:sp>
        <p:nvSpPr>
          <p:cNvPr id="4" name="Slide Number Placeholder 3"/>
          <p:cNvSpPr>
            <a:spLocks noGrp="1"/>
          </p:cNvSpPr>
          <p:nvPr>
            <p:ph type="sldNum" sz="quarter" idx="5"/>
          </p:nvPr>
        </p:nvSpPr>
        <p:spPr/>
        <p:txBody>
          <a:bodyPr/>
          <a:lstStyle/>
          <a:p>
            <a:fld id="{4A119BC6-119E-444D-BCCB-723A30483792}" type="slidenum">
              <a:rPr lang="en-GB" smtClean="0"/>
              <a:t>13</a:t>
            </a:fld>
            <a:endParaRPr lang="en-GB"/>
          </a:p>
        </p:txBody>
      </p:sp>
    </p:spTree>
    <p:extLst>
      <p:ext uri="{BB962C8B-B14F-4D97-AF65-F5344CB8AC3E}">
        <p14:creationId xmlns:p14="http://schemas.microsoft.com/office/powerpoint/2010/main" val="1544208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Obnoxious aggression = the ‘asshole’ quadrant </a:t>
            </a:r>
          </a:p>
          <a:p>
            <a:r>
              <a:rPr lang="en-GB" dirty="0"/>
              <a:t>Manipulative insincerity = the ‘passive aggressive’ quadrant </a:t>
            </a:r>
          </a:p>
          <a:p>
            <a:r>
              <a:rPr lang="en-GB" dirty="0"/>
              <a:t>Ruinous empathy = the ‘nice’ quadrant </a:t>
            </a:r>
          </a:p>
          <a:p>
            <a:endParaRPr lang="en-GB" dirty="0"/>
          </a:p>
        </p:txBody>
      </p:sp>
      <p:sp>
        <p:nvSpPr>
          <p:cNvPr id="4" name="Slide Number Placeholder 3"/>
          <p:cNvSpPr>
            <a:spLocks noGrp="1"/>
          </p:cNvSpPr>
          <p:nvPr>
            <p:ph type="sldNum" sz="quarter" idx="5"/>
          </p:nvPr>
        </p:nvSpPr>
        <p:spPr/>
        <p:txBody>
          <a:bodyPr/>
          <a:lstStyle/>
          <a:p>
            <a:fld id="{4A119BC6-119E-444D-BCCB-723A30483792}" type="slidenum">
              <a:rPr lang="en-GB" smtClean="0"/>
              <a:t>17</a:t>
            </a:fld>
            <a:endParaRPr lang="en-GB"/>
          </a:p>
        </p:txBody>
      </p:sp>
    </p:spTree>
    <p:extLst>
      <p:ext uri="{BB962C8B-B14F-4D97-AF65-F5344CB8AC3E}">
        <p14:creationId xmlns:p14="http://schemas.microsoft.com/office/powerpoint/2010/main" val="1727619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conditions that we create within teams is important – it has life or death consequences. </a:t>
            </a:r>
          </a:p>
        </p:txBody>
      </p:sp>
      <p:sp>
        <p:nvSpPr>
          <p:cNvPr id="4" name="Slide Number Placeholder 3"/>
          <p:cNvSpPr>
            <a:spLocks noGrp="1"/>
          </p:cNvSpPr>
          <p:nvPr>
            <p:ph type="sldNum" sz="quarter" idx="5"/>
          </p:nvPr>
        </p:nvSpPr>
        <p:spPr/>
        <p:txBody>
          <a:bodyPr/>
          <a:lstStyle/>
          <a:p>
            <a:fld id="{4A119BC6-119E-444D-BCCB-723A30483792}" type="slidenum">
              <a:rPr lang="en-GB" smtClean="0"/>
              <a:t>20</a:t>
            </a:fld>
            <a:endParaRPr lang="en-GB"/>
          </a:p>
        </p:txBody>
      </p:sp>
    </p:spTree>
    <p:extLst>
      <p:ext uri="{BB962C8B-B14F-4D97-AF65-F5344CB8AC3E}">
        <p14:creationId xmlns:p14="http://schemas.microsoft.com/office/powerpoint/2010/main" val="2105297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595BD48D-6FAB-47DC-8D28-3443C8F3A789}" type="slidenum">
              <a:rPr lang="en-GB" smtClean="0"/>
              <a:t>29</a:t>
            </a:fld>
            <a:endParaRPr lang="en-GB"/>
          </a:p>
        </p:txBody>
      </p:sp>
    </p:spTree>
    <p:extLst>
      <p:ext uri="{BB962C8B-B14F-4D97-AF65-F5344CB8AC3E}">
        <p14:creationId xmlns:p14="http://schemas.microsoft.com/office/powerpoint/2010/main" val="2350921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119BC6-119E-444D-BCCB-723A30483792}" type="slidenum">
              <a:rPr lang="en-GB" smtClean="0"/>
              <a:t>38</a:t>
            </a:fld>
            <a:endParaRPr lang="en-GB"/>
          </a:p>
        </p:txBody>
      </p:sp>
    </p:spTree>
    <p:extLst>
      <p:ext uri="{BB962C8B-B14F-4D97-AF65-F5344CB8AC3E}">
        <p14:creationId xmlns:p14="http://schemas.microsoft.com/office/powerpoint/2010/main" val="3555677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93A490-9469-48DF-A31A-815FD62CF917}" type="datetimeFigureOut">
              <a:rPr lang="en-GB" smtClean="0"/>
              <a:t>19/04/2024</a:t>
            </a:fld>
            <a:endParaRPr lang="en-GB"/>
          </a:p>
        </p:txBody>
      </p:sp>
      <p:sp>
        <p:nvSpPr>
          <p:cNvPr id="5" name="Footer Placeholder 4"/>
          <p:cNvSpPr>
            <a:spLocks noGrp="1"/>
          </p:cNvSpPr>
          <p:nvPr>
            <p:ph type="ftr" sz="quarter" idx="11"/>
          </p:nvPr>
        </p:nvSpPr>
        <p:spPr>
          <a:xfrm>
            <a:off x="2416500" y="329307"/>
            <a:ext cx="4973915" cy="309201"/>
          </a:xfrm>
        </p:spPr>
        <p:txBody>
          <a:bodyPr/>
          <a:lstStyle/>
          <a:p>
            <a:endParaRPr lang="en-GB"/>
          </a:p>
        </p:txBody>
      </p:sp>
      <p:sp>
        <p:nvSpPr>
          <p:cNvPr id="6" name="Slide Number Placeholder 5"/>
          <p:cNvSpPr>
            <a:spLocks noGrp="1"/>
          </p:cNvSpPr>
          <p:nvPr>
            <p:ph type="sldNum" sz="quarter" idx="12"/>
          </p:nvPr>
        </p:nvSpPr>
        <p:spPr>
          <a:xfrm>
            <a:off x="1437664" y="798973"/>
            <a:ext cx="811019" cy="503578"/>
          </a:xfrm>
        </p:spPr>
        <p:txBody>
          <a:bodyPr/>
          <a:lstStyle/>
          <a:p>
            <a:fld id="{FAF00140-8BDA-485B-9BD8-BB20A38620C7}" type="slidenum">
              <a:rPr lang="en-GB" smtClean="0"/>
              <a:t>‹#›</a:t>
            </a:fld>
            <a:endParaRPr lang="en-GB"/>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49231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93A490-9469-48DF-A31A-815FD62CF917}" type="datetimeFigureOut">
              <a:rPr lang="en-GB" smtClean="0"/>
              <a:t>19/04/2024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F00140-8BDA-485B-9BD8-BB20A38620C7}" type="slidenum">
              <a:rPr lang="en-GB" smtClean="0"/>
              <a:t>‹#›</a:t>
            </a:fld>
            <a:endParaRPr lang="en-GB"/>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52774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93A490-9469-48DF-A31A-815FD62CF917}" type="datetimeFigureOut">
              <a:rPr lang="en-GB" smtClean="0"/>
              <a:t>19/04/2024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F00140-8BDA-485B-9BD8-BB20A38620C7}" type="slidenum">
              <a:rPr lang="en-GB" smtClean="0"/>
              <a:t>‹#›</a:t>
            </a:fld>
            <a:endParaRPr lang="en-GB"/>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30472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93A490-9469-48DF-A31A-815FD62CF917}" type="datetimeFigureOut">
              <a:rPr lang="en-GB" smtClean="0"/>
              <a:t>19/04/2024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F00140-8BDA-485B-9BD8-BB20A38620C7}" type="slidenum">
              <a:rPr lang="en-GB" smtClean="0"/>
              <a:t>‹#›</a:t>
            </a:fld>
            <a:endParaRPr lang="en-GB"/>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47171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93A490-9469-48DF-A31A-815FD62CF917}" type="datetimeFigureOut">
              <a:rPr lang="en-GB" smtClean="0"/>
              <a:t>19/04/2024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F00140-8BDA-485B-9BD8-BB20A38620C7}" type="slidenum">
              <a:rPr lang="en-GB" smtClean="0"/>
              <a:t>‹#›</a:t>
            </a:fld>
            <a:endParaRPr lang="en-GB"/>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92511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93A490-9469-48DF-A31A-815FD62CF917}" type="datetimeFigureOut">
              <a:rPr lang="en-GB" smtClean="0"/>
              <a:t>19/04/2024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F00140-8BDA-485B-9BD8-BB20A38620C7}" type="slidenum">
              <a:rPr lang="en-GB" smtClean="0"/>
              <a:t>‹#›</a:t>
            </a:fld>
            <a:endParaRPr lang="en-GB"/>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18404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93A490-9469-48DF-A31A-815FD62CF917}" type="datetimeFigureOut">
              <a:rPr lang="en-GB" smtClean="0"/>
              <a:t>19/04/2024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AF00140-8BDA-485B-9BD8-BB20A38620C7}" type="slidenum">
              <a:rPr lang="en-GB" smtClean="0"/>
              <a:t>‹#›</a:t>
            </a:fld>
            <a:endParaRPr lang="en-GB"/>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29916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93A490-9469-48DF-A31A-815FD62CF917}" type="datetimeFigureOut">
              <a:rPr lang="en-GB" smtClean="0"/>
              <a:t>19/04/2024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F00140-8BDA-485B-9BD8-BB20A38620C7}" type="slidenum">
              <a:rPr lang="en-GB" smtClean="0"/>
              <a:t>‹#›</a:t>
            </a:fld>
            <a:endParaRPr lang="en-GB"/>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67047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93A490-9469-48DF-A31A-815FD62CF917}" type="datetimeFigureOut">
              <a:rPr lang="en-GB" smtClean="0"/>
              <a:t>19/04/2024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AF00140-8BDA-485B-9BD8-BB20A38620C7}" type="slidenum">
              <a:rPr lang="en-GB" smtClean="0"/>
              <a:t>‹#›</a:t>
            </a:fld>
            <a:endParaRPr lang="en-GB"/>
          </a:p>
        </p:txBody>
      </p:sp>
    </p:spTree>
    <p:extLst>
      <p:ext uri="{BB962C8B-B14F-4D97-AF65-F5344CB8AC3E}">
        <p14:creationId xmlns:p14="http://schemas.microsoft.com/office/powerpoint/2010/main" val="3822147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93A490-9469-48DF-A31A-815FD62CF917}" type="datetimeFigureOut">
              <a:rPr lang="en-GB" smtClean="0"/>
              <a:t>19/04/2024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F00140-8BDA-485B-9BD8-BB20A38620C7}" type="slidenum">
              <a:rPr lang="en-GB" smtClean="0"/>
              <a:t>‹#›</a:t>
            </a:fld>
            <a:endParaRPr lang="en-GB"/>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23863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AF93A490-9469-48DF-A31A-815FD62CF917}" type="datetimeFigureOut">
              <a:rPr lang="en-GB" smtClean="0"/>
              <a:t>19/04/2024</a:t>
            </a:fld>
            <a:endParaRPr lang="en-GB"/>
          </a:p>
        </p:txBody>
      </p:sp>
      <p:sp>
        <p:nvSpPr>
          <p:cNvPr id="6" name="Footer Placeholder 5"/>
          <p:cNvSpPr>
            <a:spLocks noGrp="1"/>
          </p:cNvSpPr>
          <p:nvPr>
            <p:ph type="ftr" sz="quarter" idx="11"/>
          </p:nvPr>
        </p:nvSpPr>
        <p:spPr>
          <a:xfrm>
            <a:off x="1447382" y="318640"/>
            <a:ext cx="5541004" cy="320931"/>
          </a:xfrm>
        </p:spPr>
        <p:txBody>
          <a:bodyPr/>
          <a:lstStyle/>
          <a:p>
            <a:endParaRPr lang="en-GB"/>
          </a:p>
        </p:txBody>
      </p:sp>
      <p:sp>
        <p:nvSpPr>
          <p:cNvPr id="7" name="Slide Number Placeholder 6"/>
          <p:cNvSpPr>
            <a:spLocks noGrp="1"/>
          </p:cNvSpPr>
          <p:nvPr>
            <p:ph type="sldNum" sz="quarter" idx="12"/>
          </p:nvPr>
        </p:nvSpPr>
        <p:spPr/>
        <p:txBody>
          <a:bodyPr/>
          <a:lstStyle/>
          <a:p>
            <a:fld id="{FAF00140-8BDA-485B-9BD8-BB20A38620C7}" type="slidenum">
              <a:rPr lang="en-GB" smtClean="0"/>
              <a:t>‹#›</a:t>
            </a:fld>
            <a:endParaRPr lang="en-GB"/>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46432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AF93A490-9469-48DF-A31A-815FD62CF917}" type="datetimeFigureOut">
              <a:rPr lang="en-GB" smtClean="0"/>
              <a:t>19/04/2024</a:t>
            </a:fld>
            <a:endParaRPr lang="en-GB"/>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FAF00140-8BDA-485B-9BD8-BB20A38620C7}" type="slidenum">
              <a:rPr lang="en-GB" smtClean="0"/>
              <a:t>‹#›</a:t>
            </a:fld>
            <a:endParaRPr lang="en-GB"/>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662235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2FDF9410-E530-4E71-A2C0-4C24B48964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a:extLst>
              <a:ext uri="{FF2B5EF4-FFF2-40B4-BE49-F238E27FC236}">
                <a16:creationId xmlns:a16="http://schemas.microsoft.com/office/drawing/2014/main" id="{53268B1E-8861-4702-9529-5A8FB23A61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52966" y="1094758"/>
            <a:ext cx="868680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91" name="Rectangle 90">
            <a:extLst>
              <a:ext uri="{FF2B5EF4-FFF2-40B4-BE49-F238E27FC236}">
                <a16:creationId xmlns:a16="http://schemas.microsoft.com/office/drawing/2014/main" id="{82F2350F-B1BB-4308-A267-CFFA3576E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Title 1">
            <a:extLst>
              <a:ext uri="{FF2B5EF4-FFF2-40B4-BE49-F238E27FC236}">
                <a16:creationId xmlns:a16="http://schemas.microsoft.com/office/drawing/2014/main" id="{9573E50B-8061-4949-BABE-0305CBEDFD97}"/>
              </a:ext>
            </a:extLst>
          </p:cNvPr>
          <p:cNvSpPr>
            <a:spLocks noGrp="1"/>
          </p:cNvSpPr>
          <p:nvPr>
            <p:ph type="ctrTitle"/>
          </p:nvPr>
        </p:nvSpPr>
        <p:spPr>
          <a:xfrm>
            <a:off x="1752966" y="1427305"/>
            <a:ext cx="8686800" cy="2897270"/>
          </a:xfrm>
        </p:spPr>
        <p:txBody>
          <a:bodyPr anchor="ctr">
            <a:normAutofit/>
          </a:bodyPr>
          <a:lstStyle/>
          <a:p>
            <a:r>
              <a:rPr lang="en-GB" sz="5400" dirty="0"/>
              <a:t>The Kindness Collaborative </a:t>
            </a:r>
            <a:br>
              <a:rPr lang="en-GB" sz="5400" dirty="0"/>
            </a:br>
            <a:br>
              <a:rPr lang="en-GB" sz="5400" dirty="0"/>
            </a:br>
            <a:r>
              <a:rPr lang="en-GB" sz="2400" dirty="0"/>
              <a:t>creating the conditions for improvement </a:t>
            </a:r>
            <a:endParaRPr lang="en-GB" sz="5400" dirty="0"/>
          </a:p>
        </p:txBody>
      </p:sp>
      <p:cxnSp>
        <p:nvCxnSpPr>
          <p:cNvPr id="93" name="Straight Connector 92">
            <a:extLst>
              <a:ext uri="{FF2B5EF4-FFF2-40B4-BE49-F238E27FC236}">
                <a16:creationId xmlns:a16="http://schemas.microsoft.com/office/drawing/2014/main" id="{BC6646AE-8FD6-411E-8640-6CCB250D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52966" y="4536431"/>
            <a:ext cx="868680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95" name="Picture 94">
            <a:extLst>
              <a:ext uri="{FF2B5EF4-FFF2-40B4-BE49-F238E27FC236}">
                <a16:creationId xmlns:a16="http://schemas.microsoft.com/office/drawing/2014/main" id="{413B0556-E869-4B1C-A499-EB13D96B90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339584828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5BA274C6-98C8-4E34-A897-7E4668F01506}"/>
              </a:ext>
            </a:extLst>
          </p:cNvPr>
          <p:cNvSpPr>
            <a:spLocks noGrp="1"/>
          </p:cNvSpPr>
          <p:nvPr>
            <p:ph type="title"/>
          </p:nvPr>
        </p:nvSpPr>
        <p:spPr>
          <a:xfrm>
            <a:off x="1451580" y="804520"/>
            <a:ext cx="4176511" cy="1049235"/>
          </a:xfrm>
        </p:spPr>
        <p:txBody>
          <a:bodyPr>
            <a:normAutofit/>
          </a:bodyPr>
          <a:lstStyle/>
          <a:p>
            <a:r>
              <a:rPr lang="en-GB" dirty="0"/>
              <a:t>What causes incivility?</a:t>
            </a:r>
          </a:p>
        </p:txBody>
      </p:sp>
      <p:sp>
        <p:nvSpPr>
          <p:cNvPr id="75" name="Rectangle 74">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Content Placeholder 7">
            <a:extLst>
              <a:ext uri="{FF2B5EF4-FFF2-40B4-BE49-F238E27FC236}">
                <a16:creationId xmlns:a16="http://schemas.microsoft.com/office/drawing/2014/main" id="{5F282EC9-A744-4CC5-9AA1-8CA4B476397F}"/>
              </a:ext>
            </a:extLst>
          </p:cNvPr>
          <p:cNvSpPr>
            <a:spLocks noGrp="1"/>
          </p:cNvSpPr>
          <p:nvPr>
            <p:ph idx="1"/>
          </p:nvPr>
        </p:nvSpPr>
        <p:spPr>
          <a:xfrm>
            <a:off x="1451581" y="2015732"/>
            <a:ext cx="4172212" cy="3450613"/>
          </a:xfrm>
        </p:spPr>
        <p:txBody>
          <a:bodyPr>
            <a:normAutofit/>
          </a:bodyPr>
          <a:lstStyle/>
          <a:p>
            <a:r>
              <a:rPr lang="en-US" dirty="0"/>
              <a:t>We are the FUEL and we take ourselves with us wherever we go.</a:t>
            </a:r>
          </a:p>
          <a:p>
            <a:endParaRPr lang="en-US" dirty="0"/>
          </a:p>
          <a:p>
            <a:r>
              <a:rPr lang="en-US" dirty="0"/>
              <a:t>Stressors provide the HEAT source and can be highly subjective. </a:t>
            </a:r>
          </a:p>
          <a:p>
            <a:endParaRPr lang="en-US" dirty="0"/>
          </a:p>
          <a:p>
            <a:r>
              <a:rPr lang="en-US" dirty="0"/>
              <a:t>Focus on taking away the OXYGEN.</a:t>
            </a:r>
          </a:p>
        </p:txBody>
      </p:sp>
      <p:pic>
        <p:nvPicPr>
          <p:cNvPr id="2050" name="Picture 2" descr="Understanding The Fire Triangle Guide | City Fire Protection">
            <a:extLst>
              <a:ext uri="{FF2B5EF4-FFF2-40B4-BE49-F238E27FC236}">
                <a16:creationId xmlns:a16="http://schemas.microsoft.com/office/drawing/2014/main" id="{E2CA94B7-C023-4C8A-AC96-2FC5FBAA1CC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44251" y="805583"/>
            <a:ext cx="4660762" cy="466076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79" name="Straight Connector 78">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2251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D6AC-8A6C-4EE5-8E32-EE44760D6B8C}"/>
              </a:ext>
            </a:extLst>
          </p:cNvPr>
          <p:cNvSpPr>
            <a:spLocks noGrp="1"/>
          </p:cNvSpPr>
          <p:nvPr>
            <p:ph type="title"/>
          </p:nvPr>
        </p:nvSpPr>
        <p:spPr/>
        <p:txBody>
          <a:bodyPr/>
          <a:lstStyle/>
          <a:p>
            <a:r>
              <a:rPr lang="en-GB" dirty="0"/>
              <a:t>What causes incivility?</a:t>
            </a:r>
          </a:p>
        </p:txBody>
      </p:sp>
      <p:sp>
        <p:nvSpPr>
          <p:cNvPr id="3" name="Content Placeholder 2">
            <a:extLst>
              <a:ext uri="{FF2B5EF4-FFF2-40B4-BE49-F238E27FC236}">
                <a16:creationId xmlns:a16="http://schemas.microsoft.com/office/drawing/2014/main" id="{22D2183A-43E3-410D-A21B-841BC1E5B173}"/>
              </a:ext>
            </a:extLst>
          </p:cNvPr>
          <p:cNvSpPr>
            <a:spLocks noGrp="1"/>
          </p:cNvSpPr>
          <p:nvPr>
            <p:ph idx="1"/>
          </p:nvPr>
        </p:nvSpPr>
        <p:spPr>
          <a:xfrm>
            <a:off x="1451579" y="2003032"/>
            <a:ext cx="9603275" cy="3450613"/>
          </a:xfrm>
        </p:spPr>
        <p:txBody>
          <a:bodyPr>
            <a:normAutofit fontScale="92500" lnSpcReduction="10000"/>
          </a:bodyPr>
          <a:lstStyle/>
          <a:p>
            <a:r>
              <a:rPr lang="en-GB" dirty="0"/>
              <a:t>Dr Wang and Dr Christine Porath describe a range of social phenomena that are driving increased incivility in the workplace including; </a:t>
            </a:r>
          </a:p>
          <a:p>
            <a:pPr lvl="1"/>
            <a:r>
              <a:rPr lang="en-GB" dirty="0"/>
              <a:t>Emergence of less formal workplace cultures </a:t>
            </a:r>
          </a:p>
          <a:p>
            <a:pPr lvl="1"/>
            <a:r>
              <a:rPr lang="en-GB" dirty="0"/>
              <a:t>Technology advances especially use of social media platforms that enable anonymous incivility on-line. </a:t>
            </a:r>
          </a:p>
          <a:p>
            <a:pPr lvl="1"/>
            <a:r>
              <a:rPr lang="en-GB" dirty="0"/>
              <a:t>Stress </a:t>
            </a:r>
          </a:p>
          <a:p>
            <a:pPr lvl="1"/>
            <a:r>
              <a:rPr lang="en-GB" dirty="0"/>
              <a:t>Perceptions that people in positions of authority abuse their status to act disrespectfully toward others and ‘get away with it’ </a:t>
            </a:r>
          </a:p>
          <a:p>
            <a:pPr lvl="1"/>
            <a:r>
              <a:rPr lang="en-GB" dirty="0"/>
              <a:t>Lack of self awareness coupled with people feeling inhibited providing direct real time feedback to each other or challenging uncivil behaviour – especially toward those in authority</a:t>
            </a:r>
          </a:p>
          <a:p>
            <a:pPr lvl="1"/>
            <a:endParaRPr lang="en-GB" dirty="0"/>
          </a:p>
        </p:txBody>
      </p:sp>
      <p:sp>
        <p:nvSpPr>
          <p:cNvPr id="4" name="Rectangle 3">
            <a:extLst>
              <a:ext uri="{FF2B5EF4-FFF2-40B4-BE49-F238E27FC236}">
                <a16:creationId xmlns:a16="http://schemas.microsoft.com/office/drawing/2014/main" id="{6DA41C02-9649-436D-8334-754FC02AF145}"/>
              </a:ext>
            </a:extLst>
          </p:cNvPr>
          <p:cNvSpPr/>
          <p:nvPr/>
        </p:nvSpPr>
        <p:spPr>
          <a:xfrm>
            <a:off x="1609255" y="4052235"/>
            <a:ext cx="9885145" cy="129941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B25B5C72-A260-4114-A878-B50CEBD02C04}"/>
              </a:ext>
            </a:extLst>
          </p:cNvPr>
          <p:cNvSpPr/>
          <p:nvPr/>
        </p:nvSpPr>
        <p:spPr>
          <a:xfrm rot="19948647">
            <a:off x="443454" y="1691079"/>
            <a:ext cx="10900573" cy="3046988"/>
          </a:xfrm>
          <a:prstGeom prst="rect">
            <a:avLst/>
          </a:prstGeom>
          <a:noFill/>
        </p:spPr>
        <p:txBody>
          <a:bodyPr wrap="square" lIns="91440" tIns="45720" rIns="91440" bIns="45720">
            <a:spAutoFit/>
          </a:bodyPr>
          <a:lstStyle/>
          <a:p>
            <a:pPr algn="ctr"/>
            <a:r>
              <a:rPr lang="en-US"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LEADERSHIP</a:t>
            </a:r>
          </a:p>
          <a:p>
            <a:pPr algn="ctr"/>
            <a:r>
              <a:rPr lang="en-US"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BEHAVIOURS</a:t>
            </a:r>
            <a:endParaRPr lang="en-US"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7073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2540B-41BF-4784-945B-8A63125DC720}"/>
              </a:ext>
            </a:extLst>
          </p:cNvPr>
          <p:cNvSpPr>
            <a:spLocks noGrp="1"/>
          </p:cNvSpPr>
          <p:nvPr>
            <p:ph type="title"/>
          </p:nvPr>
        </p:nvSpPr>
        <p:spPr/>
        <p:txBody>
          <a:bodyPr/>
          <a:lstStyle/>
          <a:p>
            <a:r>
              <a:rPr lang="en-GB" dirty="0"/>
              <a:t>HOW TO TACKLE THE PROBLEM?</a:t>
            </a:r>
          </a:p>
        </p:txBody>
      </p:sp>
      <p:pic>
        <p:nvPicPr>
          <p:cNvPr id="9" name="Content Placeholder 8">
            <a:extLst>
              <a:ext uri="{FF2B5EF4-FFF2-40B4-BE49-F238E27FC236}">
                <a16:creationId xmlns:a16="http://schemas.microsoft.com/office/drawing/2014/main" id="{C81AF437-74DA-4B8F-A38A-2072A8976974}"/>
              </a:ext>
            </a:extLst>
          </p:cNvPr>
          <p:cNvPicPr>
            <a:picLocks noGrp="1" noChangeAspect="1"/>
          </p:cNvPicPr>
          <p:nvPr>
            <p:ph idx="1"/>
          </p:nvPr>
        </p:nvPicPr>
        <p:blipFill>
          <a:blip r:embed="rId2"/>
          <a:stretch>
            <a:fillRect/>
          </a:stretch>
        </p:blipFill>
        <p:spPr>
          <a:xfrm>
            <a:off x="2587922" y="2016125"/>
            <a:ext cx="7330480" cy="3449638"/>
          </a:xfrm>
          <a:prstGeom prst="rect">
            <a:avLst/>
          </a:prstGeom>
        </p:spPr>
      </p:pic>
    </p:spTree>
    <p:extLst>
      <p:ext uri="{BB962C8B-B14F-4D97-AF65-F5344CB8AC3E}">
        <p14:creationId xmlns:p14="http://schemas.microsoft.com/office/powerpoint/2010/main" val="3217540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2540B-41BF-4784-945B-8A63125DC720}"/>
              </a:ext>
            </a:extLst>
          </p:cNvPr>
          <p:cNvSpPr>
            <a:spLocks noGrp="1"/>
          </p:cNvSpPr>
          <p:nvPr>
            <p:ph type="title"/>
          </p:nvPr>
        </p:nvSpPr>
        <p:spPr/>
        <p:txBody>
          <a:bodyPr/>
          <a:lstStyle/>
          <a:p>
            <a:r>
              <a:rPr lang="en-GB" dirty="0"/>
              <a:t>HOW TO TACKLE THE PROBLEM?</a:t>
            </a:r>
          </a:p>
        </p:txBody>
      </p:sp>
      <p:pic>
        <p:nvPicPr>
          <p:cNvPr id="5" name="Content Placeholder 4">
            <a:extLst>
              <a:ext uri="{FF2B5EF4-FFF2-40B4-BE49-F238E27FC236}">
                <a16:creationId xmlns:a16="http://schemas.microsoft.com/office/drawing/2014/main" id="{60E9F5A6-195B-4797-9119-4AFD6A5E008F}"/>
              </a:ext>
            </a:extLst>
          </p:cNvPr>
          <p:cNvPicPr>
            <a:picLocks noGrp="1" noChangeAspect="1"/>
          </p:cNvPicPr>
          <p:nvPr>
            <p:ph idx="1"/>
          </p:nvPr>
        </p:nvPicPr>
        <p:blipFill>
          <a:blip r:embed="rId3"/>
          <a:stretch>
            <a:fillRect/>
          </a:stretch>
        </p:blipFill>
        <p:spPr>
          <a:xfrm>
            <a:off x="3262489" y="2016125"/>
            <a:ext cx="5981346" cy="3449638"/>
          </a:xfrm>
          <a:prstGeom prst="rect">
            <a:avLst/>
          </a:prstGeom>
        </p:spPr>
      </p:pic>
    </p:spTree>
    <p:extLst>
      <p:ext uri="{BB962C8B-B14F-4D97-AF65-F5344CB8AC3E}">
        <p14:creationId xmlns:p14="http://schemas.microsoft.com/office/powerpoint/2010/main" val="2694213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38" name="Picture 37">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0" name="Straight Connector 39">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4" name="Rectangle 43">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C4A29257-F17E-4D87-8BA2-CBE540D3487B}"/>
              </a:ext>
            </a:extLst>
          </p:cNvPr>
          <p:cNvSpPr>
            <a:spLocks noGrp="1"/>
          </p:cNvSpPr>
          <p:nvPr>
            <p:ph type="title"/>
          </p:nvPr>
        </p:nvSpPr>
        <p:spPr>
          <a:xfrm>
            <a:off x="659301" y="1474969"/>
            <a:ext cx="2823919" cy="1868760"/>
          </a:xfrm>
        </p:spPr>
        <p:txBody>
          <a:bodyPr vert="horz" lIns="91440" tIns="45720" rIns="91440" bIns="0" rtlCol="0" anchor="b">
            <a:normAutofit/>
          </a:bodyPr>
          <a:lstStyle/>
          <a:p>
            <a:r>
              <a:rPr lang="en-US" sz="2500"/>
              <a:t>The kindness collaborative</a:t>
            </a:r>
          </a:p>
        </p:txBody>
      </p:sp>
      <p:cxnSp>
        <p:nvCxnSpPr>
          <p:cNvPr id="48" name="Straight Connector 47">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50" name="Group 49">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51" name="Rectangle 50">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4A985D46-6899-46D6-96EE-0D0624FD1260}"/>
              </a:ext>
            </a:extLst>
          </p:cNvPr>
          <p:cNvPicPr>
            <a:picLocks noGrp="1" noChangeAspect="1"/>
          </p:cNvPicPr>
          <p:nvPr>
            <p:ph idx="1"/>
          </p:nvPr>
        </p:nvPicPr>
        <p:blipFill>
          <a:blip r:embed="rId3"/>
          <a:stretch>
            <a:fillRect/>
          </a:stretch>
        </p:blipFill>
        <p:spPr>
          <a:xfrm>
            <a:off x="4618374" y="1169209"/>
            <a:ext cx="6282919" cy="3760443"/>
          </a:xfrm>
          <a:prstGeom prst="rect">
            <a:avLst/>
          </a:prstGeom>
        </p:spPr>
      </p:pic>
      <p:pic>
        <p:nvPicPr>
          <p:cNvPr id="56" name="Picture 55">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8" name="Straight Connector 57">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9928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F0792A-0F2B-4A2E-AB38-0A4F18A3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7DB18D-C2F1-4C8C-8808-9C01ECE68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2" name="Group 11">
            <a:extLst>
              <a:ext uri="{FF2B5EF4-FFF2-40B4-BE49-F238E27FC236}">
                <a16:creationId xmlns:a16="http://schemas.microsoft.com/office/drawing/2014/main" id="{E5D935FA-3336-4941-9214-E250A5727F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45671" y="644327"/>
            <a:ext cx="9299965" cy="4811366"/>
            <a:chOff x="7639235" y="600024"/>
            <a:chExt cx="3898557" cy="6878929"/>
          </a:xfrm>
        </p:grpSpPr>
        <p:sp>
          <p:nvSpPr>
            <p:cNvPr id="13" name="Rectangle 12">
              <a:extLst>
                <a:ext uri="{FF2B5EF4-FFF2-40B4-BE49-F238E27FC236}">
                  <a16:creationId xmlns:a16="http://schemas.microsoft.com/office/drawing/2014/main" id="{45D9E2ED-FF90-4200-A7EE-6D41D6526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39235" y="600024"/>
              <a:ext cx="3898557" cy="687892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4BEB8D-68AD-4314-8A2B-F8DC85A53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0263" y="1062693"/>
              <a:ext cx="3635738" cy="59547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CF8FC7E-A993-420D-8B86-8EA154A26E36}"/>
              </a:ext>
            </a:extLst>
          </p:cNvPr>
          <p:cNvSpPr>
            <a:spLocks noGrp="1"/>
          </p:cNvSpPr>
          <p:nvPr>
            <p:ph type="ctrTitle"/>
          </p:nvPr>
        </p:nvSpPr>
        <p:spPr>
          <a:xfrm>
            <a:off x="2391408" y="1590734"/>
            <a:ext cx="7405874" cy="2520012"/>
          </a:xfrm>
          <a:solidFill>
            <a:schemeClr val="bg2"/>
          </a:solidFill>
        </p:spPr>
        <p:txBody>
          <a:bodyPr anchor="ctr">
            <a:normAutofit/>
          </a:bodyPr>
          <a:lstStyle/>
          <a:p>
            <a:pPr algn="ctr"/>
            <a:r>
              <a:rPr lang="en-GB" sz="6000" dirty="0">
                <a:solidFill>
                  <a:schemeClr val="tx2"/>
                </a:solidFill>
              </a:rPr>
              <a:t>self</a:t>
            </a:r>
          </a:p>
        </p:txBody>
      </p:sp>
      <p:sp>
        <p:nvSpPr>
          <p:cNvPr id="3" name="Subtitle 2">
            <a:extLst>
              <a:ext uri="{FF2B5EF4-FFF2-40B4-BE49-F238E27FC236}">
                <a16:creationId xmlns:a16="http://schemas.microsoft.com/office/drawing/2014/main" id="{81A1295D-AA96-434C-8BFC-44E895799A75}"/>
              </a:ext>
            </a:extLst>
          </p:cNvPr>
          <p:cNvSpPr>
            <a:spLocks noGrp="1"/>
          </p:cNvSpPr>
          <p:nvPr>
            <p:ph type="subTitle" idx="1"/>
          </p:nvPr>
        </p:nvSpPr>
        <p:spPr>
          <a:xfrm>
            <a:off x="2417779" y="4427183"/>
            <a:ext cx="7379502" cy="522928"/>
          </a:xfrm>
        </p:spPr>
        <p:txBody>
          <a:bodyPr>
            <a:normAutofit/>
          </a:bodyPr>
          <a:lstStyle/>
          <a:p>
            <a:pPr algn="ctr"/>
            <a:r>
              <a:rPr lang="en-GB" dirty="0">
                <a:solidFill>
                  <a:srgbClr val="000000"/>
                </a:solidFill>
              </a:rPr>
              <a:t>The way </a:t>
            </a:r>
            <a:r>
              <a:rPr lang="en-GB" u="sng" dirty="0">
                <a:solidFill>
                  <a:srgbClr val="000000"/>
                </a:solidFill>
              </a:rPr>
              <a:t>you</a:t>
            </a:r>
            <a:r>
              <a:rPr lang="en-GB" dirty="0">
                <a:solidFill>
                  <a:srgbClr val="000000"/>
                </a:solidFill>
              </a:rPr>
              <a:t> behave</a:t>
            </a:r>
            <a:endParaRPr lang="en-GB" u="sng" dirty="0">
              <a:solidFill>
                <a:srgbClr val="000000"/>
              </a:solidFill>
            </a:endParaRPr>
          </a:p>
        </p:txBody>
      </p:sp>
      <p:cxnSp>
        <p:nvCxnSpPr>
          <p:cNvPr id="16" name="Straight Connector 15">
            <a:extLst>
              <a:ext uri="{FF2B5EF4-FFF2-40B4-BE49-F238E27FC236}">
                <a16:creationId xmlns:a16="http://schemas.microsoft.com/office/drawing/2014/main" id="{87F797D1-251E-41FE-9FF8-AD487DEF28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91407" y="1416139"/>
            <a:ext cx="7405874"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09A0CE28-0E59-4F4D-9855-8A8DCE9A8E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91407" y="4285341"/>
            <a:ext cx="7405874"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0" name="Picture 19">
            <a:extLst>
              <a:ext uri="{FF2B5EF4-FFF2-40B4-BE49-F238E27FC236}">
                <a16:creationId xmlns:a16="http://schemas.microsoft.com/office/drawing/2014/main" id="{75CC23F7-9F20-4C4B-8608-BD4DE9728F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2286082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13" name="Picture 12">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 name="Rectangle 18">
            <a:extLst>
              <a:ext uri="{FF2B5EF4-FFF2-40B4-BE49-F238E27FC236}">
                <a16:creationId xmlns:a16="http://schemas.microsoft.com/office/drawing/2014/main" id="{2FDF9410-E530-4E71-A2C0-4C24B48964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18171CC-BB26-41D2-A295-BEEB046F5CF4}"/>
              </a:ext>
            </a:extLst>
          </p:cNvPr>
          <p:cNvSpPr>
            <a:spLocks noGrp="1"/>
          </p:cNvSpPr>
          <p:nvPr>
            <p:ph type="title"/>
          </p:nvPr>
        </p:nvSpPr>
        <p:spPr>
          <a:xfrm>
            <a:off x="1752966" y="1427304"/>
            <a:ext cx="8686800" cy="3241515"/>
          </a:xfrm>
        </p:spPr>
        <p:txBody>
          <a:bodyPr vert="horz" lIns="91440" tIns="45720" rIns="91440" bIns="0" rtlCol="0" anchor="ctr">
            <a:normAutofit/>
          </a:bodyPr>
          <a:lstStyle/>
          <a:p>
            <a:r>
              <a:rPr lang="en-US" sz="3800" dirty="0"/>
              <a:t>Kindness is Never about being accepting of poor standards. </a:t>
            </a:r>
            <a:br>
              <a:rPr lang="en-US" sz="3800" dirty="0"/>
            </a:br>
            <a:br>
              <a:rPr lang="en-US" sz="3800" dirty="0"/>
            </a:br>
            <a:r>
              <a:rPr lang="en-US" sz="3800" dirty="0"/>
              <a:t>It is about treating each other with respect in the pursuit of high standards. </a:t>
            </a:r>
          </a:p>
        </p:txBody>
      </p:sp>
      <p:sp>
        <p:nvSpPr>
          <p:cNvPr id="6" name="Text Placeholder 5">
            <a:extLst>
              <a:ext uri="{FF2B5EF4-FFF2-40B4-BE49-F238E27FC236}">
                <a16:creationId xmlns:a16="http://schemas.microsoft.com/office/drawing/2014/main" id="{C97E1509-C117-4692-BBFB-5E628762A016}"/>
              </a:ext>
            </a:extLst>
          </p:cNvPr>
          <p:cNvSpPr>
            <a:spLocks noGrp="1"/>
          </p:cNvSpPr>
          <p:nvPr>
            <p:ph type="body" idx="1"/>
          </p:nvPr>
        </p:nvSpPr>
        <p:spPr>
          <a:xfrm>
            <a:off x="1752966" y="5132139"/>
            <a:ext cx="8686800" cy="631270"/>
          </a:xfrm>
        </p:spPr>
        <p:txBody>
          <a:bodyPr vert="horz" lIns="91440" tIns="91440" rIns="91440" bIns="91440" rtlCol="0">
            <a:normAutofit fontScale="77500" lnSpcReduction="20000"/>
          </a:bodyPr>
          <a:lstStyle/>
          <a:p>
            <a:r>
              <a:rPr lang="en-US" cap="all" dirty="0"/>
              <a:t>*it’s about treating each other with respect </a:t>
            </a:r>
            <a:r>
              <a:rPr lang="en-US" b="1" u="sng" cap="all" dirty="0"/>
              <a:t>FOR</a:t>
            </a:r>
            <a:r>
              <a:rPr lang="en-US" cap="all" dirty="0"/>
              <a:t> the pursuit of high standards…how else do you expect to achieve high standards?</a:t>
            </a:r>
          </a:p>
        </p:txBody>
      </p:sp>
      <p:cxnSp>
        <p:nvCxnSpPr>
          <p:cNvPr id="21" name="Straight Connector 20">
            <a:extLst>
              <a:ext uri="{FF2B5EF4-FFF2-40B4-BE49-F238E27FC236}">
                <a16:creationId xmlns:a16="http://schemas.microsoft.com/office/drawing/2014/main" id="{53268B1E-8861-4702-9529-5A8FB23A61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52966" y="1094758"/>
            <a:ext cx="8686800"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23" name="Straight Connector 22">
            <a:extLst>
              <a:ext uri="{FF2B5EF4-FFF2-40B4-BE49-F238E27FC236}">
                <a16:creationId xmlns:a16="http://schemas.microsoft.com/office/drawing/2014/main" id="{BC6646AE-8FD6-411E-8640-6CCB250D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52966" y="4923706"/>
            <a:ext cx="8686800"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28F32059-D32C-46FC-B248-6E4004CAC357}"/>
              </a:ext>
            </a:extLst>
          </p:cNvPr>
          <p:cNvCxnSpPr>
            <a:cxnSpLocks/>
          </p:cNvCxnSpPr>
          <p:nvPr/>
        </p:nvCxnSpPr>
        <p:spPr>
          <a:xfrm>
            <a:off x="5152149" y="3843130"/>
            <a:ext cx="4455677"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26CA296-6D64-48D1-9A27-763A55D71641}"/>
              </a:ext>
            </a:extLst>
          </p:cNvPr>
          <p:cNvCxnSpPr>
            <a:cxnSpLocks/>
          </p:cNvCxnSpPr>
          <p:nvPr/>
        </p:nvCxnSpPr>
        <p:spPr>
          <a:xfrm>
            <a:off x="1974574" y="4373217"/>
            <a:ext cx="396240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419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83" name="Picture 8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5" name="Straight Connector 84">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89" name="Rectangle 88">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Title 4">
            <a:extLst>
              <a:ext uri="{FF2B5EF4-FFF2-40B4-BE49-F238E27FC236}">
                <a16:creationId xmlns:a16="http://schemas.microsoft.com/office/drawing/2014/main" id="{E2FE9E34-9B9B-48C2-A9DE-312F296A0F69}"/>
              </a:ext>
            </a:extLst>
          </p:cNvPr>
          <p:cNvSpPr>
            <a:spLocks noGrp="1"/>
          </p:cNvSpPr>
          <p:nvPr>
            <p:ph type="title"/>
          </p:nvPr>
        </p:nvSpPr>
        <p:spPr>
          <a:xfrm>
            <a:off x="1451580" y="804520"/>
            <a:ext cx="4176511" cy="1049235"/>
          </a:xfrm>
        </p:spPr>
        <p:txBody>
          <a:bodyPr vert="horz" lIns="91440" tIns="45720" rIns="91440" bIns="45720" rtlCol="0" anchor="t">
            <a:normAutofit/>
          </a:bodyPr>
          <a:lstStyle/>
          <a:p>
            <a:r>
              <a:rPr lang="en-US"/>
              <a:t>Challenging with kindness</a:t>
            </a:r>
          </a:p>
        </p:txBody>
      </p:sp>
      <p:sp>
        <p:nvSpPr>
          <p:cNvPr id="93" name="Rectangle 92">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Text Placeholder 6">
            <a:extLst>
              <a:ext uri="{FF2B5EF4-FFF2-40B4-BE49-F238E27FC236}">
                <a16:creationId xmlns:a16="http://schemas.microsoft.com/office/drawing/2014/main" id="{0F41F539-6ED7-4BF1-AA49-357B28EB0CA5}"/>
              </a:ext>
            </a:extLst>
          </p:cNvPr>
          <p:cNvSpPr>
            <a:spLocks noGrp="1"/>
          </p:cNvSpPr>
          <p:nvPr>
            <p:ph type="body" sz="half" idx="2"/>
          </p:nvPr>
        </p:nvSpPr>
        <p:spPr>
          <a:xfrm>
            <a:off x="1451581" y="2015732"/>
            <a:ext cx="4172212" cy="3450613"/>
          </a:xfrm>
        </p:spPr>
        <p:txBody>
          <a:bodyPr vert="horz" lIns="91440" tIns="45720" rIns="91440" bIns="45720" rtlCol="0" anchor="t">
            <a:normAutofit fontScale="77500" lnSpcReduction="20000"/>
          </a:bodyPr>
          <a:lstStyle/>
          <a:p>
            <a:pPr indent="-228600">
              <a:buFont typeface="Arial" panose="020B0604020202020204" pitchFamily="34" charset="0"/>
              <a:buChar char="•"/>
            </a:pPr>
            <a:r>
              <a:rPr lang="en-US" b="1" dirty="0"/>
              <a:t>RADICAL CANDOUR - KIM SCOTT</a:t>
            </a:r>
          </a:p>
          <a:p>
            <a:r>
              <a:rPr lang="en-US" dirty="0"/>
              <a:t>A framework for challenging incivility or unkindness. </a:t>
            </a:r>
          </a:p>
          <a:p>
            <a:pPr indent="-228600">
              <a:buFont typeface="Arial" panose="020B0604020202020204" pitchFamily="34" charset="0"/>
              <a:buChar char="•"/>
            </a:pPr>
            <a:r>
              <a:rPr lang="en-US" dirty="0"/>
              <a:t>Care Personally: the ‘give a damn’ axis requires genuineness and to bring your true self to work. </a:t>
            </a:r>
          </a:p>
          <a:p>
            <a:pPr indent="-228600">
              <a:buFont typeface="Arial" panose="020B0604020202020204" pitchFamily="34" charset="0"/>
              <a:buChar char="•"/>
            </a:pPr>
            <a:r>
              <a:rPr lang="en-US" dirty="0"/>
              <a:t>Challenge Directly: the ‘willingness to piss people off’ axis requires a willingness to tackle issues directly</a:t>
            </a:r>
          </a:p>
          <a:p>
            <a:r>
              <a:rPr lang="en-US" b="1" dirty="0"/>
              <a:t>GET IT </a:t>
            </a:r>
            <a:r>
              <a:rPr lang="en-US" dirty="0"/>
              <a:t>– encourage feedback on yourself</a:t>
            </a:r>
          </a:p>
          <a:p>
            <a:r>
              <a:rPr lang="en-US" b="1" dirty="0"/>
              <a:t>GIVE IT </a:t>
            </a:r>
            <a:r>
              <a:rPr lang="en-US" dirty="0"/>
              <a:t>– tell people you are going to do it and do it</a:t>
            </a:r>
          </a:p>
          <a:p>
            <a:r>
              <a:rPr lang="en-US" b="1" dirty="0"/>
              <a:t>GAUGE IT </a:t>
            </a:r>
            <a:r>
              <a:rPr lang="en-US" dirty="0"/>
              <a:t>– respond to the emotions you get back</a:t>
            </a:r>
          </a:p>
          <a:p>
            <a:r>
              <a:rPr lang="en-US" b="1" dirty="0"/>
              <a:t>ENCOURAGE IT </a:t>
            </a:r>
            <a:r>
              <a:rPr lang="en-US" dirty="0"/>
              <a:t>– don’t engage in ‘tittle tattle’ </a:t>
            </a:r>
          </a:p>
        </p:txBody>
      </p:sp>
      <p:pic>
        <p:nvPicPr>
          <p:cNvPr id="8" name="Picture 7">
            <a:extLst>
              <a:ext uri="{FF2B5EF4-FFF2-40B4-BE49-F238E27FC236}">
                <a16:creationId xmlns:a16="http://schemas.microsoft.com/office/drawing/2014/main" id="{BCE66717-969E-4C8A-866C-5FFE5B9CAF82}"/>
              </a:ext>
            </a:extLst>
          </p:cNvPr>
          <p:cNvPicPr>
            <a:picLocks noChangeAspect="1"/>
          </p:cNvPicPr>
          <p:nvPr/>
        </p:nvPicPr>
        <p:blipFill>
          <a:blip r:embed="rId4"/>
          <a:stretch>
            <a:fillRect/>
          </a:stretch>
        </p:blipFill>
        <p:spPr>
          <a:xfrm>
            <a:off x="6094411" y="847960"/>
            <a:ext cx="4960442" cy="4576008"/>
          </a:xfrm>
          <a:prstGeom prst="rect">
            <a:avLst/>
          </a:prstGeom>
        </p:spPr>
      </p:pic>
      <p:pic>
        <p:nvPicPr>
          <p:cNvPr id="95" name="Picture 94">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97" name="Straight Connector 96">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3575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11" name="Picture 1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14B8C30D-04A8-4608-AD70-9BB4A7B24277}"/>
              </a:ext>
            </a:extLst>
          </p:cNvPr>
          <p:cNvSpPr>
            <a:spLocks noGrp="1"/>
          </p:cNvSpPr>
          <p:nvPr>
            <p:ph type="title"/>
          </p:nvPr>
        </p:nvSpPr>
        <p:spPr>
          <a:xfrm>
            <a:off x="659301" y="1474969"/>
            <a:ext cx="2823919" cy="1868760"/>
          </a:xfrm>
        </p:spPr>
        <p:txBody>
          <a:bodyPr vert="horz" lIns="91440" tIns="45720" rIns="91440" bIns="0" rtlCol="0" anchor="b">
            <a:normAutofit/>
          </a:bodyPr>
          <a:lstStyle/>
          <a:p>
            <a:r>
              <a:rPr lang="en-US" sz="3600"/>
              <a:t>A word about emails…</a:t>
            </a:r>
          </a:p>
        </p:txBody>
      </p:sp>
      <p:cxnSp>
        <p:nvCxnSpPr>
          <p:cNvPr id="21" name="Straight Connector 20">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3" name="Group 22">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4" name="Rectangle 23">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Shape, polygon&#10;&#10;Description automatically generated">
            <a:extLst>
              <a:ext uri="{FF2B5EF4-FFF2-40B4-BE49-F238E27FC236}">
                <a16:creationId xmlns:a16="http://schemas.microsoft.com/office/drawing/2014/main" id="{60ACCE18-B3F1-4D53-A21F-AA44B3C9BE63}"/>
              </a:ext>
            </a:extLst>
          </p:cNvPr>
          <p:cNvPicPr>
            <a:picLocks noGrp="1" noChangeAspect="1"/>
          </p:cNvPicPr>
          <p:nvPr>
            <p:ph idx="1"/>
          </p:nvPr>
        </p:nvPicPr>
        <p:blipFill>
          <a:blip r:embed="rId3"/>
          <a:stretch>
            <a:fillRect/>
          </a:stretch>
        </p:blipFill>
        <p:spPr>
          <a:xfrm>
            <a:off x="5826747" y="1116345"/>
            <a:ext cx="3866172" cy="3866172"/>
          </a:xfrm>
          <a:prstGeom prst="rect">
            <a:avLst/>
          </a:prstGeom>
        </p:spPr>
      </p:pic>
      <p:pic>
        <p:nvPicPr>
          <p:cNvPr id="29" name="Picture 28">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1" name="Straight Connector 30">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619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F0792A-0F2B-4A2E-AB38-0A4F18A3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F57DB18D-C2F1-4C8C-8808-9C01ECE68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12" name="Group 11">
            <a:extLst>
              <a:ext uri="{FF2B5EF4-FFF2-40B4-BE49-F238E27FC236}">
                <a16:creationId xmlns:a16="http://schemas.microsoft.com/office/drawing/2014/main" id="{E5D935FA-3336-4941-9214-E250A5727F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45671" y="644327"/>
            <a:ext cx="9299965" cy="4811366"/>
            <a:chOff x="7639235" y="600024"/>
            <a:chExt cx="3898557" cy="6878929"/>
          </a:xfrm>
        </p:grpSpPr>
        <p:sp>
          <p:nvSpPr>
            <p:cNvPr id="13" name="Rectangle 12">
              <a:extLst>
                <a:ext uri="{FF2B5EF4-FFF2-40B4-BE49-F238E27FC236}">
                  <a16:creationId xmlns:a16="http://schemas.microsoft.com/office/drawing/2014/main" id="{45D9E2ED-FF90-4200-A7EE-6D41D6526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39235" y="600024"/>
              <a:ext cx="3898557" cy="687892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4" name="Rectangle 13">
              <a:extLst>
                <a:ext uri="{FF2B5EF4-FFF2-40B4-BE49-F238E27FC236}">
                  <a16:creationId xmlns:a16="http://schemas.microsoft.com/office/drawing/2014/main" id="{3A4BEB8D-68AD-4314-8A2B-F8DC85A53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0263" y="1062693"/>
              <a:ext cx="3635738" cy="59547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2" name="Title 1">
            <a:extLst>
              <a:ext uri="{FF2B5EF4-FFF2-40B4-BE49-F238E27FC236}">
                <a16:creationId xmlns:a16="http://schemas.microsoft.com/office/drawing/2014/main" id="{BCF8FC7E-A993-420D-8B86-8EA154A26E36}"/>
              </a:ext>
            </a:extLst>
          </p:cNvPr>
          <p:cNvSpPr>
            <a:spLocks noGrp="1"/>
          </p:cNvSpPr>
          <p:nvPr>
            <p:ph type="ctrTitle"/>
          </p:nvPr>
        </p:nvSpPr>
        <p:spPr>
          <a:xfrm>
            <a:off x="2391408" y="1590734"/>
            <a:ext cx="7405874" cy="2520012"/>
          </a:xfrm>
          <a:solidFill>
            <a:schemeClr val="bg2"/>
          </a:solidFill>
        </p:spPr>
        <p:txBody>
          <a:bodyPr anchor="ctr">
            <a:normAutofit/>
          </a:bodyPr>
          <a:lstStyle/>
          <a:p>
            <a:pPr algn="ctr"/>
            <a:r>
              <a:rPr lang="en-GB" sz="6000" dirty="0">
                <a:solidFill>
                  <a:schemeClr val="tx2"/>
                </a:solidFill>
              </a:rPr>
              <a:t>Intra-TEAM</a:t>
            </a:r>
          </a:p>
        </p:txBody>
      </p:sp>
      <p:sp>
        <p:nvSpPr>
          <p:cNvPr id="3" name="Subtitle 2">
            <a:extLst>
              <a:ext uri="{FF2B5EF4-FFF2-40B4-BE49-F238E27FC236}">
                <a16:creationId xmlns:a16="http://schemas.microsoft.com/office/drawing/2014/main" id="{81A1295D-AA96-434C-8BFC-44E895799A75}"/>
              </a:ext>
            </a:extLst>
          </p:cNvPr>
          <p:cNvSpPr>
            <a:spLocks noGrp="1"/>
          </p:cNvSpPr>
          <p:nvPr>
            <p:ph type="subTitle" idx="1"/>
          </p:nvPr>
        </p:nvSpPr>
        <p:spPr>
          <a:xfrm>
            <a:off x="2417779" y="4427183"/>
            <a:ext cx="7379502" cy="522928"/>
          </a:xfrm>
        </p:spPr>
        <p:txBody>
          <a:bodyPr>
            <a:normAutofit/>
          </a:bodyPr>
          <a:lstStyle/>
          <a:p>
            <a:pPr algn="ctr"/>
            <a:r>
              <a:rPr lang="en-GB" dirty="0">
                <a:solidFill>
                  <a:srgbClr val="000000"/>
                </a:solidFill>
              </a:rPr>
              <a:t>The way </a:t>
            </a:r>
            <a:r>
              <a:rPr lang="en-GB" u="sng" dirty="0">
                <a:solidFill>
                  <a:srgbClr val="000000"/>
                </a:solidFill>
              </a:rPr>
              <a:t>THE TEAM</a:t>
            </a:r>
            <a:r>
              <a:rPr lang="en-GB" dirty="0">
                <a:solidFill>
                  <a:srgbClr val="000000"/>
                </a:solidFill>
              </a:rPr>
              <a:t> BEHAVES</a:t>
            </a:r>
            <a:endParaRPr lang="en-GB" u="sng" dirty="0">
              <a:solidFill>
                <a:srgbClr val="000000"/>
              </a:solidFill>
            </a:endParaRPr>
          </a:p>
        </p:txBody>
      </p:sp>
      <p:cxnSp>
        <p:nvCxnSpPr>
          <p:cNvPr id="16" name="Straight Connector 15">
            <a:extLst>
              <a:ext uri="{FF2B5EF4-FFF2-40B4-BE49-F238E27FC236}">
                <a16:creationId xmlns:a16="http://schemas.microsoft.com/office/drawing/2014/main" id="{87F797D1-251E-41FE-9FF8-AD487DEF28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91407" y="1416139"/>
            <a:ext cx="7405874"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09A0CE28-0E59-4F4D-9855-8A8DCE9A8E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91407" y="4285341"/>
            <a:ext cx="7405874"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0" name="Picture 19">
            <a:extLst>
              <a:ext uri="{FF2B5EF4-FFF2-40B4-BE49-F238E27FC236}">
                <a16:creationId xmlns:a16="http://schemas.microsoft.com/office/drawing/2014/main" id="{75CC23F7-9F20-4C4B-8608-BD4DE9728F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1691103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3" name="Rectangle 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34" name="Picture 1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5" name="Straight Connector 1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1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7" name="Rectangle 16">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8">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15388C3C-1845-489A-A6F4-8D9A9173538C}"/>
              </a:ext>
            </a:extLst>
          </p:cNvPr>
          <p:cNvSpPr>
            <a:spLocks noGrp="1"/>
          </p:cNvSpPr>
          <p:nvPr>
            <p:ph type="title"/>
          </p:nvPr>
        </p:nvSpPr>
        <p:spPr>
          <a:xfrm>
            <a:off x="659301" y="1474969"/>
            <a:ext cx="2823919" cy="1868760"/>
          </a:xfrm>
        </p:spPr>
        <p:txBody>
          <a:bodyPr vert="horz" lIns="91440" tIns="45720" rIns="91440" bIns="0" rtlCol="0" anchor="b">
            <a:normAutofit/>
          </a:bodyPr>
          <a:lstStyle/>
          <a:p>
            <a:r>
              <a:rPr lang="en-US" sz="3600"/>
              <a:t>Let’s Talk About Kindness…</a:t>
            </a:r>
          </a:p>
        </p:txBody>
      </p:sp>
      <p:cxnSp>
        <p:nvCxnSpPr>
          <p:cNvPr id="39" name="Straight Connector 20">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40" name="Group 22">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41" name="Rectangle 23">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24">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3" name="Rectangle 26">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A56D1AE5-95F5-4F4B-8EC2-49BC20680181}"/>
              </a:ext>
            </a:extLst>
          </p:cNvPr>
          <p:cNvPicPr>
            <a:picLocks noGrp="1" noChangeAspect="1"/>
          </p:cNvPicPr>
          <p:nvPr>
            <p:ph idx="1"/>
          </p:nvPr>
        </p:nvPicPr>
        <p:blipFill>
          <a:blip r:embed="rId4"/>
          <a:stretch>
            <a:fillRect/>
          </a:stretch>
        </p:blipFill>
        <p:spPr>
          <a:xfrm>
            <a:off x="5826747" y="1116345"/>
            <a:ext cx="3866172" cy="3866172"/>
          </a:xfrm>
          <a:prstGeom prst="rect">
            <a:avLst/>
          </a:prstGeom>
        </p:spPr>
      </p:pic>
      <p:pic>
        <p:nvPicPr>
          <p:cNvPr id="44" name="Picture 28">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5" name="Straight Connector 30">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4918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5B877F-CF76-4702-94FA-7A19FFDC8570}"/>
              </a:ext>
            </a:extLst>
          </p:cNvPr>
          <p:cNvSpPr>
            <a:spLocks noGrp="1"/>
          </p:cNvSpPr>
          <p:nvPr>
            <p:ph type="title"/>
          </p:nvPr>
        </p:nvSpPr>
        <p:spPr/>
        <p:txBody>
          <a:bodyPr/>
          <a:lstStyle/>
          <a:p>
            <a:r>
              <a:rPr lang="en-GB" dirty="0"/>
              <a:t>Healthcare is a team sport</a:t>
            </a:r>
          </a:p>
        </p:txBody>
      </p:sp>
      <p:sp>
        <p:nvSpPr>
          <p:cNvPr id="6" name="Content Placeholder 5">
            <a:extLst>
              <a:ext uri="{FF2B5EF4-FFF2-40B4-BE49-F238E27FC236}">
                <a16:creationId xmlns:a16="http://schemas.microsoft.com/office/drawing/2014/main" id="{06936A64-1D68-4E0A-B150-6E48C20A8C11}"/>
              </a:ext>
            </a:extLst>
          </p:cNvPr>
          <p:cNvSpPr>
            <a:spLocks noGrp="1"/>
          </p:cNvSpPr>
          <p:nvPr>
            <p:ph idx="1"/>
          </p:nvPr>
        </p:nvSpPr>
        <p:spPr>
          <a:xfrm>
            <a:off x="1451579" y="2015732"/>
            <a:ext cx="9603275" cy="3826268"/>
          </a:xfrm>
        </p:spPr>
        <p:txBody>
          <a:bodyPr>
            <a:normAutofit fontScale="85000" lnSpcReduction="20000"/>
          </a:bodyPr>
          <a:lstStyle/>
          <a:p>
            <a:pPr marL="457200" lvl="1" indent="0">
              <a:buNone/>
            </a:pPr>
            <a:r>
              <a:rPr lang="en-GB" dirty="0"/>
              <a:t>What makes teams perform better?</a:t>
            </a:r>
          </a:p>
          <a:p>
            <a:pPr marL="457200" lvl="1" indent="0">
              <a:buNone/>
            </a:pPr>
            <a:endParaRPr lang="en-GB" dirty="0"/>
          </a:p>
          <a:p>
            <a:pPr marL="457200" lvl="1" indent="0">
              <a:buNone/>
            </a:pPr>
            <a:r>
              <a:rPr lang="en-GB" dirty="0"/>
              <a:t>In 2015 Riskin &amp; Eres published the first of their landmark papers. In it they took teams who were matched for expertise and put them into a patient simulator and they measured the outcomes. </a:t>
            </a:r>
          </a:p>
          <a:p>
            <a:pPr marL="457200" lvl="1" indent="0">
              <a:buNone/>
            </a:pPr>
            <a:endParaRPr lang="en-GB" dirty="0"/>
          </a:p>
          <a:p>
            <a:pPr marL="457200" lvl="1" indent="0">
              <a:buNone/>
            </a:pPr>
            <a:r>
              <a:rPr lang="en-GB" dirty="0"/>
              <a:t>Half of those teams were exposed to mild rudeness. </a:t>
            </a:r>
          </a:p>
          <a:p>
            <a:pPr marL="457200" lvl="1" indent="0">
              <a:buNone/>
            </a:pPr>
            <a:endParaRPr lang="en-GB" u="sng" dirty="0"/>
          </a:p>
          <a:p>
            <a:pPr marL="457200" lvl="1" indent="0">
              <a:buNone/>
            </a:pPr>
            <a:r>
              <a:rPr lang="en-GB" u="sng" dirty="0"/>
              <a:t>What did they find?</a:t>
            </a:r>
          </a:p>
          <a:p>
            <a:pPr marL="457200" lvl="1" indent="0">
              <a:buNone/>
            </a:pPr>
            <a:endParaRPr lang="en-GB" dirty="0"/>
          </a:p>
          <a:p>
            <a:pPr marL="457200" lvl="1" indent="0">
              <a:buNone/>
            </a:pPr>
            <a:r>
              <a:rPr lang="en-GB" dirty="0"/>
              <a:t>Relative performance can be plotted on a curve from the truly fantastic to the catastrophic and </a:t>
            </a:r>
            <a:r>
              <a:rPr lang="en-GB" b="1" u="sng" dirty="0"/>
              <a:t>ONE</a:t>
            </a:r>
            <a:r>
              <a:rPr lang="en-GB" dirty="0"/>
              <a:t> factor was responsible for 40-60% of that variance - INCIVILITY. </a:t>
            </a:r>
          </a:p>
          <a:p>
            <a:pPr marL="457200" lvl="1" indent="0">
              <a:buNone/>
            </a:pPr>
            <a:endParaRPr lang="en-GB" b="1" dirty="0"/>
          </a:p>
          <a:p>
            <a:pPr marL="457200" lvl="1" indent="0">
              <a:buNone/>
            </a:pPr>
            <a:r>
              <a:rPr lang="en-GB" b="1" dirty="0"/>
              <a:t>The single most important factor determining outcomes for teams is how we treat each other.</a:t>
            </a:r>
          </a:p>
          <a:p>
            <a:pPr marL="457200" lvl="1" indent="0">
              <a:buNone/>
            </a:pPr>
            <a:endParaRPr lang="en-GB" dirty="0"/>
          </a:p>
          <a:p>
            <a:pPr marL="0" indent="0">
              <a:buNone/>
            </a:pPr>
            <a:endParaRPr lang="en-GB" dirty="0"/>
          </a:p>
        </p:txBody>
      </p:sp>
    </p:spTree>
    <p:extLst>
      <p:ext uri="{BB962C8B-B14F-4D97-AF65-F5344CB8AC3E}">
        <p14:creationId xmlns:p14="http://schemas.microsoft.com/office/powerpoint/2010/main" val="1015657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28" name="Picture 27">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0" name="Straight Connector 29">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4" name="Rectangle 33">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1BD5FB66-25E9-40E7-A5DB-715C80653AE3}"/>
              </a:ext>
            </a:extLst>
          </p:cNvPr>
          <p:cNvSpPr>
            <a:spLocks noGrp="1"/>
          </p:cNvSpPr>
          <p:nvPr>
            <p:ph type="title"/>
          </p:nvPr>
        </p:nvSpPr>
        <p:spPr>
          <a:xfrm>
            <a:off x="659301" y="1474969"/>
            <a:ext cx="2823919" cy="1868760"/>
          </a:xfrm>
        </p:spPr>
        <p:txBody>
          <a:bodyPr vert="horz" lIns="91440" tIns="45720" rIns="91440" bIns="0" rtlCol="0" anchor="b">
            <a:normAutofit/>
          </a:bodyPr>
          <a:lstStyle/>
          <a:p>
            <a:r>
              <a:rPr lang="en-US" sz="3600"/>
              <a:t>What even is a team?</a:t>
            </a:r>
          </a:p>
        </p:txBody>
      </p:sp>
      <p:cxnSp>
        <p:nvCxnSpPr>
          <p:cNvPr id="38" name="Straight Connector 37">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40" name="Group 39">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41" name="Rectangle 40">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4" name="Rectangle 43">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F077DA2-C8FA-4CC9-BBB9-966A3AFEB2A3}"/>
              </a:ext>
            </a:extLst>
          </p:cNvPr>
          <p:cNvPicPr>
            <a:picLocks noChangeAspect="1"/>
          </p:cNvPicPr>
          <p:nvPr/>
        </p:nvPicPr>
        <p:blipFill>
          <a:blip r:embed="rId3"/>
          <a:stretch>
            <a:fillRect/>
          </a:stretch>
        </p:blipFill>
        <p:spPr>
          <a:xfrm>
            <a:off x="4618374" y="1345189"/>
            <a:ext cx="6282919" cy="3408484"/>
          </a:xfrm>
          <a:prstGeom prst="rect">
            <a:avLst/>
          </a:prstGeom>
        </p:spPr>
      </p:pic>
      <p:pic>
        <p:nvPicPr>
          <p:cNvPr id="46" name="Picture 45">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8" name="Straight Connector 47">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047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395CBD2-2FEF-426D-BB8A-9A4D59819287}"/>
              </a:ext>
            </a:extLst>
          </p:cNvPr>
          <p:cNvSpPr>
            <a:spLocks noGrp="1"/>
          </p:cNvSpPr>
          <p:nvPr>
            <p:ph type="title"/>
          </p:nvPr>
        </p:nvSpPr>
        <p:spPr/>
        <p:txBody>
          <a:bodyPr/>
          <a:lstStyle/>
          <a:p>
            <a:r>
              <a:rPr lang="en-GB" dirty="0"/>
              <a:t>Why be a </a:t>
            </a:r>
            <a:r>
              <a:rPr lang="en-GB" b="1" dirty="0"/>
              <a:t>real</a:t>
            </a:r>
            <a:r>
              <a:rPr lang="en-GB" dirty="0"/>
              <a:t> team?</a:t>
            </a:r>
          </a:p>
        </p:txBody>
      </p:sp>
      <p:pic>
        <p:nvPicPr>
          <p:cNvPr id="11" name="Content Placeholder 10">
            <a:extLst>
              <a:ext uri="{FF2B5EF4-FFF2-40B4-BE49-F238E27FC236}">
                <a16:creationId xmlns:a16="http://schemas.microsoft.com/office/drawing/2014/main" id="{E0E42DAF-EDBC-4841-BABE-45E01B8E2095}"/>
              </a:ext>
            </a:extLst>
          </p:cNvPr>
          <p:cNvPicPr>
            <a:picLocks noGrp="1" noChangeAspect="1"/>
          </p:cNvPicPr>
          <p:nvPr>
            <p:ph sz="half" idx="1"/>
          </p:nvPr>
        </p:nvPicPr>
        <p:blipFill>
          <a:blip r:embed="rId2"/>
          <a:stretch>
            <a:fillRect/>
          </a:stretch>
        </p:blipFill>
        <p:spPr>
          <a:xfrm>
            <a:off x="1491222" y="2040680"/>
            <a:ext cx="4566720" cy="3395766"/>
          </a:xfrm>
          <a:prstGeom prst="rect">
            <a:avLst/>
          </a:prstGeom>
        </p:spPr>
      </p:pic>
      <p:pic>
        <p:nvPicPr>
          <p:cNvPr id="12" name="Content Placeholder 11">
            <a:extLst>
              <a:ext uri="{FF2B5EF4-FFF2-40B4-BE49-F238E27FC236}">
                <a16:creationId xmlns:a16="http://schemas.microsoft.com/office/drawing/2014/main" id="{E673FA5E-6F5B-4B16-9031-A43FB2B60AA2}"/>
              </a:ext>
            </a:extLst>
          </p:cNvPr>
          <p:cNvPicPr>
            <a:picLocks noGrp="1" noChangeAspect="1"/>
          </p:cNvPicPr>
          <p:nvPr>
            <p:ph sz="half" idx="2"/>
          </p:nvPr>
        </p:nvPicPr>
        <p:blipFill>
          <a:blip r:embed="rId3"/>
          <a:stretch>
            <a:fillRect/>
          </a:stretch>
        </p:blipFill>
        <p:spPr>
          <a:xfrm>
            <a:off x="6446766" y="2040680"/>
            <a:ext cx="4578493" cy="3395766"/>
          </a:xfrm>
          <a:prstGeom prst="rect">
            <a:avLst/>
          </a:prstGeom>
        </p:spPr>
      </p:pic>
    </p:spTree>
    <p:extLst>
      <p:ext uri="{BB962C8B-B14F-4D97-AF65-F5344CB8AC3E}">
        <p14:creationId xmlns:p14="http://schemas.microsoft.com/office/powerpoint/2010/main" val="2815097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54" name="Picture 53">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6" name="Straight Connector 55">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60" name="Rectangle 59">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Title 6">
            <a:extLst>
              <a:ext uri="{FF2B5EF4-FFF2-40B4-BE49-F238E27FC236}">
                <a16:creationId xmlns:a16="http://schemas.microsoft.com/office/drawing/2014/main" id="{D395CBD2-2FEF-426D-BB8A-9A4D59819287}"/>
              </a:ext>
            </a:extLst>
          </p:cNvPr>
          <p:cNvSpPr>
            <a:spLocks noGrp="1"/>
          </p:cNvSpPr>
          <p:nvPr>
            <p:ph type="title"/>
          </p:nvPr>
        </p:nvSpPr>
        <p:spPr>
          <a:xfrm>
            <a:off x="659301" y="1474969"/>
            <a:ext cx="2823919" cy="1868760"/>
          </a:xfrm>
        </p:spPr>
        <p:txBody>
          <a:bodyPr vert="horz" lIns="91440" tIns="45720" rIns="91440" bIns="0" rtlCol="0" anchor="b">
            <a:normAutofit/>
          </a:bodyPr>
          <a:lstStyle/>
          <a:p>
            <a:r>
              <a:rPr lang="en-US" sz="2800"/>
              <a:t>The 5 dysfunctions of a team</a:t>
            </a:r>
          </a:p>
        </p:txBody>
      </p:sp>
      <p:cxnSp>
        <p:nvCxnSpPr>
          <p:cNvPr id="64" name="Straight Connector 63">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66" name="Group 65">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67" name="Rectangle 66">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0" name="Rectangle 69">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Diagram&#10;&#10;Description automatically generated">
            <a:extLst>
              <a:ext uri="{FF2B5EF4-FFF2-40B4-BE49-F238E27FC236}">
                <a16:creationId xmlns:a16="http://schemas.microsoft.com/office/drawing/2014/main" id="{09E2DE62-75D6-4F54-86F3-D8312E46D5A8}"/>
              </a:ext>
            </a:extLst>
          </p:cNvPr>
          <p:cNvPicPr>
            <a:picLocks noGrp="1" noChangeAspect="1"/>
          </p:cNvPicPr>
          <p:nvPr>
            <p:ph sz="half" idx="1"/>
          </p:nvPr>
        </p:nvPicPr>
        <p:blipFill rotWithShape="1">
          <a:blip r:embed="rId3"/>
          <a:srcRect r="15719" b="6"/>
          <a:stretch/>
        </p:blipFill>
        <p:spPr>
          <a:xfrm>
            <a:off x="5349078" y="1116345"/>
            <a:ext cx="4821510" cy="3866172"/>
          </a:xfrm>
          <a:prstGeom prst="rect">
            <a:avLst/>
          </a:prstGeom>
        </p:spPr>
      </p:pic>
      <p:pic>
        <p:nvPicPr>
          <p:cNvPr id="72" name="Picture 71">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74" name="Straight Connector 73">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497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C75E2B-CACA-478C-B26B-182AF87A1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12" name="Picture 11">
            <a:extLst>
              <a:ext uri="{FF2B5EF4-FFF2-40B4-BE49-F238E27FC236}">
                <a16:creationId xmlns:a16="http://schemas.microsoft.com/office/drawing/2014/main" id="{50FF2874-547C-4D14-9E18-28B19002FB8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36CF827D-A163-47F7-BD87-34EB4FA7D6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99D9A9-1DA8-433D-A9BC-FB48D93D42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593D0D1F-C0CE-416A-883C-BF1E03F63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4BB6862-3393-46CC-9A80-E400B3206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218DA1DC-607A-46CA-8C62-2E6A997E8773}"/>
              </a:ext>
            </a:extLst>
          </p:cNvPr>
          <p:cNvSpPr>
            <a:spLocks noGrp="1"/>
          </p:cNvSpPr>
          <p:nvPr>
            <p:ph type="title"/>
          </p:nvPr>
        </p:nvSpPr>
        <p:spPr>
          <a:xfrm>
            <a:off x="661251" y="1474970"/>
            <a:ext cx="2821967" cy="3144914"/>
          </a:xfrm>
        </p:spPr>
        <p:txBody>
          <a:bodyPr vert="horz" lIns="91440" tIns="45720" rIns="91440" bIns="45720" rtlCol="0" anchor="ctr">
            <a:normAutofit/>
          </a:bodyPr>
          <a:lstStyle/>
          <a:p>
            <a:r>
              <a:rPr lang="en-US" sz="2700"/>
              <a:t>THE 5 DYSFUNCTIONS OF A TEAM</a:t>
            </a:r>
          </a:p>
        </p:txBody>
      </p:sp>
      <p:grpSp>
        <p:nvGrpSpPr>
          <p:cNvPr id="22" name="Group 21">
            <a:extLst>
              <a:ext uri="{FF2B5EF4-FFF2-40B4-BE49-F238E27FC236}">
                <a16:creationId xmlns:a16="http://schemas.microsoft.com/office/drawing/2014/main" id="{ECD36A4A-123D-46E3-8A64-13B8B3F019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8" y="482170"/>
            <a:ext cx="7560115" cy="5149101"/>
            <a:chOff x="7463258" y="583365"/>
            <a:chExt cx="7560115" cy="5181928"/>
          </a:xfrm>
        </p:grpSpPr>
        <p:sp>
          <p:nvSpPr>
            <p:cNvPr id="23" name="Rectangle 22">
              <a:extLst>
                <a:ext uri="{FF2B5EF4-FFF2-40B4-BE49-F238E27FC236}">
                  <a16:creationId xmlns:a16="http://schemas.microsoft.com/office/drawing/2014/main" id="{612E2361-DAF1-4420-BBBD-218F4138E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D6F994B-14BC-49BA-B34D-17DF3069A4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Content Placeholder 4">
            <a:extLst>
              <a:ext uri="{FF2B5EF4-FFF2-40B4-BE49-F238E27FC236}">
                <a16:creationId xmlns:a16="http://schemas.microsoft.com/office/drawing/2014/main" id="{07304D69-7BA5-4262-9CB7-6EBE15EDA078}"/>
              </a:ext>
            </a:extLst>
          </p:cNvPr>
          <p:cNvPicPr>
            <a:picLocks noGrp="1" noChangeAspect="1"/>
          </p:cNvPicPr>
          <p:nvPr>
            <p:ph sz="half" idx="2"/>
          </p:nvPr>
        </p:nvPicPr>
        <p:blipFill>
          <a:blip r:embed="rId3"/>
          <a:stretch>
            <a:fillRect/>
          </a:stretch>
        </p:blipFill>
        <p:spPr>
          <a:xfrm>
            <a:off x="4957787" y="1116344"/>
            <a:ext cx="5604090" cy="3866172"/>
          </a:xfrm>
          <a:prstGeom prst="rect">
            <a:avLst/>
          </a:prstGeom>
        </p:spPr>
      </p:pic>
      <p:pic>
        <p:nvPicPr>
          <p:cNvPr id="26" name="Picture 25">
            <a:extLst>
              <a:ext uri="{FF2B5EF4-FFF2-40B4-BE49-F238E27FC236}">
                <a16:creationId xmlns:a16="http://schemas.microsoft.com/office/drawing/2014/main" id="{55EC7096-D0A6-471D-AE28-B68D70388E3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8" name="Straight Connector 27">
            <a:extLst>
              <a:ext uri="{FF2B5EF4-FFF2-40B4-BE49-F238E27FC236}">
                <a16:creationId xmlns:a16="http://schemas.microsoft.com/office/drawing/2014/main" id="{2E98EB88-99B6-483D-B203-0D5D631005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950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F0792A-0F2B-4A2E-AB38-0A4F18A3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F57DB18D-C2F1-4C8C-8808-9C01ECE68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12" name="Group 11">
            <a:extLst>
              <a:ext uri="{FF2B5EF4-FFF2-40B4-BE49-F238E27FC236}">
                <a16:creationId xmlns:a16="http://schemas.microsoft.com/office/drawing/2014/main" id="{E5D935FA-3336-4941-9214-E250A5727F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45671" y="644327"/>
            <a:ext cx="9299965" cy="4811366"/>
            <a:chOff x="7639235" y="600024"/>
            <a:chExt cx="3898557" cy="6878929"/>
          </a:xfrm>
        </p:grpSpPr>
        <p:sp>
          <p:nvSpPr>
            <p:cNvPr id="13" name="Rectangle 12">
              <a:extLst>
                <a:ext uri="{FF2B5EF4-FFF2-40B4-BE49-F238E27FC236}">
                  <a16:creationId xmlns:a16="http://schemas.microsoft.com/office/drawing/2014/main" id="{45D9E2ED-FF90-4200-A7EE-6D41D6526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39235" y="600024"/>
              <a:ext cx="3898557" cy="687892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4" name="Rectangle 13">
              <a:extLst>
                <a:ext uri="{FF2B5EF4-FFF2-40B4-BE49-F238E27FC236}">
                  <a16:creationId xmlns:a16="http://schemas.microsoft.com/office/drawing/2014/main" id="{3A4BEB8D-68AD-4314-8A2B-F8DC85A53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0263" y="1062693"/>
              <a:ext cx="3635738" cy="59547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2" name="Title 1">
            <a:extLst>
              <a:ext uri="{FF2B5EF4-FFF2-40B4-BE49-F238E27FC236}">
                <a16:creationId xmlns:a16="http://schemas.microsoft.com/office/drawing/2014/main" id="{BCF8FC7E-A993-420D-8B86-8EA154A26E36}"/>
              </a:ext>
            </a:extLst>
          </p:cNvPr>
          <p:cNvSpPr>
            <a:spLocks noGrp="1"/>
          </p:cNvSpPr>
          <p:nvPr>
            <p:ph type="ctrTitle"/>
          </p:nvPr>
        </p:nvSpPr>
        <p:spPr>
          <a:xfrm>
            <a:off x="2391408" y="1590734"/>
            <a:ext cx="7405874" cy="2520012"/>
          </a:xfrm>
          <a:solidFill>
            <a:schemeClr val="bg2"/>
          </a:solidFill>
        </p:spPr>
        <p:txBody>
          <a:bodyPr anchor="ctr">
            <a:normAutofit/>
          </a:bodyPr>
          <a:lstStyle/>
          <a:p>
            <a:pPr algn="ctr"/>
            <a:r>
              <a:rPr lang="en-GB" sz="6000" dirty="0">
                <a:solidFill>
                  <a:schemeClr val="tx2"/>
                </a:solidFill>
              </a:rPr>
              <a:t>Inter-TEAM</a:t>
            </a:r>
          </a:p>
        </p:txBody>
      </p:sp>
      <p:sp>
        <p:nvSpPr>
          <p:cNvPr id="3" name="Subtitle 2">
            <a:extLst>
              <a:ext uri="{FF2B5EF4-FFF2-40B4-BE49-F238E27FC236}">
                <a16:creationId xmlns:a16="http://schemas.microsoft.com/office/drawing/2014/main" id="{81A1295D-AA96-434C-8BFC-44E895799A75}"/>
              </a:ext>
            </a:extLst>
          </p:cNvPr>
          <p:cNvSpPr>
            <a:spLocks noGrp="1"/>
          </p:cNvSpPr>
          <p:nvPr>
            <p:ph type="subTitle" idx="1"/>
          </p:nvPr>
        </p:nvSpPr>
        <p:spPr>
          <a:xfrm>
            <a:off x="2417779" y="4427183"/>
            <a:ext cx="7379502" cy="522928"/>
          </a:xfrm>
        </p:spPr>
        <p:txBody>
          <a:bodyPr>
            <a:normAutofit/>
          </a:bodyPr>
          <a:lstStyle/>
          <a:p>
            <a:pPr algn="ctr"/>
            <a:r>
              <a:rPr lang="en-GB" dirty="0">
                <a:solidFill>
                  <a:srgbClr val="000000"/>
                </a:solidFill>
              </a:rPr>
              <a:t>The way </a:t>
            </a:r>
            <a:r>
              <a:rPr lang="en-GB" u="sng" dirty="0">
                <a:solidFill>
                  <a:srgbClr val="000000"/>
                </a:solidFill>
              </a:rPr>
              <a:t>WE</a:t>
            </a:r>
            <a:r>
              <a:rPr lang="en-GB" dirty="0">
                <a:solidFill>
                  <a:srgbClr val="000000"/>
                </a:solidFill>
              </a:rPr>
              <a:t> behave to </a:t>
            </a:r>
            <a:r>
              <a:rPr lang="en-GB" u="sng" dirty="0">
                <a:solidFill>
                  <a:srgbClr val="000000"/>
                </a:solidFill>
              </a:rPr>
              <a:t>each other</a:t>
            </a:r>
          </a:p>
        </p:txBody>
      </p:sp>
      <p:cxnSp>
        <p:nvCxnSpPr>
          <p:cNvPr id="16" name="Straight Connector 15">
            <a:extLst>
              <a:ext uri="{FF2B5EF4-FFF2-40B4-BE49-F238E27FC236}">
                <a16:creationId xmlns:a16="http://schemas.microsoft.com/office/drawing/2014/main" id="{87F797D1-251E-41FE-9FF8-AD487DEF28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91407" y="1416139"/>
            <a:ext cx="7405874"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09A0CE28-0E59-4F4D-9855-8A8DCE9A8E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91407" y="4285341"/>
            <a:ext cx="7405874"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0" name="Picture 19">
            <a:extLst>
              <a:ext uri="{FF2B5EF4-FFF2-40B4-BE49-F238E27FC236}">
                <a16:creationId xmlns:a16="http://schemas.microsoft.com/office/drawing/2014/main" id="{75CC23F7-9F20-4C4B-8608-BD4DE9728F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817810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37" name="Picture 36">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9" name="Straight Connector 38">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3" name="Rectangle 42">
            <a:extLst>
              <a:ext uri="{FF2B5EF4-FFF2-40B4-BE49-F238E27FC236}">
                <a16:creationId xmlns:a16="http://schemas.microsoft.com/office/drawing/2014/main" id="{9AB26DBC-1F7F-4AC0-A88C-69712701E6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F099884-7695-4976-8EBD-ECB5AF053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BE75606E-24A3-433D-8648-CC215B37EC33}"/>
              </a:ext>
            </a:extLst>
          </p:cNvPr>
          <p:cNvSpPr>
            <a:spLocks noGrp="1"/>
          </p:cNvSpPr>
          <p:nvPr>
            <p:ph type="title"/>
          </p:nvPr>
        </p:nvSpPr>
        <p:spPr>
          <a:xfrm>
            <a:off x="8673476" y="1468464"/>
            <a:ext cx="2858835" cy="1873219"/>
          </a:xfrm>
        </p:spPr>
        <p:txBody>
          <a:bodyPr vert="horz" lIns="91440" tIns="45720" rIns="91440" bIns="0" rtlCol="0" anchor="b">
            <a:normAutofit fontScale="90000"/>
          </a:bodyPr>
          <a:lstStyle/>
          <a:p>
            <a:r>
              <a:rPr lang="en-US" sz="2800" dirty="0"/>
              <a:t>Super-chickens:</a:t>
            </a:r>
            <a:br>
              <a:rPr lang="en-US" sz="2800" dirty="0"/>
            </a:br>
            <a:br>
              <a:rPr lang="en-US" sz="2800" dirty="0"/>
            </a:br>
            <a:r>
              <a:rPr lang="en-US" sz="2800" dirty="0"/>
              <a:t>compete or collaborate?</a:t>
            </a:r>
          </a:p>
        </p:txBody>
      </p:sp>
      <p:grpSp>
        <p:nvGrpSpPr>
          <p:cNvPr id="47" name="Group 46">
            <a:extLst>
              <a:ext uri="{FF2B5EF4-FFF2-40B4-BE49-F238E27FC236}">
                <a16:creationId xmlns:a16="http://schemas.microsoft.com/office/drawing/2014/main" id="{32F6B6B9-C579-41A6-A7D1-A7AB4AA6D2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7560115" cy="5149101"/>
            <a:chOff x="632237" y="482171"/>
            <a:chExt cx="7560115" cy="5149101"/>
          </a:xfrm>
        </p:grpSpPr>
        <p:sp>
          <p:nvSpPr>
            <p:cNvPr id="48" name="Rectangle 47">
              <a:extLst>
                <a:ext uri="{FF2B5EF4-FFF2-40B4-BE49-F238E27FC236}">
                  <a16:creationId xmlns:a16="http://schemas.microsoft.com/office/drawing/2014/main" id="{DC0B55B5-5A26-423B-ACDC-B151A280A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7"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8AD2DF8D-6B65-43EB-86A8-9DB52572A0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6"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1" name="Rectangle 50">
            <a:extLst>
              <a:ext uri="{FF2B5EF4-FFF2-40B4-BE49-F238E27FC236}">
                <a16:creationId xmlns:a16="http://schemas.microsoft.com/office/drawing/2014/main" id="{74163961-0280-48BA-BC84-97E03B00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20" y="977099"/>
            <a:ext cx="6598806" cy="4136205"/>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FAAA56DE-5BF5-499C-836F-92DD6FB9AC86}"/>
              </a:ext>
            </a:extLst>
          </p:cNvPr>
          <p:cNvPicPr>
            <a:picLocks noGrp="1" noChangeAspect="1"/>
          </p:cNvPicPr>
          <p:nvPr>
            <p:ph idx="1"/>
          </p:nvPr>
        </p:nvPicPr>
        <p:blipFill rotWithShape="1">
          <a:blip r:embed="rId3"/>
          <a:srcRect l="1" t="-1" r="-73" b="-1"/>
          <a:stretch/>
        </p:blipFill>
        <p:spPr>
          <a:xfrm>
            <a:off x="1108720" y="1114018"/>
            <a:ext cx="6876756" cy="3862365"/>
          </a:xfrm>
          <a:prstGeom prst="rect">
            <a:avLst/>
          </a:prstGeom>
        </p:spPr>
      </p:pic>
      <p:cxnSp>
        <p:nvCxnSpPr>
          <p:cNvPr id="53" name="Straight Connector 52">
            <a:extLst>
              <a:ext uri="{FF2B5EF4-FFF2-40B4-BE49-F238E27FC236}">
                <a16:creationId xmlns:a16="http://schemas.microsoft.com/office/drawing/2014/main" id="{BFAC20BB-5902-4D8F-9A2A-E4B516EF3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0960" y="3526496"/>
            <a:ext cx="2844424"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5" name="Picture 54">
            <a:extLst>
              <a:ext uri="{FF2B5EF4-FFF2-40B4-BE49-F238E27FC236}">
                <a16:creationId xmlns:a16="http://schemas.microsoft.com/office/drawing/2014/main" id="{FC7852F8-6371-4D0E-ADF1-AD67B8FD8F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7" name="Straight Connector 56">
            <a:extLst>
              <a:ext uri="{FF2B5EF4-FFF2-40B4-BE49-F238E27FC236}">
                <a16:creationId xmlns:a16="http://schemas.microsoft.com/office/drawing/2014/main" id="{60356817-A471-4572-AE96-579F6D6BFD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912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209E01-21DD-4596-BB1A-9523DB9A499A}"/>
              </a:ext>
            </a:extLst>
          </p:cNvPr>
          <p:cNvSpPr>
            <a:spLocks noGrp="1"/>
          </p:cNvSpPr>
          <p:nvPr>
            <p:ph type="title"/>
          </p:nvPr>
        </p:nvSpPr>
        <p:spPr/>
        <p:txBody>
          <a:bodyPr/>
          <a:lstStyle/>
          <a:p>
            <a:r>
              <a:rPr lang="en-GB" dirty="0"/>
              <a:t>COLLUSION</a:t>
            </a:r>
          </a:p>
        </p:txBody>
      </p:sp>
      <p:pic>
        <p:nvPicPr>
          <p:cNvPr id="13" name="Content Placeholder 12">
            <a:extLst>
              <a:ext uri="{FF2B5EF4-FFF2-40B4-BE49-F238E27FC236}">
                <a16:creationId xmlns:a16="http://schemas.microsoft.com/office/drawing/2014/main" id="{B1C17DF5-FB35-41F2-83F3-6ED1C4C1EBBE}"/>
              </a:ext>
            </a:extLst>
          </p:cNvPr>
          <p:cNvPicPr>
            <a:picLocks noGrp="1" noChangeAspect="1"/>
          </p:cNvPicPr>
          <p:nvPr>
            <p:ph sz="half" idx="1"/>
          </p:nvPr>
        </p:nvPicPr>
        <p:blipFill>
          <a:blip r:embed="rId2"/>
          <a:stretch>
            <a:fillRect/>
          </a:stretch>
        </p:blipFill>
        <p:spPr>
          <a:xfrm>
            <a:off x="2908300" y="2406650"/>
            <a:ext cx="1724025" cy="2657475"/>
          </a:xfrm>
          <a:prstGeom prst="rect">
            <a:avLst/>
          </a:prstGeom>
        </p:spPr>
      </p:pic>
      <p:sp>
        <p:nvSpPr>
          <p:cNvPr id="12" name="Content Placeholder 11">
            <a:extLst>
              <a:ext uri="{FF2B5EF4-FFF2-40B4-BE49-F238E27FC236}">
                <a16:creationId xmlns:a16="http://schemas.microsoft.com/office/drawing/2014/main" id="{4F005697-4718-49C3-8F65-9F497BDC2E75}"/>
              </a:ext>
            </a:extLst>
          </p:cNvPr>
          <p:cNvSpPr>
            <a:spLocks noGrp="1"/>
          </p:cNvSpPr>
          <p:nvPr>
            <p:ph sz="half" idx="2"/>
          </p:nvPr>
        </p:nvSpPr>
        <p:spPr/>
        <p:txBody>
          <a:bodyPr/>
          <a:lstStyle/>
          <a:p>
            <a:pPr marL="0" indent="0">
              <a:buNone/>
            </a:pPr>
            <a:r>
              <a:rPr lang="en-GB" dirty="0"/>
              <a:t>The antithesis of collaboration. </a:t>
            </a:r>
          </a:p>
          <a:p>
            <a:pPr marL="0" indent="0">
              <a:buNone/>
            </a:pPr>
            <a:r>
              <a:rPr lang="en-GB" dirty="0"/>
              <a:t>Collusion is a type of conflict we experience in our lives where we engage in the behaviours that cause our problem to exist because we think the other person deserves it. </a:t>
            </a:r>
          </a:p>
          <a:p>
            <a:pPr marL="0" indent="0">
              <a:buNone/>
            </a:pPr>
            <a:r>
              <a:rPr lang="en-GB" dirty="0"/>
              <a:t>And the even weirder thing is that we get satisfaction from it! </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3603382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EE4181-3513-409F-BFC5-C10FC7FA0158}"/>
              </a:ext>
            </a:extLst>
          </p:cNvPr>
          <p:cNvSpPr>
            <a:spLocks noGrp="1"/>
          </p:cNvSpPr>
          <p:nvPr>
            <p:ph type="title"/>
          </p:nvPr>
        </p:nvSpPr>
        <p:spPr>
          <a:xfrm>
            <a:off x="1451579" y="804519"/>
            <a:ext cx="9603275" cy="1049235"/>
          </a:xfrm>
        </p:spPr>
        <p:txBody>
          <a:bodyPr>
            <a:normAutofit/>
          </a:bodyPr>
          <a:lstStyle/>
          <a:p>
            <a:r>
              <a:rPr lang="en-GB"/>
              <a:t>A problem…</a:t>
            </a:r>
            <a:endParaRPr lang="en-GB" dirty="0"/>
          </a:p>
        </p:txBody>
      </p:sp>
      <p:pic>
        <p:nvPicPr>
          <p:cNvPr id="12" name="Graphic 9" descr="Pound with solid fill">
            <a:extLst>
              <a:ext uri="{FF2B5EF4-FFF2-40B4-BE49-F238E27FC236}">
                <a16:creationId xmlns:a16="http://schemas.microsoft.com/office/drawing/2014/main" id="{1DD6478C-ACAF-497D-8617-CF18256164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a:xfrm>
            <a:off x="1479060" y="2015734"/>
            <a:ext cx="3450613" cy="3450613"/>
          </a:xfrm>
          <a:prstGeom prst="rect">
            <a:avLst/>
          </a:prstGeom>
        </p:spPr>
      </p:pic>
      <p:sp>
        <p:nvSpPr>
          <p:cNvPr id="6" name="Content Placeholder 5">
            <a:extLst>
              <a:ext uri="{FF2B5EF4-FFF2-40B4-BE49-F238E27FC236}">
                <a16:creationId xmlns:a16="http://schemas.microsoft.com/office/drawing/2014/main" id="{0CBAEC12-3A1B-4301-B777-EC44A6570D0D}"/>
              </a:ext>
            </a:extLst>
          </p:cNvPr>
          <p:cNvSpPr>
            <a:spLocks noGrp="1"/>
          </p:cNvSpPr>
          <p:nvPr>
            <p:ph idx="1"/>
          </p:nvPr>
        </p:nvSpPr>
        <p:spPr>
          <a:xfrm>
            <a:off x="5432570" y="2015734"/>
            <a:ext cx="5622284" cy="3450613"/>
          </a:xfrm>
        </p:spPr>
        <p:txBody>
          <a:bodyPr>
            <a:normAutofit/>
          </a:bodyPr>
          <a:lstStyle/>
          <a:p>
            <a:pPr marL="0" indent="0">
              <a:lnSpc>
                <a:spcPct val="110000"/>
              </a:lnSpc>
              <a:buNone/>
            </a:pPr>
            <a:r>
              <a:rPr lang="en-GB" sz="1000"/>
              <a:t>You are the CEO of a car company and you are losing money </a:t>
            </a:r>
            <a:r>
              <a:rPr lang="en-GB" sz="1000" b="1" i="1"/>
              <a:t>fast</a:t>
            </a:r>
            <a:r>
              <a:rPr lang="en-GB" sz="1000"/>
              <a:t>. </a:t>
            </a:r>
          </a:p>
          <a:p>
            <a:pPr>
              <a:lnSpc>
                <a:spcPct val="110000"/>
              </a:lnSpc>
            </a:pPr>
            <a:endParaRPr lang="en-GB" sz="1000"/>
          </a:p>
          <a:p>
            <a:pPr marL="0" indent="0">
              <a:lnSpc>
                <a:spcPct val="110000"/>
              </a:lnSpc>
              <a:buNone/>
            </a:pPr>
            <a:r>
              <a:rPr lang="en-GB" sz="1000"/>
              <a:t>You call a board meeting and tell all of your teams they need to improve their performance otherwise you will go out of business! </a:t>
            </a:r>
          </a:p>
          <a:p>
            <a:pPr marL="0" indent="0">
              <a:lnSpc>
                <a:spcPct val="110000"/>
              </a:lnSpc>
              <a:buNone/>
            </a:pPr>
            <a:endParaRPr lang="en-GB" sz="1000"/>
          </a:p>
          <a:p>
            <a:pPr marL="0" indent="0">
              <a:lnSpc>
                <a:spcPct val="110000"/>
              </a:lnSpc>
              <a:buNone/>
            </a:pPr>
            <a:r>
              <a:rPr lang="en-GB" sz="1000" b="1" u="sng"/>
              <a:t>SALES DIRECTOR: </a:t>
            </a:r>
          </a:p>
          <a:p>
            <a:pPr marL="0" indent="0">
              <a:lnSpc>
                <a:spcPct val="110000"/>
              </a:lnSpc>
              <a:buNone/>
            </a:pPr>
            <a:r>
              <a:rPr lang="en-GB" sz="1000"/>
              <a:t>“Not a problem. We can sell our way out of trouble. I’ll give my teams more stretching targets and offer to pay bigger bonuses for those who can bring in the most business. We’ll save this company!” </a:t>
            </a:r>
          </a:p>
          <a:p>
            <a:pPr>
              <a:lnSpc>
                <a:spcPct val="110000"/>
              </a:lnSpc>
            </a:pPr>
            <a:endParaRPr lang="en-GB" sz="1000"/>
          </a:p>
          <a:p>
            <a:pPr marL="0" indent="0">
              <a:lnSpc>
                <a:spcPct val="110000"/>
              </a:lnSpc>
              <a:buNone/>
            </a:pPr>
            <a:r>
              <a:rPr lang="en-GB" sz="1000" b="1" u="sng"/>
              <a:t>FINANCE DIRECTOR:</a:t>
            </a:r>
            <a:r>
              <a:rPr lang="en-GB" sz="1000" u="sng"/>
              <a:t> </a:t>
            </a:r>
          </a:p>
          <a:p>
            <a:pPr marL="0" indent="0">
              <a:lnSpc>
                <a:spcPct val="110000"/>
              </a:lnSpc>
              <a:buNone/>
            </a:pPr>
            <a:r>
              <a:rPr lang="en-GB" sz="1000"/>
              <a:t>“Our biggest problem is bad debt. Too many of our customers can’t pay their car repayments. We’re going to reduce the number of people who default on their payments by introducing more rigorous credit checks. We’ll save this company!” </a:t>
            </a:r>
          </a:p>
          <a:p>
            <a:pPr marL="0" indent="0">
              <a:lnSpc>
                <a:spcPct val="110000"/>
              </a:lnSpc>
              <a:buNone/>
            </a:pPr>
            <a:endParaRPr lang="en-GB" sz="1000" dirty="0"/>
          </a:p>
        </p:txBody>
      </p:sp>
    </p:spTree>
    <p:extLst>
      <p:ext uri="{BB962C8B-B14F-4D97-AF65-F5344CB8AC3E}">
        <p14:creationId xmlns:p14="http://schemas.microsoft.com/office/powerpoint/2010/main" val="1815948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36">
            <a:extLst>
              <a:ext uri="{FF2B5EF4-FFF2-40B4-BE49-F238E27FC236}">
                <a16:creationId xmlns:a16="http://schemas.microsoft.com/office/drawing/2014/main" id="{DAAA12FA-E661-4E03-9D71-5B523B6D73BB}"/>
              </a:ext>
            </a:extLst>
          </p:cNvPr>
          <p:cNvSpPr/>
          <p:nvPr/>
        </p:nvSpPr>
        <p:spPr>
          <a:xfrm>
            <a:off x="1846320" y="925557"/>
            <a:ext cx="4588125" cy="5006885"/>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07368D98-DE1E-4C15-A33E-E7B679FB30FD}"/>
              </a:ext>
            </a:extLst>
          </p:cNvPr>
          <p:cNvSpPr/>
          <p:nvPr/>
        </p:nvSpPr>
        <p:spPr>
          <a:xfrm>
            <a:off x="5919570" y="975341"/>
            <a:ext cx="4588125" cy="5006885"/>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2"/>
          <p:cNvSpPr>
            <a:spLocks noGrp="1"/>
          </p:cNvSpPr>
          <p:nvPr>
            <p:ph type="title" idx="4294967295"/>
          </p:nvPr>
        </p:nvSpPr>
        <p:spPr>
          <a:xfrm>
            <a:off x="2587625" y="804863"/>
            <a:ext cx="9604375" cy="1049337"/>
          </a:xfrm>
        </p:spPr>
        <p:txBody>
          <a:bodyPr/>
          <a:lstStyle/>
          <a:p>
            <a:r>
              <a:rPr lang="en-GB" dirty="0"/>
              <a:t>Collusion means…</a:t>
            </a:r>
          </a:p>
        </p:txBody>
      </p:sp>
      <p:sp>
        <p:nvSpPr>
          <p:cNvPr id="2" name="AutoShape 5" descr="Image result for fire ignition fuel oxygen"/>
          <p:cNvSpPr>
            <a:spLocks noChangeAspect="1" noChangeArrowheads="1"/>
          </p:cNvSpPr>
          <p:nvPr/>
        </p:nvSpPr>
        <p:spPr bwMode="auto">
          <a:xfrm>
            <a:off x="1587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9" name="Group 8"/>
          <p:cNvGrpSpPr/>
          <p:nvPr/>
        </p:nvGrpSpPr>
        <p:grpSpPr>
          <a:xfrm rot="10800000">
            <a:off x="4151784" y="3329433"/>
            <a:ext cx="582374" cy="497836"/>
            <a:chOff x="4388780" y="1617087"/>
            <a:chExt cx="582374" cy="497836"/>
          </a:xfrm>
        </p:grpSpPr>
        <p:sp>
          <p:nvSpPr>
            <p:cNvPr id="10" name="Right Arrow 9"/>
            <p:cNvSpPr/>
            <p:nvPr/>
          </p:nvSpPr>
          <p:spPr>
            <a:xfrm rot="5400000">
              <a:off x="4431049" y="1574818"/>
              <a:ext cx="497836" cy="58237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a:p>
          </p:txBody>
        </p:sp>
        <p:sp>
          <p:nvSpPr>
            <p:cNvPr id="11" name="Right Arrow 4"/>
            <p:cNvSpPr/>
            <p:nvPr/>
          </p:nvSpPr>
          <p:spPr>
            <a:xfrm>
              <a:off x="4505256" y="1617087"/>
              <a:ext cx="349424" cy="3484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800">
                <a:lnSpc>
                  <a:spcPct val="90000"/>
                </a:lnSpc>
                <a:spcBef>
                  <a:spcPct val="0"/>
                </a:spcBef>
                <a:spcAft>
                  <a:spcPct val="35000"/>
                </a:spcAft>
              </a:pPr>
              <a:endParaRPr lang="en-GB" sz="2400"/>
            </a:p>
          </p:txBody>
        </p:sp>
      </p:grpSp>
      <p:sp>
        <p:nvSpPr>
          <p:cNvPr id="12" name="Oval 11"/>
          <p:cNvSpPr/>
          <p:nvPr/>
        </p:nvSpPr>
        <p:spPr>
          <a:xfrm>
            <a:off x="9295757" y="3933056"/>
            <a:ext cx="576064" cy="57606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a:t>
            </a:r>
          </a:p>
        </p:txBody>
      </p:sp>
      <p:sp>
        <p:nvSpPr>
          <p:cNvPr id="13" name="Oval 12"/>
          <p:cNvSpPr/>
          <p:nvPr/>
        </p:nvSpPr>
        <p:spPr>
          <a:xfrm>
            <a:off x="2495600" y="3933056"/>
            <a:ext cx="576064" cy="57606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sp>
        <p:nvSpPr>
          <p:cNvPr id="14" name="Oval 13"/>
          <p:cNvSpPr/>
          <p:nvPr/>
        </p:nvSpPr>
        <p:spPr>
          <a:xfrm>
            <a:off x="2495600" y="1628800"/>
            <a:ext cx="576064" cy="57606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p>
        </p:txBody>
      </p:sp>
      <p:sp>
        <p:nvSpPr>
          <p:cNvPr id="15" name="Oval 14"/>
          <p:cNvSpPr/>
          <p:nvPr/>
        </p:nvSpPr>
        <p:spPr>
          <a:xfrm>
            <a:off x="9295757" y="1628800"/>
            <a:ext cx="576064" cy="57606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a:t>
            </a:r>
          </a:p>
        </p:txBody>
      </p:sp>
      <p:grpSp>
        <p:nvGrpSpPr>
          <p:cNvPr id="16" name="Group 15"/>
          <p:cNvGrpSpPr/>
          <p:nvPr/>
        </p:nvGrpSpPr>
        <p:grpSpPr>
          <a:xfrm>
            <a:off x="6744072" y="3933057"/>
            <a:ext cx="2348286" cy="1408971"/>
            <a:chOff x="3505825" y="2349753"/>
            <a:chExt cx="2348286" cy="1408971"/>
          </a:xfrm>
        </p:grpSpPr>
        <p:sp>
          <p:nvSpPr>
            <p:cNvPr id="17" name="Rounded Rectangle 16"/>
            <p:cNvSpPr/>
            <p:nvPr/>
          </p:nvSpPr>
          <p:spPr>
            <a:xfrm>
              <a:off x="3505825" y="2349753"/>
              <a:ext cx="2348286" cy="140897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8" name="Rounded Rectangle 4"/>
            <p:cNvSpPr/>
            <p:nvPr/>
          </p:nvSpPr>
          <p:spPr>
            <a:xfrm>
              <a:off x="3547092" y="2391020"/>
              <a:ext cx="2265752" cy="13264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r>
                <a:rPr lang="en-GB" sz="1100" b="1" dirty="0"/>
                <a:t>Finance Director</a:t>
              </a:r>
            </a:p>
            <a:p>
              <a:pPr algn="ctr" defTabSz="488950">
                <a:lnSpc>
                  <a:spcPct val="90000"/>
                </a:lnSpc>
                <a:spcBef>
                  <a:spcPct val="0"/>
                </a:spcBef>
                <a:spcAft>
                  <a:spcPct val="35000"/>
                </a:spcAft>
              </a:pPr>
              <a:r>
                <a:rPr lang="en-GB" sz="1100" b="1" dirty="0"/>
                <a:t>(She Does)</a:t>
              </a:r>
            </a:p>
            <a:p>
              <a:pPr algn="ctr" defTabSz="488950">
                <a:lnSpc>
                  <a:spcPct val="90000"/>
                </a:lnSpc>
                <a:spcBef>
                  <a:spcPct val="0"/>
                </a:spcBef>
                <a:spcAft>
                  <a:spcPct val="35000"/>
                </a:spcAft>
              </a:pPr>
              <a:r>
                <a:rPr lang="en-GB" sz="1100" b="1" dirty="0"/>
                <a:t>- Reduce risk threshold</a:t>
              </a:r>
            </a:p>
            <a:p>
              <a:pPr algn="ctr" defTabSz="488950">
                <a:lnSpc>
                  <a:spcPct val="90000"/>
                </a:lnSpc>
                <a:spcBef>
                  <a:spcPct val="0"/>
                </a:spcBef>
                <a:spcAft>
                  <a:spcPct val="35000"/>
                </a:spcAft>
              </a:pPr>
              <a:r>
                <a:rPr lang="en-GB" sz="1100" b="1" dirty="0"/>
                <a:t>- Credit checks at point of sale </a:t>
              </a:r>
            </a:p>
            <a:p>
              <a:pPr algn="ctr" defTabSz="488950">
                <a:lnSpc>
                  <a:spcPct val="90000"/>
                </a:lnSpc>
                <a:spcBef>
                  <a:spcPct val="0"/>
                </a:spcBef>
                <a:spcAft>
                  <a:spcPct val="35000"/>
                </a:spcAft>
              </a:pPr>
              <a:r>
                <a:rPr lang="en-GB" sz="1100" b="1" dirty="0"/>
                <a:t>- Don’t process without paperwork! </a:t>
              </a:r>
            </a:p>
          </p:txBody>
        </p:sp>
      </p:grpSp>
      <p:grpSp>
        <p:nvGrpSpPr>
          <p:cNvPr id="19" name="Group 18"/>
          <p:cNvGrpSpPr/>
          <p:nvPr/>
        </p:nvGrpSpPr>
        <p:grpSpPr>
          <a:xfrm>
            <a:off x="3268828" y="3891790"/>
            <a:ext cx="2348286" cy="1408971"/>
            <a:chOff x="218224" y="2349753"/>
            <a:chExt cx="2348286" cy="1408971"/>
          </a:xfrm>
        </p:grpSpPr>
        <p:sp>
          <p:nvSpPr>
            <p:cNvPr id="20" name="Rounded Rectangle 19"/>
            <p:cNvSpPr/>
            <p:nvPr/>
          </p:nvSpPr>
          <p:spPr>
            <a:xfrm>
              <a:off x="218224" y="2349753"/>
              <a:ext cx="2348286" cy="1408971"/>
            </a:xfrm>
            <a:prstGeom prst="roundRect">
              <a:avLst>
                <a:gd name="adj" fmla="val 10000"/>
              </a:avLst>
            </a:prstGeom>
            <a:solidFill>
              <a:srgbClr val="FFCC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1" name="Rounded Rectangle 4"/>
            <p:cNvSpPr/>
            <p:nvPr/>
          </p:nvSpPr>
          <p:spPr>
            <a:xfrm>
              <a:off x="259491" y="2391020"/>
              <a:ext cx="2265752" cy="13264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r>
                <a:rPr lang="en-GB" sz="1100" b="1" dirty="0">
                  <a:solidFill>
                    <a:schemeClr val="tx1"/>
                  </a:solidFill>
                </a:rPr>
                <a:t>Sales Director</a:t>
              </a:r>
            </a:p>
            <a:p>
              <a:pPr algn="ctr" defTabSz="488950">
                <a:lnSpc>
                  <a:spcPct val="90000"/>
                </a:lnSpc>
                <a:spcBef>
                  <a:spcPct val="0"/>
                </a:spcBef>
                <a:spcAft>
                  <a:spcPct val="35000"/>
                </a:spcAft>
              </a:pPr>
              <a:r>
                <a:rPr lang="en-GB" sz="1100" b="1" dirty="0">
                  <a:solidFill>
                    <a:schemeClr val="tx1"/>
                  </a:solidFill>
                </a:rPr>
                <a:t>(He Sees)</a:t>
              </a:r>
            </a:p>
            <a:p>
              <a:pPr algn="ctr" defTabSz="488950">
                <a:lnSpc>
                  <a:spcPct val="90000"/>
                </a:lnSpc>
                <a:spcBef>
                  <a:spcPct val="0"/>
                </a:spcBef>
                <a:spcAft>
                  <a:spcPct val="35000"/>
                </a:spcAft>
              </a:pPr>
              <a:r>
                <a:rPr lang="en-GB" sz="1100" b="1" dirty="0">
                  <a:solidFill>
                    <a:schemeClr val="tx1"/>
                  </a:solidFill>
                </a:rPr>
                <a:t>- Blockers</a:t>
              </a:r>
            </a:p>
            <a:p>
              <a:pPr algn="ctr" defTabSz="488950">
                <a:lnSpc>
                  <a:spcPct val="90000"/>
                </a:lnSpc>
                <a:spcBef>
                  <a:spcPct val="0"/>
                </a:spcBef>
                <a:spcAft>
                  <a:spcPct val="35000"/>
                </a:spcAft>
              </a:pPr>
              <a:r>
                <a:rPr lang="en-GB" sz="1100" b="1" dirty="0">
                  <a:solidFill>
                    <a:schemeClr val="tx1"/>
                  </a:solidFill>
                </a:rPr>
                <a:t>- Bureaucracy gone mad</a:t>
              </a:r>
            </a:p>
            <a:p>
              <a:pPr algn="ctr" defTabSz="488950">
                <a:lnSpc>
                  <a:spcPct val="90000"/>
                </a:lnSpc>
                <a:spcBef>
                  <a:spcPct val="0"/>
                </a:spcBef>
                <a:spcAft>
                  <a:spcPct val="35000"/>
                </a:spcAft>
              </a:pPr>
              <a:r>
                <a:rPr lang="en-GB" sz="1100" b="1" dirty="0">
                  <a:solidFill>
                    <a:schemeClr val="tx1"/>
                  </a:solidFill>
                </a:rPr>
                <a:t>- They are the problem! </a:t>
              </a:r>
            </a:p>
          </p:txBody>
        </p:sp>
      </p:grpSp>
      <p:grpSp>
        <p:nvGrpSpPr>
          <p:cNvPr id="22" name="Group 21"/>
          <p:cNvGrpSpPr/>
          <p:nvPr/>
        </p:nvGrpSpPr>
        <p:grpSpPr>
          <a:xfrm>
            <a:off x="3310095" y="1628839"/>
            <a:ext cx="2348286" cy="1408971"/>
            <a:chOff x="218224" y="1467"/>
            <a:chExt cx="2348286" cy="1408971"/>
          </a:xfrm>
        </p:grpSpPr>
        <p:sp>
          <p:nvSpPr>
            <p:cNvPr id="23" name="Rounded Rectangle 22"/>
            <p:cNvSpPr/>
            <p:nvPr/>
          </p:nvSpPr>
          <p:spPr>
            <a:xfrm>
              <a:off x="218224" y="1467"/>
              <a:ext cx="2348286" cy="1408971"/>
            </a:xfrm>
            <a:prstGeom prst="roundRect">
              <a:avLst>
                <a:gd name="adj" fmla="val 10000"/>
              </a:avLst>
            </a:prstGeom>
            <a:solidFill>
              <a:srgbClr val="FFCC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4" name="Rounded Rectangle 4"/>
            <p:cNvSpPr/>
            <p:nvPr/>
          </p:nvSpPr>
          <p:spPr>
            <a:xfrm>
              <a:off x="259491" y="42734"/>
              <a:ext cx="2265752" cy="13264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r>
                <a:rPr lang="en-GB" sz="1100" b="1" dirty="0">
                  <a:solidFill>
                    <a:schemeClr val="tx1"/>
                  </a:solidFill>
                </a:rPr>
                <a:t>Sales Director</a:t>
              </a:r>
            </a:p>
            <a:p>
              <a:pPr algn="ctr" defTabSz="488950">
                <a:lnSpc>
                  <a:spcPct val="90000"/>
                </a:lnSpc>
                <a:spcBef>
                  <a:spcPct val="0"/>
                </a:spcBef>
                <a:spcAft>
                  <a:spcPct val="35000"/>
                </a:spcAft>
              </a:pPr>
              <a:r>
                <a:rPr lang="en-GB" sz="1100" b="1" dirty="0">
                  <a:solidFill>
                    <a:schemeClr val="tx1"/>
                  </a:solidFill>
                </a:rPr>
                <a:t>(He Does)</a:t>
              </a:r>
            </a:p>
            <a:p>
              <a:pPr algn="ctr" defTabSz="488950">
                <a:lnSpc>
                  <a:spcPct val="90000"/>
                </a:lnSpc>
                <a:spcBef>
                  <a:spcPct val="0"/>
                </a:spcBef>
                <a:spcAft>
                  <a:spcPct val="35000"/>
                </a:spcAft>
              </a:pPr>
              <a:r>
                <a:rPr lang="en-GB" sz="1100" b="1" dirty="0">
                  <a:solidFill>
                    <a:schemeClr val="tx1"/>
                  </a:solidFill>
                </a:rPr>
                <a:t>- Sell more! </a:t>
              </a:r>
            </a:p>
            <a:p>
              <a:pPr algn="ctr" defTabSz="488950">
                <a:lnSpc>
                  <a:spcPct val="90000"/>
                </a:lnSpc>
                <a:spcBef>
                  <a:spcPct val="0"/>
                </a:spcBef>
                <a:spcAft>
                  <a:spcPct val="35000"/>
                </a:spcAft>
              </a:pPr>
              <a:r>
                <a:rPr lang="en-GB" sz="1100" b="1" dirty="0">
                  <a:solidFill>
                    <a:schemeClr val="tx1"/>
                  </a:solidFill>
                </a:rPr>
                <a:t>- Get creative with workarounds </a:t>
              </a:r>
            </a:p>
            <a:p>
              <a:pPr algn="ctr" defTabSz="488950">
                <a:lnSpc>
                  <a:spcPct val="90000"/>
                </a:lnSpc>
                <a:spcBef>
                  <a:spcPct val="0"/>
                </a:spcBef>
                <a:spcAft>
                  <a:spcPct val="35000"/>
                </a:spcAft>
              </a:pPr>
              <a:r>
                <a:rPr lang="en-GB" sz="1100" b="1" dirty="0">
                  <a:solidFill>
                    <a:schemeClr val="tx1"/>
                  </a:solidFill>
                </a:rPr>
                <a:t>- Lie?</a:t>
              </a:r>
            </a:p>
          </p:txBody>
        </p:sp>
      </p:grpSp>
      <p:grpSp>
        <p:nvGrpSpPr>
          <p:cNvPr id="25" name="Group 24"/>
          <p:cNvGrpSpPr/>
          <p:nvPr/>
        </p:nvGrpSpPr>
        <p:grpSpPr>
          <a:xfrm>
            <a:off x="6702805" y="1628839"/>
            <a:ext cx="2348286" cy="1408971"/>
            <a:chOff x="3505825" y="1467"/>
            <a:chExt cx="2348286" cy="1408971"/>
          </a:xfrm>
        </p:grpSpPr>
        <p:sp>
          <p:nvSpPr>
            <p:cNvPr id="26" name="Rounded Rectangle 25"/>
            <p:cNvSpPr/>
            <p:nvPr/>
          </p:nvSpPr>
          <p:spPr>
            <a:xfrm>
              <a:off x="3505825" y="1467"/>
              <a:ext cx="2348286" cy="140897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7" name="Rounded Rectangle 4"/>
            <p:cNvSpPr/>
            <p:nvPr/>
          </p:nvSpPr>
          <p:spPr>
            <a:xfrm>
              <a:off x="3547092" y="42734"/>
              <a:ext cx="2265752" cy="13264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r>
                <a:rPr lang="en-GB" sz="1100" b="1" dirty="0"/>
                <a:t>Finance Director (She Sees)</a:t>
              </a:r>
            </a:p>
            <a:p>
              <a:pPr algn="ctr" defTabSz="488950">
                <a:lnSpc>
                  <a:spcPct val="90000"/>
                </a:lnSpc>
                <a:spcBef>
                  <a:spcPct val="0"/>
                </a:spcBef>
                <a:spcAft>
                  <a:spcPct val="35000"/>
                </a:spcAft>
              </a:pPr>
              <a:r>
                <a:rPr lang="en-GB" sz="1100" b="1" dirty="0"/>
                <a:t>- Mavericks </a:t>
              </a:r>
            </a:p>
            <a:p>
              <a:pPr algn="ctr" defTabSz="488950">
                <a:lnSpc>
                  <a:spcPct val="90000"/>
                </a:lnSpc>
                <a:spcBef>
                  <a:spcPct val="0"/>
                </a:spcBef>
                <a:spcAft>
                  <a:spcPct val="35000"/>
                </a:spcAft>
              </a:pPr>
              <a:r>
                <a:rPr lang="en-GB" sz="1100" b="1" dirty="0"/>
                <a:t>- No controls </a:t>
              </a:r>
            </a:p>
            <a:p>
              <a:pPr algn="ctr" defTabSz="488950">
                <a:lnSpc>
                  <a:spcPct val="90000"/>
                </a:lnSpc>
                <a:spcBef>
                  <a:spcPct val="0"/>
                </a:spcBef>
                <a:spcAft>
                  <a:spcPct val="35000"/>
                </a:spcAft>
              </a:pPr>
              <a:r>
                <a:rPr lang="en-GB" sz="1100" b="1" dirty="0"/>
                <a:t>- They are the problem!</a:t>
              </a:r>
            </a:p>
          </p:txBody>
        </p:sp>
      </p:grpSp>
      <p:grpSp>
        <p:nvGrpSpPr>
          <p:cNvPr id="31" name="Group 30"/>
          <p:cNvGrpSpPr/>
          <p:nvPr/>
        </p:nvGrpSpPr>
        <p:grpSpPr>
          <a:xfrm>
            <a:off x="5847082" y="4305087"/>
            <a:ext cx="497836" cy="582374"/>
            <a:chOff x="2801339" y="2763051"/>
            <a:chExt cx="497836" cy="582374"/>
          </a:xfrm>
        </p:grpSpPr>
        <p:sp>
          <p:nvSpPr>
            <p:cNvPr id="32" name="Right Arrow 31"/>
            <p:cNvSpPr/>
            <p:nvPr/>
          </p:nvSpPr>
          <p:spPr>
            <a:xfrm rot="10800000">
              <a:off x="2801339" y="2763051"/>
              <a:ext cx="497836" cy="58237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a:p>
          </p:txBody>
        </p:sp>
        <p:sp>
          <p:nvSpPr>
            <p:cNvPr id="33" name="Right Arrow 4"/>
            <p:cNvSpPr/>
            <p:nvPr/>
          </p:nvSpPr>
          <p:spPr>
            <a:xfrm rot="21600000">
              <a:off x="2950690" y="2879526"/>
              <a:ext cx="348485" cy="3494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400050">
                <a:lnSpc>
                  <a:spcPct val="90000"/>
                </a:lnSpc>
                <a:spcBef>
                  <a:spcPct val="0"/>
                </a:spcBef>
                <a:spcAft>
                  <a:spcPct val="35000"/>
                </a:spcAft>
              </a:pPr>
              <a:endParaRPr lang="en-GB" sz="900"/>
            </a:p>
          </p:txBody>
        </p:sp>
      </p:grpSp>
      <p:grpSp>
        <p:nvGrpSpPr>
          <p:cNvPr id="34" name="Group 33"/>
          <p:cNvGrpSpPr/>
          <p:nvPr/>
        </p:nvGrpSpPr>
        <p:grpSpPr>
          <a:xfrm>
            <a:off x="5921757" y="2042136"/>
            <a:ext cx="497836" cy="582374"/>
            <a:chOff x="2773159" y="414765"/>
            <a:chExt cx="497836" cy="582374"/>
          </a:xfrm>
        </p:grpSpPr>
        <p:sp>
          <p:nvSpPr>
            <p:cNvPr id="35" name="Right Arrow 34"/>
            <p:cNvSpPr/>
            <p:nvPr/>
          </p:nvSpPr>
          <p:spPr>
            <a:xfrm>
              <a:off x="2773159" y="414765"/>
              <a:ext cx="497836" cy="58237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a:p>
          </p:txBody>
        </p:sp>
        <p:sp>
          <p:nvSpPr>
            <p:cNvPr id="36" name="Right Arrow 4"/>
            <p:cNvSpPr/>
            <p:nvPr/>
          </p:nvSpPr>
          <p:spPr>
            <a:xfrm>
              <a:off x="2773159" y="531240"/>
              <a:ext cx="348485" cy="3494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400050">
                <a:lnSpc>
                  <a:spcPct val="90000"/>
                </a:lnSpc>
                <a:spcBef>
                  <a:spcPct val="0"/>
                </a:spcBef>
                <a:spcAft>
                  <a:spcPct val="35000"/>
                </a:spcAft>
              </a:pPr>
              <a:endParaRPr lang="en-GB" sz="900"/>
            </a:p>
          </p:txBody>
        </p:sp>
      </p:grpSp>
      <p:pic>
        <p:nvPicPr>
          <p:cNvPr id="28" name="Graphic 27" descr="Man with solid fill">
            <a:extLst>
              <a:ext uri="{FF2B5EF4-FFF2-40B4-BE49-F238E27FC236}">
                <a16:creationId xmlns:a16="http://schemas.microsoft.com/office/drawing/2014/main" id="{8E1B207E-D6BE-41C2-B74D-085C4AC42E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35447" y="1179510"/>
            <a:ext cx="914400" cy="914400"/>
          </a:xfrm>
          <a:prstGeom prst="rect">
            <a:avLst/>
          </a:prstGeom>
        </p:spPr>
      </p:pic>
      <p:pic>
        <p:nvPicPr>
          <p:cNvPr id="38" name="Graphic 37" descr="Man with solid fill">
            <a:extLst>
              <a:ext uri="{FF2B5EF4-FFF2-40B4-BE49-F238E27FC236}">
                <a16:creationId xmlns:a16="http://schemas.microsoft.com/office/drawing/2014/main" id="{D281D6B5-C4D8-4D81-A863-39F7EE4426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46828" y="2383535"/>
            <a:ext cx="914400" cy="914400"/>
          </a:xfrm>
          <a:prstGeom prst="rect">
            <a:avLst/>
          </a:prstGeom>
        </p:spPr>
      </p:pic>
      <p:pic>
        <p:nvPicPr>
          <p:cNvPr id="39" name="Graphic 38" descr="Man with solid fill">
            <a:extLst>
              <a:ext uri="{FF2B5EF4-FFF2-40B4-BE49-F238E27FC236}">
                <a16:creationId xmlns:a16="http://schemas.microsoft.com/office/drawing/2014/main" id="{DE1FACE0-10D1-4402-BC4A-2DC6BA2D72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49430" y="3827270"/>
            <a:ext cx="914400" cy="914400"/>
          </a:xfrm>
          <a:prstGeom prst="rect">
            <a:avLst/>
          </a:prstGeom>
        </p:spPr>
      </p:pic>
      <p:pic>
        <p:nvPicPr>
          <p:cNvPr id="40" name="Graphic 39" descr="Man with solid fill">
            <a:extLst>
              <a:ext uri="{FF2B5EF4-FFF2-40B4-BE49-F238E27FC236}">
                <a16:creationId xmlns:a16="http://schemas.microsoft.com/office/drawing/2014/main" id="{AADA79AC-8FFF-4271-BA50-D567F2E219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46828" y="5031295"/>
            <a:ext cx="914400" cy="914400"/>
          </a:xfrm>
          <a:prstGeom prst="rect">
            <a:avLst/>
          </a:prstGeom>
        </p:spPr>
      </p:pic>
      <p:pic>
        <p:nvPicPr>
          <p:cNvPr id="41" name="Graphic 40" descr="Man with solid fill">
            <a:extLst>
              <a:ext uri="{FF2B5EF4-FFF2-40B4-BE49-F238E27FC236}">
                <a16:creationId xmlns:a16="http://schemas.microsoft.com/office/drawing/2014/main" id="{7A64A935-75B0-4A4B-B8B2-12121EF4B2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8176" y="1290464"/>
            <a:ext cx="914400" cy="914400"/>
          </a:xfrm>
          <a:prstGeom prst="rect">
            <a:avLst/>
          </a:prstGeom>
        </p:spPr>
      </p:pic>
      <p:pic>
        <p:nvPicPr>
          <p:cNvPr id="42" name="Graphic 41" descr="Man with solid fill">
            <a:extLst>
              <a:ext uri="{FF2B5EF4-FFF2-40B4-BE49-F238E27FC236}">
                <a16:creationId xmlns:a16="http://schemas.microsoft.com/office/drawing/2014/main" id="{6E4A91EB-CA3C-4CCD-B79D-7CBD0E02B8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7373" y="2539343"/>
            <a:ext cx="914400" cy="914400"/>
          </a:xfrm>
          <a:prstGeom prst="rect">
            <a:avLst/>
          </a:prstGeom>
        </p:spPr>
      </p:pic>
      <p:pic>
        <p:nvPicPr>
          <p:cNvPr id="43" name="Graphic 42" descr="Man with solid fill">
            <a:extLst>
              <a:ext uri="{FF2B5EF4-FFF2-40B4-BE49-F238E27FC236}">
                <a16:creationId xmlns:a16="http://schemas.microsoft.com/office/drawing/2014/main" id="{24780022-4BFB-4C25-B8EB-C32B20F5C0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4795" y="3827270"/>
            <a:ext cx="914400" cy="914400"/>
          </a:xfrm>
          <a:prstGeom prst="rect">
            <a:avLst/>
          </a:prstGeom>
        </p:spPr>
      </p:pic>
      <p:pic>
        <p:nvPicPr>
          <p:cNvPr id="44" name="Graphic 43" descr="Man with solid fill">
            <a:extLst>
              <a:ext uri="{FF2B5EF4-FFF2-40B4-BE49-F238E27FC236}">
                <a16:creationId xmlns:a16="http://schemas.microsoft.com/office/drawing/2014/main" id="{2D184ED0-6E82-44A6-9017-4AE5357914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8176" y="4986874"/>
            <a:ext cx="914400" cy="914400"/>
          </a:xfrm>
          <a:prstGeom prst="rect">
            <a:avLst/>
          </a:prstGeom>
        </p:spPr>
      </p:pic>
    </p:spTree>
    <p:extLst>
      <p:ext uri="{BB962C8B-B14F-4D97-AF65-F5344CB8AC3E}">
        <p14:creationId xmlns:p14="http://schemas.microsoft.com/office/powerpoint/2010/main" val="90853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 grpId="0" animBg="1"/>
      <p:bldP spid="3" grpId="0"/>
      <p:bldP spid="3" grpId="1"/>
      <p:bldP spid="12" grpId="0" animBg="1"/>
      <p:bldP spid="13"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4B5C6D65-D4EB-4E56-9270-B5637605A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688E404D-6D74-48F8-8A6D-C8B277BF53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8938" y="1847088"/>
            <a:ext cx="283152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C63F40C0-EEC0-46C6-A216-0D2CE23B05BE}"/>
              </a:ext>
            </a:extLst>
          </p:cNvPr>
          <p:cNvSpPr>
            <a:spLocks noGrp="1"/>
          </p:cNvSpPr>
          <p:nvPr>
            <p:ph type="title"/>
          </p:nvPr>
        </p:nvSpPr>
        <p:spPr>
          <a:xfrm>
            <a:off x="656623" y="804520"/>
            <a:ext cx="2830940" cy="1049235"/>
          </a:xfrm>
        </p:spPr>
        <p:txBody>
          <a:bodyPr vert="horz" lIns="91440" tIns="45720" rIns="91440" bIns="0" rtlCol="0">
            <a:normAutofit/>
          </a:bodyPr>
          <a:lstStyle/>
          <a:p>
            <a:r>
              <a:rPr lang="en-US"/>
              <a:t>But first a story….</a:t>
            </a:r>
          </a:p>
        </p:txBody>
      </p:sp>
      <p:sp>
        <p:nvSpPr>
          <p:cNvPr id="69" name="Rectangle 68">
            <a:extLst>
              <a:ext uri="{FF2B5EF4-FFF2-40B4-BE49-F238E27FC236}">
                <a16:creationId xmlns:a16="http://schemas.microsoft.com/office/drawing/2014/main" id="{9F0D236E-6887-49E1-A044-D80BA88884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2" name="Content Placeholder 61">
            <a:extLst>
              <a:ext uri="{FF2B5EF4-FFF2-40B4-BE49-F238E27FC236}">
                <a16:creationId xmlns:a16="http://schemas.microsoft.com/office/drawing/2014/main" id="{04A12845-9001-46F9-8FCC-1121B456D8EB}"/>
              </a:ext>
            </a:extLst>
          </p:cNvPr>
          <p:cNvSpPr>
            <a:spLocks noGrp="1"/>
          </p:cNvSpPr>
          <p:nvPr>
            <p:ph idx="1"/>
          </p:nvPr>
        </p:nvSpPr>
        <p:spPr>
          <a:xfrm>
            <a:off x="656624" y="2015732"/>
            <a:ext cx="2828026" cy="3287567"/>
          </a:xfrm>
        </p:spPr>
        <p:txBody>
          <a:bodyPr>
            <a:normAutofit/>
          </a:bodyPr>
          <a:lstStyle/>
          <a:p>
            <a:pPr marL="0" indent="0">
              <a:buNone/>
            </a:pPr>
            <a:r>
              <a:rPr lang="en-US" dirty="0"/>
              <a:t>MY KINDNESS JOURNEY </a:t>
            </a:r>
          </a:p>
          <a:p>
            <a:pPr marL="0" indent="0">
              <a:buNone/>
            </a:pPr>
            <a:endParaRPr lang="en-US" dirty="0"/>
          </a:p>
          <a:p>
            <a:pPr marL="0" indent="0">
              <a:buNone/>
            </a:pPr>
            <a:r>
              <a:rPr lang="en-US" dirty="0"/>
              <a:t>BY </a:t>
            </a:r>
          </a:p>
          <a:p>
            <a:pPr marL="0" indent="0">
              <a:buNone/>
            </a:pPr>
            <a:endParaRPr lang="en-US" dirty="0"/>
          </a:p>
          <a:p>
            <a:pPr marL="0" indent="0">
              <a:buNone/>
            </a:pPr>
            <a:r>
              <a:rPr lang="en-US" dirty="0"/>
              <a:t>DAN GRIMES</a:t>
            </a:r>
          </a:p>
          <a:p>
            <a:pPr marL="0" indent="0">
              <a:buNone/>
            </a:pPr>
            <a:r>
              <a:rPr lang="en-US" dirty="0"/>
              <a:t>NHS MANAGER </a:t>
            </a:r>
          </a:p>
        </p:txBody>
      </p:sp>
      <p:grpSp>
        <p:nvGrpSpPr>
          <p:cNvPr id="71" name="Group 70">
            <a:extLst>
              <a:ext uri="{FF2B5EF4-FFF2-40B4-BE49-F238E27FC236}">
                <a16:creationId xmlns:a16="http://schemas.microsoft.com/office/drawing/2014/main" id="{1310799D-237C-4131-87CA-440AB30793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7463258" y="583365"/>
            <a:chExt cx="7560115" cy="5181928"/>
          </a:xfrm>
        </p:grpSpPr>
        <p:sp>
          <p:nvSpPr>
            <p:cNvPr id="72" name="Rectangle 71">
              <a:extLst>
                <a:ext uri="{FF2B5EF4-FFF2-40B4-BE49-F238E27FC236}">
                  <a16:creationId xmlns:a16="http://schemas.microsoft.com/office/drawing/2014/main" id="{F437CB47-9A2B-4CE8-BEBC-4506025B54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AAE895E-638B-460B-9D70-0F448D7ACB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Content Placeholder 8" descr="A person with a beard&#10;&#10;Description automatically generated with low confidence">
            <a:extLst>
              <a:ext uri="{FF2B5EF4-FFF2-40B4-BE49-F238E27FC236}">
                <a16:creationId xmlns:a16="http://schemas.microsoft.com/office/drawing/2014/main" id="{856596E7-30FD-490A-8F33-122216A0131E}"/>
              </a:ext>
            </a:extLst>
          </p:cNvPr>
          <p:cNvPicPr>
            <a:picLocks noChangeAspect="1"/>
          </p:cNvPicPr>
          <p:nvPr/>
        </p:nvPicPr>
        <p:blipFill rotWithShape="1">
          <a:blip r:embed="rId3">
            <a:extLst>
              <a:ext uri="{28A0092B-C50C-407E-A947-70E740481C1C}">
                <a14:useLocalDpi xmlns:a14="http://schemas.microsoft.com/office/drawing/2010/main" val="0"/>
              </a:ext>
            </a:extLst>
          </a:blip>
          <a:srcRect l="7397" r="11327" b="-4"/>
          <a:stretch/>
        </p:blipFill>
        <p:spPr>
          <a:xfrm>
            <a:off x="4630707" y="1116345"/>
            <a:ext cx="2395870" cy="3866172"/>
          </a:xfrm>
          <a:prstGeom prst="rect">
            <a:avLst/>
          </a:prstGeom>
        </p:spPr>
      </p:pic>
      <p:pic>
        <p:nvPicPr>
          <p:cNvPr id="4" name="Content Placeholder 3">
            <a:extLst>
              <a:ext uri="{FF2B5EF4-FFF2-40B4-BE49-F238E27FC236}">
                <a16:creationId xmlns:a16="http://schemas.microsoft.com/office/drawing/2014/main" id="{A3BF5532-633F-47F8-80C3-AEEC587F865D}"/>
              </a:ext>
            </a:extLst>
          </p:cNvPr>
          <p:cNvPicPr>
            <a:picLocks noChangeAspect="1"/>
          </p:cNvPicPr>
          <p:nvPr/>
        </p:nvPicPr>
        <p:blipFill rotWithShape="1">
          <a:blip r:embed="rId4"/>
          <a:srcRect l="19746" r="8455" b="-2"/>
          <a:stretch/>
        </p:blipFill>
        <p:spPr>
          <a:xfrm>
            <a:off x="7194481" y="1114116"/>
            <a:ext cx="3720651" cy="2220928"/>
          </a:xfrm>
          <a:prstGeom prst="rect">
            <a:avLst/>
          </a:prstGeom>
        </p:spPr>
      </p:pic>
      <p:pic>
        <p:nvPicPr>
          <p:cNvPr id="7" name="Picture 6">
            <a:extLst>
              <a:ext uri="{FF2B5EF4-FFF2-40B4-BE49-F238E27FC236}">
                <a16:creationId xmlns:a16="http://schemas.microsoft.com/office/drawing/2014/main" id="{009C8F68-EBFA-416C-82E0-5EF293902FD2}"/>
              </a:ext>
            </a:extLst>
          </p:cNvPr>
          <p:cNvPicPr>
            <a:picLocks noChangeAspect="1"/>
          </p:cNvPicPr>
          <p:nvPr/>
        </p:nvPicPr>
        <p:blipFill rotWithShape="1">
          <a:blip r:embed="rId5"/>
          <a:srcRect l="20322" r="23128" b="4"/>
          <a:stretch/>
        </p:blipFill>
        <p:spPr>
          <a:xfrm rot="21600000">
            <a:off x="7192886" y="3507431"/>
            <a:ext cx="1248917" cy="1469620"/>
          </a:xfrm>
          <a:prstGeom prst="rect">
            <a:avLst/>
          </a:prstGeom>
        </p:spPr>
      </p:pic>
      <p:pic>
        <p:nvPicPr>
          <p:cNvPr id="6" name="Picture 5">
            <a:extLst>
              <a:ext uri="{FF2B5EF4-FFF2-40B4-BE49-F238E27FC236}">
                <a16:creationId xmlns:a16="http://schemas.microsoft.com/office/drawing/2014/main" id="{705EAF44-94FB-41AA-92B8-1DFD4960E48F}"/>
              </a:ext>
            </a:extLst>
          </p:cNvPr>
          <p:cNvPicPr>
            <a:picLocks noChangeAspect="1"/>
          </p:cNvPicPr>
          <p:nvPr/>
        </p:nvPicPr>
        <p:blipFill rotWithShape="1">
          <a:blip r:embed="rId6"/>
          <a:srcRect l="18693" r="3429" b="1"/>
          <a:stretch/>
        </p:blipFill>
        <p:spPr>
          <a:xfrm>
            <a:off x="8607626" y="3502171"/>
            <a:ext cx="2299716" cy="1476465"/>
          </a:xfrm>
          <a:prstGeom prst="rect">
            <a:avLst/>
          </a:prstGeom>
        </p:spPr>
      </p:pic>
      <p:pic>
        <p:nvPicPr>
          <p:cNvPr id="75" name="Picture 74">
            <a:extLst>
              <a:ext uri="{FF2B5EF4-FFF2-40B4-BE49-F238E27FC236}">
                <a16:creationId xmlns:a16="http://schemas.microsoft.com/office/drawing/2014/main" id="{FA1E2058-1214-4395-A585-3C0F2B30BE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77" name="Straight Connector 76">
            <a:extLst>
              <a:ext uri="{FF2B5EF4-FFF2-40B4-BE49-F238E27FC236}">
                <a16:creationId xmlns:a16="http://schemas.microsoft.com/office/drawing/2014/main" id="{C182BDCE-F0C6-4E3F-A3F5-1C8976FFE4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528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A25335C-DA60-4B6D-A765-1BD0C2F7B18C}"/>
              </a:ext>
            </a:extLst>
          </p:cNvPr>
          <p:cNvSpPr>
            <a:spLocks noGrp="1"/>
          </p:cNvSpPr>
          <p:nvPr>
            <p:ph type="title" idx="4294967295"/>
          </p:nvPr>
        </p:nvSpPr>
        <p:spPr>
          <a:xfrm>
            <a:off x="2587625" y="804863"/>
            <a:ext cx="9604375" cy="1049337"/>
          </a:xfrm>
        </p:spPr>
        <p:txBody>
          <a:bodyPr/>
          <a:lstStyle/>
          <a:p>
            <a:r>
              <a:rPr lang="en-GB" dirty="0"/>
              <a:t>Developing an outward mindset</a:t>
            </a:r>
          </a:p>
        </p:txBody>
      </p:sp>
      <p:sp>
        <p:nvSpPr>
          <p:cNvPr id="10" name="Content Placeholder 3">
            <a:extLst>
              <a:ext uri="{FF2B5EF4-FFF2-40B4-BE49-F238E27FC236}">
                <a16:creationId xmlns:a16="http://schemas.microsoft.com/office/drawing/2014/main" id="{42AA6AD5-E3CD-4E09-8A75-DD8F8A25DECB}"/>
              </a:ext>
            </a:extLst>
          </p:cNvPr>
          <p:cNvSpPr txBox="1">
            <a:spLocks/>
          </p:cNvSpPr>
          <p:nvPr/>
        </p:nvSpPr>
        <p:spPr>
          <a:xfrm>
            <a:off x="2350132" y="1332556"/>
            <a:ext cx="8219256" cy="435334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endParaRPr lang="en-GB" sz="2400"/>
          </a:p>
          <a:p>
            <a:endParaRPr lang="en-GB" dirty="0"/>
          </a:p>
        </p:txBody>
      </p:sp>
      <p:sp>
        <p:nvSpPr>
          <p:cNvPr id="11" name="Freeform: Shape 10">
            <a:extLst>
              <a:ext uri="{FF2B5EF4-FFF2-40B4-BE49-F238E27FC236}">
                <a16:creationId xmlns:a16="http://schemas.microsoft.com/office/drawing/2014/main" id="{76B44199-CD16-4F69-B908-491154472539}"/>
              </a:ext>
            </a:extLst>
          </p:cNvPr>
          <p:cNvSpPr/>
          <p:nvPr/>
        </p:nvSpPr>
        <p:spPr>
          <a:xfrm>
            <a:off x="5496653" y="2318308"/>
            <a:ext cx="1507485" cy="1507485"/>
          </a:xfrm>
          <a:custGeom>
            <a:avLst/>
            <a:gdLst>
              <a:gd name="connsiteX0" fmla="*/ 0 w 1507485"/>
              <a:gd name="connsiteY0" fmla="*/ 753743 h 1507485"/>
              <a:gd name="connsiteX1" fmla="*/ 753743 w 1507485"/>
              <a:gd name="connsiteY1" fmla="*/ 0 h 1507485"/>
              <a:gd name="connsiteX2" fmla="*/ 1507486 w 1507485"/>
              <a:gd name="connsiteY2" fmla="*/ 753743 h 1507485"/>
              <a:gd name="connsiteX3" fmla="*/ 753743 w 1507485"/>
              <a:gd name="connsiteY3" fmla="*/ 1507486 h 1507485"/>
              <a:gd name="connsiteX4" fmla="*/ 0 w 1507485"/>
              <a:gd name="connsiteY4" fmla="*/ 753743 h 1507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485" h="1507485">
                <a:moveTo>
                  <a:pt x="0" y="753743"/>
                </a:moveTo>
                <a:cubicBezTo>
                  <a:pt x="0" y="337462"/>
                  <a:pt x="337462" y="0"/>
                  <a:pt x="753743" y="0"/>
                </a:cubicBezTo>
                <a:cubicBezTo>
                  <a:pt x="1170024" y="0"/>
                  <a:pt x="1507486" y="337462"/>
                  <a:pt x="1507486" y="753743"/>
                </a:cubicBezTo>
                <a:cubicBezTo>
                  <a:pt x="1507486" y="1170024"/>
                  <a:pt x="1170024" y="1507486"/>
                  <a:pt x="753743" y="1507486"/>
                </a:cubicBezTo>
                <a:cubicBezTo>
                  <a:pt x="337462" y="1507486"/>
                  <a:pt x="0" y="1170024"/>
                  <a:pt x="0" y="753743"/>
                </a:cubicBezTo>
                <a:close/>
              </a:path>
            </a:pathLst>
          </a:cu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5371" tIns="235371" rIns="235371" bIns="235371" numCol="1" spcCol="1270" anchor="ctr" anchorCtr="0">
            <a:noAutofit/>
          </a:bodyPr>
          <a:lstStyle/>
          <a:p>
            <a:pPr marL="0" lvl="0" indent="0" algn="ctr" defTabSz="1022350">
              <a:lnSpc>
                <a:spcPct val="90000"/>
              </a:lnSpc>
              <a:spcBef>
                <a:spcPct val="0"/>
              </a:spcBef>
              <a:spcAft>
                <a:spcPct val="35000"/>
              </a:spcAft>
              <a:buNone/>
            </a:pPr>
            <a:r>
              <a:rPr lang="en-GB" sz="2300" kern="1200" dirty="0"/>
              <a:t>Increase “Safe” Sales</a:t>
            </a:r>
          </a:p>
        </p:txBody>
      </p:sp>
      <p:grpSp>
        <p:nvGrpSpPr>
          <p:cNvPr id="12" name="Group 11">
            <a:extLst>
              <a:ext uri="{FF2B5EF4-FFF2-40B4-BE49-F238E27FC236}">
                <a16:creationId xmlns:a16="http://schemas.microsoft.com/office/drawing/2014/main" id="{2B844509-9C73-4395-B48C-09B2A91E0B49}"/>
              </a:ext>
            </a:extLst>
          </p:cNvPr>
          <p:cNvGrpSpPr/>
          <p:nvPr/>
        </p:nvGrpSpPr>
        <p:grpSpPr>
          <a:xfrm>
            <a:off x="3865954" y="1330990"/>
            <a:ext cx="1818840" cy="1145689"/>
            <a:chOff x="1983366" y="1771250"/>
            <a:chExt cx="1818840" cy="1145689"/>
          </a:xfrm>
          <a:solidFill>
            <a:srgbClr val="FF9933"/>
          </a:solidFill>
        </p:grpSpPr>
        <p:sp>
          <p:nvSpPr>
            <p:cNvPr id="13" name="Arrow: Left 12">
              <a:extLst>
                <a:ext uri="{FF2B5EF4-FFF2-40B4-BE49-F238E27FC236}">
                  <a16:creationId xmlns:a16="http://schemas.microsoft.com/office/drawing/2014/main" id="{56E822A4-7E6D-4A50-8045-6586364F9477}"/>
                </a:ext>
              </a:extLst>
            </p:cNvPr>
            <p:cNvSpPr/>
            <p:nvPr/>
          </p:nvSpPr>
          <p:spPr>
            <a:xfrm rot="12900000">
              <a:off x="2589791" y="2476984"/>
              <a:ext cx="1212415" cy="429633"/>
            </a:xfrm>
            <a:prstGeom prst="leftArrow">
              <a:avLst>
                <a:gd name="adj1" fmla="val 60000"/>
                <a:gd name="adj2" fmla="val 50000"/>
              </a:avLst>
            </a:prstGeom>
            <a:grp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5417467F-42EC-4349-975C-F995876AA963}"/>
                </a:ext>
              </a:extLst>
            </p:cNvPr>
            <p:cNvSpPr/>
            <p:nvPr/>
          </p:nvSpPr>
          <p:spPr>
            <a:xfrm>
              <a:off x="1983366" y="1771250"/>
              <a:ext cx="1432111" cy="1145689"/>
            </a:xfrm>
            <a:custGeom>
              <a:avLst/>
              <a:gdLst>
                <a:gd name="connsiteX0" fmla="*/ 0 w 1432111"/>
                <a:gd name="connsiteY0" fmla="*/ 114569 h 1145689"/>
                <a:gd name="connsiteX1" fmla="*/ 114569 w 1432111"/>
                <a:gd name="connsiteY1" fmla="*/ 0 h 1145689"/>
                <a:gd name="connsiteX2" fmla="*/ 1317542 w 1432111"/>
                <a:gd name="connsiteY2" fmla="*/ 0 h 1145689"/>
                <a:gd name="connsiteX3" fmla="*/ 1432111 w 1432111"/>
                <a:gd name="connsiteY3" fmla="*/ 114569 h 1145689"/>
                <a:gd name="connsiteX4" fmla="*/ 1432111 w 1432111"/>
                <a:gd name="connsiteY4" fmla="*/ 1031120 h 1145689"/>
                <a:gd name="connsiteX5" fmla="*/ 1317542 w 1432111"/>
                <a:gd name="connsiteY5" fmla="*/ 1145689 h 1145689"/>
                <a:gd name="connsiteX6" fmla="*/ 114569 w 1432111"/>
                <a:gd name="connsiteY6" fmla="*/ 1145689 h 1145689"/>
                <a:gd name="connsiteX7" fmla="*/ 0 w 1432111"/>
                <a:gd name="connsiteY7" fmla="*/ 1031120 h 1145689"/>
                <a:gd name="connsiteX8" fmla="*/ 0 w 1432111"/>
                <a:gd name="connsiteY8" fmla="*/ 114569 h 114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111" h="1145689">
                  <a:moveTo>
                    <a:pt x="0" y="114569"/>
                  </a:moveTo>
                  <a:cubicBezTo>
                    <a:pt x="0" y="51294"/>
                    <a:pt x="51294" y="0"/>
                    <a:pt x="114569" y="0"/>
                  </a:cubicBezTo>
                  <a:lnTo>
                    <a:pt x="1317542" y="0"/>
                  </a:lnTo>
                  <a:cubicBezTo>
                    <a:pt x="1380817" y="0"/>
                    <a:pt x="1432111" y="51294"/>
                    <a:pt x="1432111" y="114569"/>
                  </a:cubicBezTo>
                  <a:lnTo>
                    <a:pt x="1432111" y="1031120"/>
                  </a:lnTo>
                  <a:cubicBezTo>
                    <a:pt x="1432111" y="1094395"/>
                    <a:pt x="1380817" y="1145689"/>
                    <a:pt x="1317542" y="1145689"/>
                  </a:cubicBezTo>
                  <a:lnTo>
                    <a:pt x="114569" y="1145689"/>
                  </a:lnTo>
                  <a:cubicBezTo>
                    <a:pt x="51294" y="1145689"/>
                    <a:pt x="0" y="1094395"/>
                    <a:pt x="0" y="1031120"/>
                  </a:cubicBezTo>
                  <a:lnTo>
                    <a:pt x="0" y="114569"/>
                  </a:lnTo>
                  <a:close/>
                </a:path>
              </a:pathLst>
            </a:cu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3086" tIns="83086" rIns="83086" bIns="83086" numCol="1" spcCol="1270" anchor="ctr" anchorCtr="0">
              <a:noAutofit/>
            </a:bodyPr>
            <a:lstStyle/>
            <a:p>
              <a:pPr marL="0" lvl="0" indent="0" algn="ctr" defTabSz="1155700">
                <a:lnSpc>
                  <a:spcPct val="90000"/>
                </a:lnSpc>
                <a:spcBef>
                  <a:spcPct val="0"/>
                </a:spcBef>
                <a:spcAft>
                  <a:spcPct val="35000"/>
                </a:spcAft>
                <a:buNone/>
              </a:pPr>
              <a:r>
                <a:rPr lang="en-GB" sz="2600" kern="1200" dirty="0"/>
                <a:t>Increase Sales </a:t>
              </a:r>
            </a:p>
          </p:txBody>
        </p:sp>
      </p:grpSp>
      <p:grpSp>
        <p:nvGrpSpPr>
          <p:cNvPr id="15" name="Group 14">
            <a:extLst>
              <a:ext uri="{FF2B5EF4-FFF2-40B4-BE49-F238E27FC236}">
                <a16:creationId xmlns:a16="http://schemas.microsoft.com/office/drawing/2014/main" id="{FCDB3B99-1CE3-4E7C-BE17-A2804EA34181}"/>
              </a:ext>
            </a:extLst>
          </p:cNvPr>
          <p:cNvGrpSpPr/>
          <p:nvPr/>
        </p:nvGrpSpPr>
        <p:grpSpPr>
          <a:xfrm>
            <a:off x="6815997" y="1330990"/>
            <a:ext cx="1818839" cy="1145689"/>
            <a:chOff x="4933409" y="1771250"/>
            <a:chExt cx="1818839" cy="1145689"/>
          </a:xfrm>
          <a:solidFill>
            <a:srgbClr val="3366FF"/>
          </a:solidFill>
        </p:grpSpPr>
        <p:sp>
          <p:nvSpPr>
            <p:cNvPr id="16" name="Arrow: Left 15">
              <a:extLst>
                <a:ext uri="{FF2B5EF4-FFF2-40B4-BE49-F238E27FC236}">
                  <a16:creationId xmlns:a16="http://schemas.microsoft.com/office/drawing/2014/main" id="{E79179B2-E996-4734-965C-CFBF78A27F5C}"/>
                </a:ext>
              </a:extLst>
            </p:cNvPr>
            <p:cNvSpPr/>
            <p:nvPr/>
          </p:nvSpPr>
          <p:spPr>
            <a:xfrm rot="19500000">
              <a:off x="4933409" y="2476984"/>
              <a:ext cx="1212415" cy="429633"/>
            </a:xfrm>
            <a:prstGeom prst="leftArrow">
              <a:avLst>
                <a:gd name="adj1" fmla="val 60000"/>
                <a:gd name="adj2" fmla="val 50000"/>
              </a:avLst>
            </a:prstGeom>
            <a:grp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7" name="Freeform: Shape 16">
              <a:extLst>
                <a:ext uri="{FF2B5EF4-FFF2-40B4-BE49-F238E27FC236}">
                  <a16:creationId xmlns:a16="http://schemas.microsoft.com/office/drawing/2014/main" id="{1C067E16-EB76-4C91-B655-BDB5C9B428D2}"/>
                </a:ext>
              </a:extLst>
            </p:cNvPr>
            <p:cNvSpPr/>
            <p:nvPr/>
          </p:nvSpPr>
          <p:spPr>
            <a:xfrm>
              <a:off x="5320137" y="1771250"/>
              <a:ext cx="1432111" cy="1145689"/>
            </a:xfrm>
            <a:custGeom>
              <a:avLst/>
              <a:gdLst>
                <a:gd name="connsiteX0" fmla="*/ 0 w 1432111"/>
                <a:gd name="connsiteY0" fmla="*/ 114569 h 1145689"/>
                <a:gd name="connsiteX1" fmla="*/ 114569 w 1432111"/>
                <a:gd name="connsiteY1" fmla="*/ 0 h 1145689"/>
                <a:gd name="connsiteX2" fmla="*/ 1317542 w 1432111"/>
                <a:gd name="connsiteY2" fmla="*/ 0 h 1145689"/>
                <a:gd name="connsiteX3" fmla="*/ 1432111 w 1432111"/>
                <a:gd name="connsiteY3" fmla="*/ 114569 h 1145689"/>
                <a:gd name="connsiteX4" fmla="*/ 1432111 w 1432111"/>
                <a:gd name="connsiteY4" fmla="*/ 1031120 h 1145689"/>
                <a:gd name="connsiteX5" fmla="*/ 1317542 w 1432111"/>
                <a:gd name="connsiteY5" fmla="*/ 1145689 h 1145689"/>
                <a:gd name="connsiteX6" fmla="*/ 114569 w 1432111"/>
                <a:gd name="connsiteY6" fmla="*/ 1145689 h 1145689"/>
                <a:gd name="connsiteX7" fmla="*/ 0 w 1432111"/>
                <a:gd name="connsiteY7" fmla="*/ 1031120 h 1145689"/>
                <a:gd name="connsiteX8" fmla="*/ 0 w 1432111"/>
                <a:gd name="connsiteY8" fmla="*/ 114569 h 114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111" h="1145689">
                  <a:moveTo>
                    <a:pt x="0" y="114569"/>
                  </a:moveTo>
                  <a:cubicBezTo>
                    <a:pt x="0" y="51294"/>
                    <a:pt x="51294" y="0"/>
                    <a:pt x="114569" y="0"/>
                  </a:cubicBezTo>
                  <a:lnTo>
                    <a:pt x="1317542" y="0"/>
                  </a:lnTo>
                  <a:cubicBezTo>
                    <a:pt x="1380817" y="0"/>
                    <a:pt x="1432111" y="51294"/>
                    <a:pt x="1432111" y="114569"/>
                  </a:cubicBezTo>
                  <a:lnTo>
                    <a:pt x="1432111" y="1031120"/>
                  </a:lnTo>
                  <a:cubicBezTo>
                    <a:pt x="1432111" y="1094395"/>
                    <a:pt x="1380817" y="1145689"/>
                    <a:pt x="1317542" y="1145689"/>
                  </a:cubicBezTo>
                  <a:lnTo>
                    <a:pt x="114569" y="1145689"/>
                  </a:lnTo>
                  <a:cubicBezTo>
                    <a:pt x="51294" y="1145689"/>
                    <a:pt x="0" y="1094395"/>
                    <a:pt x="0" y="1031120"/>
                  </a:cubicBezTo>
                  <a:lnTo>
                    <a:pt x="0" y="114569"/>
                  </a:lnTo>
                  <a:close/>
                </a:path>
              </a:pathLst>
            </a:cu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3086" tIns="83086" rIns="83086" bIns="83086" numCol="1" spcCol="1270" anchor="ctr" anchorCtr="0">
              <a:noAutofit/>
            </a:bodyPr>
            <a:lstStyle/>
            <a:p>
              <a:pPr marL="0" lvl="0" indent="0" algn="ctr" defTabSz="1155700">
                <a:lnSpc>
                  <a:spcPct val="90000"/>
                </a:lnSpc>
                <a:spcBef>
                  <a:spcPct val="0"/>
                </a:spcBef>
                <a:spcAft>
                  <a:spcPct val="35000"/>
                </a:spcAft>
                <a:buNone/>
              </a:pPr>
              <a:r>
                <a:rPr lang="en-GB" sz="2600" kern="1200" dirty="0"/>
                <a:t>Reduce Bad Debt </a:t>
              </a:r>
            </a:p>
          </p:txBody>
        </p:sp>
      </p:grpSp>
      <p:sp>
        <p:nvSpPr>
          <p:cNvPr id="18" name="TextBox 17">
            <a:extLst>
              <a:ext uri="{FF2B5EF4-FFF2-40B4-BE49-F238E27FC236}">
                <a16:creationId xmlns:a16="http://schemas.microsoft.com/office/drawing/2014/main" id="{FBA3587A-F77E-48AE-8D31-C6059A8197E3}"/>
              </a:ext>
            </a:extLst>
          </p:cNvPr>
          <p:cNvSpPr txBox="1"/>
          <p:nvPr/>
        </p:nvSpPr>
        <p:spPr>
          <a:xfrm>
            <a:off x="2337354" y="3726586"/>
            <a:ext cx="8027184" cy="2369880"/>
          </a:xfrm>
          <a:prstGeom prst="rect">
            <a:avLst/>
          </a:prstGeom>
          <a:noFill/>
        </p:spPr>
        <p:txBody>
          <a:bodyPr wrap="square" rtlCol="0">
            <a:spAutoFit/>
          </a:bodyPr>
          <a:lstStyle/>
          <a:p>
            <a:r>
              <a:rPr lang="en-GB" sz="1600" b="1" dirty="0"/>
              <a:t>The best route out of collusion is; </a:t>
            </a:r>
          </a:p>
          <a:p>
            <a:endParaRPr lang="en-GB" sz="1600" b="1" dirty="0"/>
          </a:p>
          <a:p>
            <a:pPr marL="342900" indent="-342900">
              <a:buAutoNum type="arabicPeriod"/>
            </a:pPr>
            <a:r>
              <a:rPr lang="en-GB" sz="1600" b="1" dirty="0"/>
              <a:t>To see that you’re in it.</a:t>
            </a:r>
          </a:p>
          <a:p>
            <a:pPr marL="342900" indent="-342900">
              <a:buAutoNum type="arabicPeriod"/>
            </a:pPr>
            <a:r>
              <a:rPr lang="en-GB" sz="1600" b="1" dirty="0"/>
              <a:t>To try to see things from the other perspective.</a:t>
            </a:r>
          </a:p>
          <a:p>
            <a:pPr marL="342900" indent="-342900">
              <a:buAutoNum type="arabicPeriod"/>
            </a:pPr>
            <a:r>
              <a:rPr lang="en-GB" sz="1600" b="1" dirty="0"/>
              <a:t>Move away from siloed objectives to shared objectives. Look for win / win. </a:t>
            </a:r>
          </a:p>
          <a:p>
            <a:pPr marL="342900" indent="-342900">
              <a:buAutoNum type="arabicPeriod"/>
            </a:pPr>
            <a:r>
              <a:rPr lang="en-GB" sz="1600" b="1" dirty="0"/>
              <a:t>To make the first move unconditionally. </a:t>
            </a:r>
          </a:p>
          <a:p>
            <a:pPr algn="ctr"/>
            <a:r>
              <a:rPr lang="en-GB" sz="1600" b="1" dirty="0"/>
              <a:t>The route out requires </a:t>
            </a:r>
            <a:r>
              <a:rPr lang="en-GB" sz="1600" b="1" dirty="0">
                <a:effectLst>
                  <a:outerShdw blurRad="38100" dist="38100" dir="2700000" algn="tl">
                    <a:srgbClr val="000000">
                      <a:alpha val="43137"/>
                    </a:srgbClr>
                  </a:outerShdw>
                </a:effectLst>
              </a:rPr>
              <a:t>someone to take the first step</a:t>
            </a:r>
          </a:p>
          <a:p>
            <a:pPr algn="ctr"/>
            <a:endParaRPr lang="en-GB" b="1" dirty="0">
              <a:effectLst>
                <a:outerShdw blurRad="38100" dist="38100" dir="2700000" algn="tl">
                  <a:srgbClr val="000000">
                    <a:alpha val="43137"/>
                  </a:srgbClr>
                </a:outerShdw>
              </a:effectLst>
            </a:endParaRPr>
          </a:p>
          <a:p>
            <a:pPr algn="ctr"/>
            <a:r>
              <a:rPr lang="en-GB" b="1" dirty="0">
                <a:effectLst>
                  <a:outerShdw blurRad="38100" dist="38100" dir="2700000" algn="tl">
                    <a:srgbClr val="000000">
                      <a:alpha val="43137"/>
                    </a:srgbClr>
                  </a:outerShdw>
                </a:effectLst>
              </a:rPr>
              <a:t>START WITH SELF</a:t>
            </a:r>
          </a:p>
        </p:txBody>
      </p:sp>
    </p:spTree>
    <p:extLst>
      <p:ext uri="{BB962C8B-B14F-4D97-AF65-F5344CB8AC3E}">
        <p14:creationId xmlns:p14="http://schemas.microsoft.com/office/powerpoint/2010/main" val="344951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8">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9CC3831-C3CD-46E1-969F-4AEA238E077F}"/>
              </a:ext>
            </a:extLst>
          </p:cNvPr>
          <p:cNvPicPr>
            <a:picLocks noChangeAspect="1"/>
          </p:cNvPicPr>
          <p:nvPr/>
        </p:nvPicPr>
        <p:blipFill>
          <a:blip r:embed="rId2"/>
          <a:stretch>
            <a:fillRect/>
          </a:stretch>
        </p:blipFill>
        <p:spPr>
          <a:xfrm>
            <a:off x="3055622" y="1247835"/>
            <a:ext cx="6080758" cy="3648456"/>
          </a:xfrm>
          <a:prstGeom prst="rect">
            <a:avLst/>
          </a:prstGeom>
        </p:spPr>
      </p:pic>
      <p:graphicFrame>
        <p:nvGraphicFramePr>
          <p:cNvPr id="3" name="Diagram 2">
            <a:extLst>
              <a:ext uri="{FF2B5EF4-FFF2-40B4-BE49-F238E27FC236}">
                <a16:creationId xmlns:a16="http://schemas.microsoft.com/office/drawing/2014/main" id="{F57029DC-E1F7-4273-B239-02514B49DCA1}"/>
              </a:ext>
            </a:extLst>
          </p:cNvPr>
          <p:cNvGraphicFramePr/>
          <p:nvPr>
            <p:extLst>
              <p:ext uri="{D42A27DB-BD31-4B8C-83A1-F6EECF244321}">
                <p14:modId xmlns:p14="http://schemas.microsoft.com/office/powerpoint/2010/main" val="3080460736"/>
              </p:ext>
            </p:extLst>
          </p:nvPr>
        </p:nvGraphicFramePr>
        <p:xfrm>
          <a:off x="3085398" y="1079977"/>
          <a:ext cx="6279502" cy="3984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758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xit" presetSubtype="0" fill="hold"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F0792A-0F2B-4A2E-AB38-0A4F18A3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F57DB18D-C2F1-4C8C-8808-9C01ECE68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12" name="Group 11">
            <a:extLst>
              <a:ext uri="{FF2B5EF4-FFF2-40B4-BE49-F238E27FC236}">
                <a16:creationId xmlns:a16="http://schemas.microsoft.com/office/drawing/2014/main" id="{E5D935FA-3336-4941-9214-E250A5727F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45671" y="644327"/>
            <a:ext cx="9299965" cy="4811366"/>
            <a:chOff x="7639235" y="600024"/>
            <a:chExt cx="3898557" cy="6878929"/>
          </a:xfrm>
        </p:grpSpPr>
        <p:sp>
          <p:nvSpPr>
            <p:cNvPr id="13" name="Rectangle 12">
              <a:extLst>
                <a:ext uri="{FF2B5EF4-FFF2-40B4-BE49-F238E27FC236}">
                  <a16:creationId xmlns:a16="http://schemas.microsoft.com/office/drawing/2014/main" id="{45D9E2ED-FF90-4200-A7EE-6D41D6526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39235" y="600024"/>
              <a:ext cx="3898557" cy="687892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4" name="Rectangle 13">
              <a:extLst>
                <a:ext uri="{FF2B5EF4-FFF2-40B4-BE49-F238E27FC236}">
                  <a16:creationId xmlns:a16="http://schemas.microsoft.com/office/drawing/2014/main" id="{3A4BEB8D-68AD-4314-8A2B-F8DC85A53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0263" y="1062693"/>
              <a:ext cx="3635738" cy="59547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2" name="Title 1">
            <a:extLst>
              <a:ext uri="{FF2B5EF4-FFF2-40B4-BE49-F238E27FC236}">
                <a16:creationId xmlns:a16="http://schemas.microsoft.com/office/drawing/2014/main" id="{BCF8FC7E-A993-420D-8B86-8EA154A26E36}"/>
              </a:ext>
            </a:extLst>
          </p:cNvPr>
          <p:cNvSpPr>
            <a:spLocks noGrp="1"/>
          </p:cNvSpPr>
          <p:nvPr>
            <p:ph type="ctrTitle"/>
          </p:nvPr>
        </p:nvSpPr>
        <p:spPr>
          <a:xfrm>
            <a:off x="2391408" y="1590734"/>
            <a:ext cx="7405874" cy="2520012"/>
          </a:xfrm>
          <a:solidFill>
            <a:schemeClr val="bg2"/>
          </a:solidFill>
        </p:spPr>
        <p:txBody>
          <a:bodyPr anchor="ctr">
            <a:normAutofit/>
          </a:bodyPr>
          <a:lstStyle/>
          <a:p>
            <a:pPr algn="ctr"/>
            <a:r>
              <a:rPr lang="en-GB" sz="6000" dirty="0">
                <a:solidFill>
                  <a:schemeClr val="tx2"/>
                </a:solidFill>
              </a:rPr>
              <a:t>Our kindness collaborative</a:t>
            </a:r>
          </a:p>
        </p:txBody>
      </p:sp>
      <p:sp>
        <p:nvSpPr>
          <p:cNvPr id="3" name="Subtitle 2">
            <a:extLst>
              <a:ext uri="{FF2B5EF4-FFF2-40B4-BE49-F238E27FC236}">
                <a16:creationId xmlns:a16="http://schemas.microsoft.com/office/drawing/2014/main" id="{81A1295D-AA96-434C-8BFC-44E895799A75}"/>
              </a:ext>
            </a:extLst>
          </p:cNvPr>
          <p:cNvSpPr>
            <a:spLocks noGrp="1"/>
          </p:cNvSpPr>
          <p:nvPr>
            <p:ph type="subTitle" idx="1"/>
          </p:nvPr>
        </p:nvSpPr>
        <p:spPr>
          <a:xfrm>
            <a:off x="2417779" y="4427183"/>
            <a:ext cx="7379502" cy="522928"/>
          </a:xfrm>
        </p:spPr>
        <p:txBody>
          <a:bodyPr>
            <a:normAutofit/>
          </a:bodyPr>
          <a:lstStyle/>
          <a:p>
            <a:pPr algn="ctr"/>
            <a:r>
              <a:rPr lang="en-GB" dirty="0">
                <a:solidFill>
                  <a:srgbClr val="000000"/>
                </a:solidFill>
              </a:rPr>
              <a:t>What we learned at </a:t>
            </a:r>
            <a:r>
              <a:rPr lang="en-GB" dirty="0" err="1">
                <a:solidFill>
                  <a:srgbClr val="000000"/>
                </a:solidFill>
              </a:rPr>
              <a:t>oldham</a:t>
            </a:r>
            <a:endParaRPr lang="en-GB" u="sng" dirty="0">
              <a:solidFill>
                <a:srgbClr val="000000"/>
              </a:solidFill>
            </a:endParaRPr>
          </a:p>
        </p:txBody>
      </p:sp>
      <p:cxnSp>
        <p:nvCxnSpPr>
          <p:cNvPr id="16" name="Straight Connector 15">
            <a:extLst>
              <a:ext uri="{FF2B5EF4-FFF2-40B4-BE49-F238E27FC236}">
                <a16:creationId xmlns:a16="http://schemas.microsoft.com/office/drawing/2014/main" id="{87F797D1-251E-41FE-9FF8-AD487DEF28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91407" y="1416139"/>
            <a:ext cx="7405874"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09A0CE28-0E59-4F4D-9855-8A8DCE9A8E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91407" y="4285341"/>
            <a:ext cx="7405874"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0" name="Picture 19">
            <a:extLst>
              <a:ext uri="{FF2B5EF4-FFF2-40B4-BE49-F238E27FC236}">
                <a16:creationId xmlns:a16="http://schemas.microsoft.com/office/drawing/2014/main" id="{75CC23F7-9F20-4C4B-8608-BD4DE9728F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42451774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F5E45-6BCC-412B-A4EC-083EA1B84CFF}"/>
              </a:ext>
            </a:extLst>
          </p:cNvPr>
          <p:cNvSpPr>
            <a:spLocks noGrp="1"/>
          </p:cNvSpPr>
          <p:nvPr>
            <p:ph type="title"/>
          </p:nvPr>
        </p:nvSpPr>
        <p:spPr/>
        <p:txBody>
          <a:bodyPr/>
          <a:lstStyle/>
          <a:p>
            <a:r>
              <a:rPr lang="en-GB" dirty="0"/>
              <a:t>Our kindness collaborative </a:t>
            </a:r>
          </a:p>
        </p:txBody>
      </p:sp>
      <p:pic>
        <p:nvPicPr>
          <p:cNvPr id="4" name="Content Placeholder 3">
            <a:extLst>
              <a:ext uri="{FF2B5EF4-FFF2-40B4-BE49-F238E27FC236}">
                <a16:creationId xmlns:a16="http://schemas.microsoft.com/office/drawing/2014/main" id="{0AEBD352-E723-4186-82B3-650AF769A97F}"/>
              </a:ext>
            </a:extLst>
          </p:cNvPr>
          <p:cNvPicPr>
            <a:picLocks noGrp="1" noChangeAspect="1"/>
          </p:cNvPicPr>
          <p:nvPr>
            <p:ph idx="1"/>
          </p:nvPr>
        </p:nvPicPr>
        <p:blipFill>
          <a:blip r:embed="rId2"/>
          <a:stretch>
            <a:fillRect/>
          </a:stretch>
        </p:blipFill>
        <p:spPr>
          <a:xfrm>
            <a:off x="1451579" y="2044117"/>
            <a:ext cx="6132689" cy="3449638"/>
          </a:xfrm>
          <a:prstGeom prst="rect">
            <a:avLst/>
          </a:prstGeom>
        </p:spPr>
      </p:pic>
      <p:pic>
        <p:nvPicPr>
          <p:cNvPr id="5" name="Picture 4">
            <a:extLst>
              <a:ext uri="{FF2B5EF4-FFF2-40B4-BE49-F238E27FC236}">
                <a16:creationId xmlns:a16="http://schemas.microsoft.com/office/drawing/2014/main" id="{DC8A9C0D-540F-4C81-9893-680FFA419BAA}"/>
              </a:ext>
            </a:extLst>
          </p:cNvPr>
          <p:cNvPicPr>
            <a:picLocks noChangeAspect="1"/>
          </p:cNvPicPr>
          <p:nvPr/>
        </p:nvPicPr>
        <p:blipFill>
          <a:blip r:embed="rId3"/>
          <a:stretch>
            <a:fillRect/>
          </a:stretch>
        </p:blipFill>
        <p:spPr>
          <a:xfrm>
            <a:off x="7813299" y="2044117"/>
            <a:ext cx="3789141" cy="3451350"/>
          </a:xfrm>
          <a:prstGeom prst="rect">
            <a:avLst/>
          </a:prstGeom>
        </p:spPr>
      </p:pic>
    </p:spTree>
    <p:extLst>
      <p:ext uri="{BB962C8B-B14F-4D97-AF65-F5344CB8AC3E}">
        <p14:creationId xmlns:p14="http://schemas.microsoft.com/office/powerpoint/2010/main" val="3199429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F5E45-6BCC-412B-A4EC-083EA1B84CFF}"/>
              </a:ext>
            </a:extLst>
          </p:cNvPr>
          <p:cNvSpPr>
            <a:spLocks noGrp="1"/>
          </p:cNvSpPr>
          <p:nvPr>
            <p:ph type="title"/>
          </p:nvPr>
        </p:nvSpPr>
        <p:spPr/>
        <p:txBody>
          <a:bodyPr/>
          <a:lstStyle/>
          <a:p>
            <a:r>
              <a:rPr lang="en-GB" dirty="0"/>
              <a:t>Measuring kindness</a:t>
            </a:r>
          </a:p>
        </p:txBody>
      </p:sp>
      <p:sp>
        <p:nvSpPr>
          <p:cNvPr id="6" name="Content Placeholder 5">
            <a:extLst>
              <a:ext uri="{FF2B5EF4-FFF2-40B4-BE49-F238E27FC236}">
                <a16:creationId xmlns:a16="http://schemas.microsoft.com/office/drawing/2014/main" id="{96C5B934-90F5-446C-A57B-F7BD4BB59133}"/>
              </a:ext>
            </a:extLst>
          </p:cNvPr>
          <p:cNvSpPr>
            <a:spLocks noGrp="1"/>
          </p:cNvSpPr>
          <p:nvPr>
            <p:ph idx="1"/>
          </p:nvPr>
        </p:nvSpPr>
        <p:spPr/>
        <p:txBody>
          <a:bodyPr/>
          <a:lstStyle/>
          <a:p>
            <a:r>
              <a:rPr lang="en-GB" dirty="0"/>
              <a:t>Focus on 4 key questions from NHS Staff Survey to establish a baseline for kindness</a:t>
            </a:r>
          </a:p>
          <a:p>
            <a:pPr lvl="1"/>
            <a:r>
              <a:rPr lang="en-GB" dirty="0"/>
              <a:t>I receive the respect I deserve from colleagues </a:t>
            </a:r>
          </a:p>
          <a:p>
            <a:pPr lvl="1"/>
            <a:r>
              <a:rPr lang="en-GB" dirty="0"/>
              <a:t>Work relationships are strained </a:t>
            </a:r>
          </a:p>
          <a:p>
            <a:pPr lvl="1"/>
            <a:r>
              <a:rPr lang="en-GB" dirty="0"/>
              <a:t>In the last 12 months I have experienced bullying &amp; harassment from colleagues </a:t>
            </a:r>
          </a:p>
          <a:p>
            <a:pPr lvl="1"/>
            <a:r>
              <a:rPr lang="en-GB" dirty="0"/>
              <a:t>In the last 12 months I have experienced bullying &amp; harassment from my line manager </a:t>
            </a:r>
          </a:p>
          <a:p>
            <a:r>
              <a:rPr lang="en-GB" dirty="0"/>
              <a:t>Take a working baseline at the first learning session and then keep measuring until the summit. </a:t>
            </a:r>
          </a:p>
          <a:p>
            <a:r>
              <a:rPr lang="en-GB" dirty="0"/>
              <a:t>Use your eyes and ears…does it feel better? What are people saying?</a:t>
            </a:r>
          </a:p>
          <a:p>
            <a:pPr lvl="1"/>
            <a:endParaRPr lang="en-GB" dirty="0"/>
          </a:p>
        </p:txBody>
      </p:sp>
    </p:spTree>
    <p:extLst>
      <p:ext uri="{BB962C8B-B14F-4D97-AF65-F5344CB8AC3E}">
        <p14:creationId xmlns:p14="http://schemas.microsoft.com/office/powerpoint/2010/main" val="3014431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FC004-07CE-4604-8FC0-94821FFCECBC}"/>
              </a:ext>
            </a:extLst>
          </p:cNvPr>
          <p:cNvSpPr>
            <a:spLocks noGrp="1"/>
          </p:cNvSpPr>
          <p:nvPr>
            <p:ph type="title"/>
          </p:nvPr>
        </p:nvSpPr>
        <p:spPr/>
        <p:txBody>
          <a:bodyPr/>
          <a:lstStyle/>
          <a:p>
            <a:r>
              <a:rPr lang="en-GB" dirty="0"/>
              <a:t>The impact </a:t>
            </a:r>
          </a:p>
        </p:txBody>
      </p:sp>
      <p:graphicFrame>
        <p:nvGraphicFramePr>
          <p:cNvPr id="6" name="Table 6">
            <a:extLst>
              <a:ext uri="{FF2B5EF4-FFF2-40B4-BE49-F238E27FC236}">
                <a16:creationId xmlns:a16="http://schemas.microsoft.com/office/drawing/2014/main" id="{A210450F-2F88-4A05-BC7B-DF73EE7498E0}"/>
              </a:ext>
            </a:extLst>
          </p:cNvPr>
          <p:cNvGraphicFramePr>
            <a:graphicFrameLocks noGrp="1"/>
          </p:cNvGraphicFramePr>
          <p:nvPr>
            <p:ph idx="1"/>
            <p:extLst>
              <p:ext uri="{D42A27DB-BD31-4B8C-83A1-F6EECF244321}">
                <p14:modId xmlns:p14="http://schemas.microsoft.com/office/powerpoint/2010/main" val="1301288285"/>
              </p:ext>
            </p:extLst>
          </p:nvPr>
        </p:nvGraphicFramePr>
        <p:xfrm>
          <a:off x="1450975" y="2016125"/>
          <a:ext cx="9604376" cy="4028440"/>
        </p:xfrm>
        <a:graphic>
          <a:graphicData uri="http://schemas.openxmlformats.org/drawingml/2006/table">
            <a:tbl>
              <a:tblPr firstRow="1" bandRow="1">
                <a:tableStyleId>{5C22544A-7EE6-4342-B048-85BDC9FD1C3A}</a:tableStyleId>
              </a:tblPr>
              <a:tblGrid>
                <a:gridCol w="2401094">
                  <a:extLst>
                    <a:ext uri="{9D8B030D-6E8A-4147-A177-3AD203B41FA5}">
                      <a16:colId xmlns:a16="http://schemas.microsoft.com/office/drawing/2014/main" val="1759653659"/>
                    </a:ext>
                  </a:extLst>
                </a:gridCol>
                <a:gridCol w="2401094">
                  <a:extLst>
                    <a:ext uri="{9D8B030D-6E8A-4147-A177-3AD203B41FA5}">
                      <a16:colId xmlns:a16="http://schemas.microsoft.com/office/drawing/2014/main" val="1279093327"/>
                    </a:ext>
                  </a:extLst>
                </a:gridCol>
                <a:gridCol w="2401094">
                  <a:extLst>
                    <a:ext uri="{9D8B030D-6E8A-4147-A177-3AD203B41FA5}">
                      <a16:colId xmlns:a16="http://schemas.microsoft.com/office/drawing/2014/main" val="2815953621"/>
                    </a:ext>
                  </a:extLst>
                </a:gridCol>
                <a:gridCol w="2401094">
                  <a:extLst>
                    <a:ext uri="{9D8B030D-6E8A-4147-A177-3AD203B41FA5}">
                      <a16:colId xmlns:a16="http://schemas.microsoft.com/office/drawing/2014/main" val="2239978573"/>
                    </a:ext>
                  </a:extLst>
                </a:gridCol>
              </a:tblGrid>
              <a:tr h="370840">
                <a:tc>
                  <a:txBody>
                    <a:bodyPr/>
                    <a:lstStyle/>
                    <a:p>
                      <a:r>
                        <a:rPr lang="en-GB" dirty="0"/>
                        <a:t>Question </a:t>
                      </a:r>
                    </a:p>
                  </a:txBody>
                  <a:tcPr/>
                </a:tc>
                <a:tc>
                  <a:txBody>
                    <a:bodyPr/>
                    <a:lstStyle/>
                    <a:p>
                      <a:r>
                        <a:rPr lang="en-GB" dirty="0"/>
                        <a:t>LS1 Baseline Score</a:t>
                      </a:r>
                    </a:p>
                  </a:txBody>
                  <a:tcPr/>
                </a:tc>
                <a:tc>
                  <a:txBody>
                    <a:bodyPr/>
                    <a:lstStyle/>
                    <a:p>
                      <a:r>
                        <a:rPr lang="en-GB" dirty="0"/>
                        <a:t>Summit Score </a:t>
                      </a:r>
                    </a:p>
                  </a:txBody>
                  <a:tcPr/>
                </a:tc>
                <a:tc>
                  <a:txBody>
                    <a:bodyPr/>
                    <a:lstStyle/>
                    <a:p>
                      <a:r>
                        <a:rPr lang="en-GB" dirty="0"/>
                        <a:t>Change </a:t>
                      </a:r>
                    </a:p>
                  </a:txBody>
                  <a:tcPr/>
                </a:tc>
                <a:extLst>
                  <a:ext uri="{0D108BD9-81ED-4DB2-BD59-A6C34878D82A}">
                    <a16:rowId xmlns:a16="http://schemas.microsoft.com/office/drawing/2014/main" val="28507558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receive the respect I deserve from colleagues </a:t>
                      </a:r>
                    </a:p>
                  </a:txBody>
                  <a:tcPr/>
                </a:tc>
                <a:tc>
                  <a:txBody>
                    <a:bodyPr/>
                    <a:lstStyle/>
                    <a:p>
                      <a:r>
                        <a:rPr lang="en-GB" dirty="0"/>
                        <a:t>80% agree / strongly agree</a:t>
                      </a:r>
                    </a:p>
                  </a:txBody>
                  <a:tcPr/>
                </a:tc>
                <a:tc>
                  <a:txBody>
                    <a:bodyPr/>
                    <a:lstStyle/>
                    <a:p>
                      <a:r>
                        <a:rPr lang="en-GB" dirty="0"/>
                        <a:t>87% agree / strongly agree </a:t>
                      </a:r>
                    </a:p>
                  </a:txBody>
                  <a:tcPr/>
                </a:tc>
                <a:tc>
                  <a:txBody>
                    <a:bodyPr/>
                    <a:lstStyle/>
                    <a:p>
                      <a:r>
                        <a:rPr lang="en-GB" dirty="0">
                          <a:solidFill>
                            <a:srgbClr val="00B050"/>
                          </a:solidFill>
                        </a:rPr>
                        <a:t>7% better</a:t>
                      </a:r>
                      <a:r>
                        <a:rPr lang="en-GB" dirty="0"/>
                        <a:t> </a:t>
                      </a:r>
                    </a:p>
                  </a:txBody>
                  <a:tcPr/>
                </a:tc>
                <a:extLst>
                  <a:ext uri="{0D108BD9-81ED-4DB2-BD59-A6C34878D82A}">
                    <a16:rowId xmlns:a16="http://schemas.microsoft.com/office/drawing/2014/main" val="23768081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Work relationships are strained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txBody>
                  <a:tcPr/>
                </a:tc>
                <a:tc>
                  <a:txBody>
                    <a:bodyPr/>
                    <a:lstStyle/>
                    <a:p>
                      <a:r>
                        <a:rPr lang="en-GB" dirty="0"/>
                        <a:t>60% agree / strongly agree </a:t>
                      </a:r>
                    </a:p>
                  </a:txBody>
                  <a:tcPr/>
                </a:tc>
                <a:tc>
                  <a:txBody>
                    <a:bodyPr/>
                    <a:lstStyle/>
                    <a:p>
                      <a:r>
                        <a:rPr lang="en-GB" dirty="0"/>
                        <a:t>41% agree / strongly agree </a:t>
                      </a:r>
                    </a:p>
                  </a:txBody>
                  <a:tcPr/>
                </a:tc>
                <a:tc>
                  <a:txBody>
                    <a:bodyPr/>
                    <a:lstStyle/>
                    <a:p>
                      <a:r>
                        <a:rPr lang="en-GB" dirty="0">
                          <a:solidFill>
                            <a:srgbClr val="00B050"/>
                          </a:solidFill>
                        </a:rPr>
                        <a:t>19% better</a:t>
                      </a:r>
                    </a:p>
                  </a:txBody>
                  <a:tcPr/>
                </a:tc>
                <a:extLst>
                  <a:ext uri="{0D108BD9-81ED-4DB2-BD59-A6C34878D82A}">
                    <a16:rowId xmlns:a16="http://schemas.microsoft.com/office/drawing/2014/main" val="3492333957"/>
                  </a:ext>
                </a:extLst>
              </a:tr>
              <a:tr h="370840">
                <a:tc>
                  <a:txBody>
                    <a:bodyPr/>
                    <a:lstStyle/>
                    <a:p>
                      <a:r>
                        <a:rPr lang="en-GB" dirty="0"/>
                        <a:t>&lt;12m bullying &amp; harassment (colleagues)</a:t>
                      </a:r>
                    </a:p>
                    <a:p>
                      <a:endParaRPr lang="en-GB" dirty="0"/>
                    </a:p>
                  </a:txBody>
                  <a:tcPr/>
                </a:tc>
                <a:tc>
                  <a:txBody>
                    <a:bodyPr/>
                    <a:lstStyle/>
                    <a:p>
                      <a:r>
                        <a:rPr lang="en-GB" dirty="0"/>
                        <a:t>20% agree / strongly agree</a:t>
                      </a:r>
                    </a:p>
                  </a:txBody>
                  <a:tcPr/>
                </a:tc>
                <a:tc>
                  <a:txBody>
                    <a:bodyPr/>
                    <a:lstStyle/>
                    <a:p>
                      <a:r>
                        <a:rPr lang="en-GB" dirty="0"/>
                        <a:t>7% agree / strongly agree </a:t>
                      </a:r>
                    </a:p>
                  </a:txBody>
                  <a:tcPr/>
                </a:tc>
                <a:tc>
                  <a:txBody>
                    <a:bodyPr/>
                    <a:lstStyle/>
                    <a:p>
                      <a:r>
                        <a:rPr lang="en-GB" dirty="0">
                          <a:solidFill>
                            <a:srgbClr val="00B050"/>
                          </a:solidFill>
                        </a:rPr>
                        <a:t>13% better</a:t>
                      </a:r>
                      <a:r>
                        <a:rPr lang="en-GB" dirty="0"/>
                        <a:t> </a:t>
                      </a:r>
                    </a:p>
                  </a:txBody>
                  <a:tcPr/>
                </a:tc>
                <a:extLst>
                  <a:ext uri="{0D108BD9-81ED-4DB2-BD59-A6C34878D82A}">
                    <a16:rowId xmlns:a16="http://schemas.microsoft.com/office/drawing/2014/main" val="1116669827"/>
                  </a:ext>
                </a:extLst>
              </a:tr>
              <a:tr h="370840">
                <a:tc>
                  <a:txBody>
                    <a:bodyPr/>
                    <a:lstStyle/>
                    <a:p>
                      <a:r>
                        <a:rPr lang="en-GB" dirty="0"/>
                        <a:t>&lt;12m bullying &amp; harassment (line manager)</a:t>
                      </a:r>
                    </a:p>
                  </a:txBody>
                  <a:tcPr/>
                </a:tc>
                <a:tc>
                  <a:txBody>
                    <a:bodyPr/>
                    <a:lstStyle/>
                    <a:p>
                      <a:r>
                        <a:rPr lang="en-GB" dirty="0"/>
                        <a:t>26% agree / strongly agree </a:t>
                      </a:r>
                    </a:p>
                  </a:txBody>
                  <a:tcPr/>
                </a:tc>
                <a:tc>
                  <a:txBody>
                    <a:bodyPr/>
                    <a:lstStyle/>
                    <a:p>
                      <a:r>
                        <a:rPr lang="en-GB" dirty="0"/>
                        <a:t>3.5% agree / strongly agree </a:t>
                      </a:r>
                    </a:p>
                  </a:txBody>
                  <a:tcPr/>
                </a:tc>
                <a:tc>
                  <a:txBody>
                    <a:bodyPr/>
                    <a:lstStyle/>
                    <a:p>
                      <a:r>
                        <a:rPr lang="en-GB" dirty="0">
                          <a:solidFill>
                            <a:srgbClr val="00B050"/>
                          </a:solidFill>
                        </a:rPr>
                        <a:t>22.5% better</a:t>
                      </a:r>
                      <a:r>
                        <a:rPr lang="en-GB" dirty="0"/>
                        <a:t> </a:t>
                      </a:r>
                    </a:p>
                  </a:txBody>
                  <a:tcPr/>
                </a:tc>
                <a:extLst>
                  <a:ext uri="{0D108BD9-81ED-4DB2-BD59-A6C34878D82A}">
                    <a16:rowId xmlns:a16="http://schemas.microsoft.com/office/drawing/2014/main" val="835981560"/>
                  </a:ext>
                </a:extLst>
              </a:tr>
            </a:tbl>
          </a:graphicData>
        </a:graphic>
      </p:graphicFrame>
    </p:spTree>
    <p:extLst>
      <p:ext uri="{BB962C8B-B14F-4D97-AF65-F5344CB8AC3E}">
        <p14:creationId xmlns:p14="http://schemas.microsoft.com/office/powerpoint/2010/main" val="4240337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B3CCF-E7D9-4846-8649-C2CC490D0AAE}"/>
              </a:ext>
            </a:extLst>
          </p:cNvPr>
          <p:cNvSpPr>
            <a:spLocks noGrp="1"/>
          </p:cNvSpPr>
          <p:nvPr>
            <p:ph type="title"/>
          </p:nvPr>
        </p:nvSpPr>
        <p:spPr/>
        <p:txBody>
          <a:bodyPr/>
          <a:lstStyle/>
          <a:p>
            <a:r>
              <a:rPr lang="en-GB" dirty="0"/>
              <a:t>The impact </a:t>
            </a:r>
          </a:p>
        </p:txBody>
      </p:sp>
      <p:pic>
        <p:nvPicPr>
          <p:cNvPr id="7" name="Content Placeholder 6">
            <a:extLst>
              <a:ext uri="{FF2B5EF4-FFF2-40B4-BE49-F238E27FC236}">
                <a16:creationId xmlns:a16="http://schemas.microsoft.com/office/drawing/2014/main" id="{21B4E3A5-0DE0-4D71-9147-FA8A7615C239}"/>
              </a:ext>
            </a:extLst>
          </p:cNvPr>
          <p:cNvPicPr>
            <a:picLocks noGrp="1" noChangeAspect="1"/>
          </p:cNvPicPr>
          <p:nvPr>
            <p:ph sz="half" idx="1"/>
          </p:nvPr>
        </p:nvPicPr>
        <p:blipFill>
          <a:blip r:embed="rId2"/>
          <a:stretch>
            <a:fillRect/>
          </a:stretch>
        </p:blipFill>
        <p:spPr>
          <a:xfrm>
            <a:off x="758719" y="2011363"/>
            <a:ext cx="3559904" cy="3448050"/>
          </a:xfrm>
          <a:prstGeom prst="rect">
            <a:avLst/>
          </a:prstGeom>
        </p:spPr>
      </p:pic>
      <p:pic>
        <p:nvPicPr>
          <p:cNvPr id="8" name="Content Placeholder 7">
            <a:extLst>
              <a:ext uri="{FF2B5EF4-FFF2-40B4-BE49-F238E27FC236}">
                <a16:creationId xmlns:a16="http://schemas.microsoft.com/office/drawing/2014/main" id="{94D77F0E-6551-453E-B7ED-3CA53A50DF15}"/>
              </a:ext>
            </a:extLst>
          </p:cNvPr>
          <p:cNvPicPr>
            <a:picLocks noGrp="1" noChangeAspect="1"/>
          </p:cNvPicPr>
          <p:nvPr>
            <p:ph sz="half" idx="2"/>
          </p:nvPr>
        </p:nvPicPr>
        <p:blipFill>
          <a:blip r:embed="rId3"/>
          <a:stretch>
            <a:fillRect/>
          </a:stretch>
        </p:blipFill>
        <p:spPr>
          <a:xfrm>
            <a:off x="4399804" y="2017713"/>
            <a:ext cx="3392392" cy="3441700"/>
          </a:xfrm>
          <a:prstGeom prst="rect">
            <a:avLst/>
          </a:prstGeom>
        </p:spPr>
      </p:pic>
      <p:pic>
        <p:nvPicPr>
          <p:cNvPr id="10" name="Picture 9">
            <a:extLst>
              <a:ext uri="{FF2B5EF4-FFF2-40B4-BE49-F238E27FC236}">
                <a16:creationId xmlns:a16="http://schemas.microsoft.com/office/drawing/2014/main" id="{DA16D9A6-DAF8-44BF-9572-E022540E1FFA}"/>
              </a:ext>
            </a:extLst>
          </p:cNvPr>
          <p:cNvPicPr>
            <a:picLocks noChangeAspect="1"/>
          </p:cNvPicPr>
          <p:nvPr/>
        </p:nvPicPr>
        <p:blipFill>
          <a:blip r:embed="rId4"/>
          <a:stretch>
            <a:fillRect/>
          </a:stretch>
        </p:blipFill>
        <p:spPr>
          <a:xfrm>
            <a:off x="7873377" y="2011363"/>
            <a:ext cx="3422607" cy="3441701"/>
          </a:xfrm>
          <a:prstGeom prst="rect">
            <a:avLst/>
          </a:prstGeom>
        </p:spPr>
      </p:pic>
    </p:spTree>
    <p:extLst>
      <p:ext uri="{BB962C8B-B14F-4D97-AF65-F5344CB8AC3E}">
        <p14:creationId xmlns:p14="http://schemas.microsoft.com/office/powerpoint/2010/main" val="3786346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529F2-E0FB-4BB8-A6AA-54519C7C5781}"/>
              </a:ext>
            </a:extLst>
          </p:cNvPr>
          <p:cNvSpPr>
            <a:spLocks noGrp="1"/>
          </p:cNvSpPr>
          <p:nvPr>
            <p:ph type="title"/>
          </p:nvPr>
        </p:nvSpPr>
        <p:spPr/>
        <p:txBody>
          <a:bodyPr/>
          <a:lstStyle/>
          <a:p>
            <a:r>
              <a:rPr lang="en-GB" dirty="0"/>
              <a:t>The IMPACT </a:t>
            </a:r>
          </a:p>
        </p:txBody>
      </p:sp>
      <p:pic>
        <p:nvPicPr>
          <p:cNvPr id="6" name="Content Placeholder 5">
            <a:extLst>
              <a:ext uri="{FF2B5EF4-FFF2-40B4-BE49-F238E27FC236}">
                <a16:creationId xmlns:a16="http://schemas.microsoft.com/office/drawing/2014/main" id="{55224652-8E4D-4588-91EA-5A9AAE9998A3}"/>
              </a:ext>
            </a:extLst>
          </p:cNvPr>
          <p:cNvPicPr>
            <a:picLocks noGrp="1" noChangeAspect="1"/>
          </p:cNvPicPr>
          <p:nvPr>
            <p:ph idx="1"/>
          </p:nvPr>
        </p:nvPicPr>
        <p:blipFill>
          <a:blip r:embed="rId2"/>
          <a:stretch>
            <a:fillRect/>
          </a:stretch>
        </p:blipFill>
        <p:spPr>
          <a:xfrm>
            <a:off x="384858" y="2099388"/>
            <a:ext cx="6007615" cy="3449638"/>
          </a:xfrm>
          <a:prstGeom prst="rect">
            <a:avLst/>
          </a:prstGeom>
        </p:spPr>
      </p:pic>
      <p:pic>
        <p:nvPicPr>
          <p:cNvPr id="7" name="Picture 6">
            <a:extLst>
              <a:ext uri="{FF2B5EF4-FFF2-40B4-BE49-F238E27FC236}">
                <a16:creationId xmlns:a16="http://schemas.microsoft.com/office/drawing/2014/main" id="{8F0B890D-075C-4189-A96B-4219010E14B6}"/>
              </a:ext>
            </a:extLst>
          </p:cNvPr>
          <p:cNvPicPr>
            <a:picLocks noChangeAspect="1"/>
          </p:cNvPicPr>
          <p:nvPr/>
        </p:nvPicPr>
        <p:blipFill>
          <a:blip r:embed="rId3"/>
          <a:stretch>
            <a:fillRect/>
          </a:stretch>
        </p:blipFill>
        <p:spPr>
          <a:xfrm>
            <a:off x="6948646" y="2099388"/>
            <a:ext cx="4858496" cy="1149472"/>
          </a:xfrm>
          <a:prstGeom prst="rect">
            <a:avLst/>
          </a:prstGeom>
        </p:spPr>
      </p:pic>
      <p:pic>
        <p:nvPicPr>
          <p:cNvPr id="8" name="Picture 7">
            <a:extLst>
              <a:ext uri="{FF2B5EF4-FFF2-40B4-BE49-F238E27FC236}">
                <a16:creationId xmlns:a16="http://schemas.microsoft.com/office/drawing/2014/main" id="{578EE40D-4623-4C67-9677-D075D223DECE}"/>
              </a:ext>
            </a:extLst>
          </p:cNvPr>
          <p:cNvPicPr>
            <a:picLocks noChangeAspect="1"/>
          </p:cNvPicPr>
          <p:nvPr/>
        </p:nvPicPr>
        <p:blipFill rotWithShape="1">
          <a:blip r:embed="rId4"/>
          <a:srcRect l="1607" t="34128" r="75969" b="40000"/>
          <a:stretch/>
        </p:blipFill>
        <p:spPr>
          <a:xfrm>
            <a:off x="6721156" y="3494494"/>
            <a:ext cx="5313475" cy="1149472"/>
          </a:xfrm>
          <a:prstGeom prst="rect">
            <a:avLst/>
          </a:prstGeom>
        </p:spPr>
      </p:pic>
      <p:pic>
        <p:nvPicPr>
          <p:cNvPr id="9" name="Picture 8">
            <a:extLst>
              <a:ext uri="{FF2B5EF4-FFF2-40B4-BE49-F238E27FC236}">
                <a16:creationId xmlns:a16="http://schemas.microsoft.com/office/drawing/2014/main" id="{A9CDE471-F5A3-46DB-AE8A-6733C2FF5DEC}"/>
              </a:ext>
            </a:extLst>
          </p:cNvPr>
          <p:cNvPicPr>
            <a:picLocks noChangeAspect="1"/>
          </p:cNvPicPr>
          <p:nvPr/>
        </p:nvPicPr>
        <p:blipFill>
          <a:blip r:embed="rId5"/>
          <a:stretch>
            <a:fillRect/>
          </a:stretch>
        </p:blipFill>
        <p:spPr>
          <a:xfrm>
            <a:off x="7695228" y="4889600"/>
            <a:ext cx="2381250" cy="990600"/>
          </a:xfrm>
          <a:prstGeom prst="rect">
            <a:avLst/>
          </a:prstGeom>
        </p:spPr>
      </p:pic>
    </p:spTree>
    <p:extLst>
      <p:ext uri="{BB962C8B-B14F-4D97-AF65-F5344CB8AC3E}">
        <p14:creationId xmlns:p14="http://schemas.microsoft.com/office/powerpoint/2010/main" val="295808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C0D2-539E-4D0E-AA6A-2493043C7015}"/>
              </a:ext>
            </a:extLst>
          </p:cNvPr>
          <p:cNvSpPr>
            <a:spLocks noGrp="1"/>
          </p:cNvSpPr>
          <p:nvPr>
            <p:ph type="title"/>
          </p:nvPr>
        </p:nvSpPr>
        <p:spPr/>
        <p:txBody>
          <a:bodyPr/>
          <a:lstStyle/>
          <a:p>
            <a:r>
              <a:rPr lang="en-GB" dirty="0"/>
              <a:t>Kindness change package </a:t>
            </a:r>
          </a:p>
        </p:txBody>
      </p:sp>
      <p:graphicFrame>
        <p:nvGraphicFramePr>
          <p:cNvPr id="9" name="Table 9">
            <a:extLst>
              <a:ext uri="{FF2B5EF4-FFF2-40B4-BE49-F238E27FC236}">
                <a16:creationId xmlns:a16="http://schemas.microsoft.com/office/drawing/2014/main" id="{511522D4-7911-4452-B7D1-E065CA34F5DD}"/>
              </a:ext>
            </a:extLst>
          </p:cNvPr>
          <p:cNvGraphicFramePr>
            <a:graphicFrameLocks noGrp="1"/>
          </p:cNvGraphicFramePr>
          <p:nvPr>
            <p:ph sz="half" idx="1"/>
            <p:extLst>
              <p:ext uri="{D42A27DB-BD31-4B8C-83A1-F6EECF244321}">
                <p14:modId xmlns:p14="http://schemas.microsoft.com/office/powerpoint/2010/main" val="261336743"/>
              </p:ext>
            </p:extLst>
          </p:nvPr>
        </p:nvGraphicFramePr>
        <p:xfrm>
          <a:off x="1447800" y="2011362"/>
          <a:ext cx="4645025" cy="3773987"/>
        </p:xfrm>
        <a:graphic>
          <a:graphicData uri="http://schemas.openxmlformats.org/drawingml/2006/table">
            <a:tbl>
              <a:tblPr firstRow="1" bandRow="1">
                <a:tableStyleId>{69CF1AB2-1976-4502-BF36-3FF5EA218861}</a:tableStyleId>
              </a:tblPr>
              <a:tblGrid>
                <a:gridCol w="4645025">
                  <a:extLst>
                    <a:ext uri="{9D8B030D-6E8A-4147-A177-3AD203B41FA5}">
                      <a16:colId xmlns:a16="http://schemas.microsoft.com/office/drawing/2014/main" val="3829090923"/>
                    </a:ext>
                  </a:extLst>
                </a:gridCol>
              </a:tblGrid>
              <a:tr h="573587">
                <a:tc>
                  <a:txBody>
                    <a:bodyPr/>
                    <a:lstStyle/>
                    <a:p>
                      <a:r>
                        <a:rPr lang="en-GB" dirty="0"/>
                        <a:t>CHANGE 1. COLLECTIVE RESTORATION</a:t>
                      </a:r>
                    </a:p>
                  </a:txBody>
                  <a:tcPr/>
                </a:tc>
                <a:extLst>
                  <a:ext uri="{0D108BD9-81ED-4DB2-BD59-A6C34878D82A}">
                    <a16:rowId xmlns:a16="http://schemas.microsoft.com/office/drawing/2014/main" val="1488458133"/>
                  </a:ext>
                </a:extLst>
              </a:tr>
              <a:tr h="573587">
                <a:tc>
                  <a:txBody>
                    <a:bodyPr/>
                    <a:lstStyle/>
                    <a:p>
                      <a:r>
                        <a:rPr lang="en-GB" b="1" dirty="0"/>
                        <a:t>CHANGE 2. CREATE GROUP NORMS</a:t>
                      </a:r>
                    </a:p>
                  </a:txBody>
                  <a:tcPr/>
                </a:tc>
                <a:extLst>
                  <a:ext uri="{0D108BD9-81ED-4DB2-BD59-A6C34878D82A}">
                    <a16:rowId xmlns:a16="http://schemas.microsoft.com/office/drawing/2014/main" val="631521298"/>
                  </a:ext>
                </a:extLst>
              </a:tr>
              <a:tr h="573587">
                <a:tc>
                  <a:txBody>
                    <a:bodyPr/>
                    <a:lstStyle/>
                    <a:p>
                      <a:r>
                        <a:rPr lang="en-GB" b="1" dirty="0"/>
                        <a:t>CHANGE 3. RECRUITMENT &amp; RETENTION</a:t>
                      </a:r>
                    </a:p>
                  </a:txBody>
                  <a:tcPr/>
                </a:tc>
                <a:extLst>
                  <a:ext uri="{0D108BD9-81ED-4DB2-BD59-A6C34878D82A}">
                    <a16:rowId xmlns:a16="http://schemas.microsoft.com/office/drawing/2014/main" val="2431100179"/>
                  </a:ext>
                </a:extLst>
              </a:tr>
              <a:tr h="573587">
                <a:tc>
                  <a:txBody>
                    <a:bodyPr/>
                    <a:lstStyle/>
                    <a:p>
                      <a:r>
                        <a:rPr lang="en-GB" b="1" dirty="0"/>
                        <a:t>CHANGE 4. TAKE TIME TO GET TO KNOW EACH OTHER </a:t>
                      </a:r>
                    </a:p>
                  </a:txBody>
                  <a:tcPr/>
                </a:tc>
                <a:extLst>
                  <a:ext uri="{0D108BD9-81ED-4DB2-BD59-A6C34878D82A}">
                    <a16:rowId xmlns:a16="http://schemas.microsoft.com/office/drawing/2014/main" val="1253172635"/>
                  </a:ext>
                </a:extLst>
              </a:tr>
              <a:tr h="573587">
                <a:tc>
                  <a:txBody>
                    <a:bodyPr/>
                    <a:lstStyle/>
                    <a:p>
                      <a:r>
                        <a:rPr lang="en-GB" b="1" dirty="0"/>
                        <a:t>CHANGE 5. DEVELOPING REAL TEAMS </a:t>
                      </a:r>
                    </a:p>
                  </a:txBody>
                  <a:tcPr/>
                </a:tc>
                <a:extLst>
                  <a:ext uri="{0D108BD9-81ED-4DB2-BD59-A6C34878D82A}">
                    <a16:rowId xmlns:a16="http://schemas.microsoft.com/office/drawing/2014/main" val="2762943566"/>
                  </a:ext>
                </a:extLst>
              </a:tr>
              <a:tr h="573587">
                <a:tc>
                  <a:txBody>
                    <a:bodyPr/>
                    <a:lstStyle/>
                    <a:p>
                      <a:r>
                        <a:rPr lang="en-GB" b="1" dirty="0"/>
                        <a:t>CHANGE 6. DEVELOPING AN OUTWARD MINDSET</a:t>
                      </a:r>
                    </a:p>
                  </a:txBody>
                  <a:tcPr/>
                </a:tc>
                <a:extLst>
                  <a:ext uri="{0D108BD9-81ED-4DB2-BD59-A6C34878D82A}">
                    <a16:rowId xmlns:a16="http://schemas.microsoft.com/office/drawing/2014/main" val="715908906"/>
                  </a:ext>
                </a:extLst>
              </a:tr>
            </a:tbl>
          </a:graphicData>
        </a:graphic>
      </p:graphicFrame>
      <p:pic>
        <p:nvPicPr>
          <p:cNvPr id="11" name="Content Placeholder 10">
            <a:extLst>
              <a:ext uri="{FF2B5EF4-FFF2-40B4-BE49-F238E27FC236}">
                <a16:creationId xmlns:a16="http://schemas.microsoft.com/office/drawing/2014/main" id="{03F7FD6A-AA8A-4BDC-9B02-0B3D96BA0822}"/>
              </a:ext>
            </a:extLst>
          </p:cNvPr>
          <p:cNvPicPr>
            <a:picLocks noGrp="1" noChangeAspect="1"/>
          </p:cNvPicPr>
          <p:nvPr>
            <p:ph sz="half" idx="2"/>
          </p:nvPr>
        </p:nvPicPr>
        <p:blipFill rotWithShape="1">
          <a:blip r:embed="rId3"/>
          <a:srcRect l="63113" t="17659" r="22283" b="7099"/>
          <a:stretch/>
        </p:blipFill>
        <p:spPr>
          <a:xfrm>
            <a:off x="7699513" y="1977195"/>
            <a:ext cx="2557670" cy="3709333"/>
          </a:xfrm>
        </p:spPr>
      </p:pic>
    </p:spTree>
    <p:extLst>
      <p:ext uri="{BB962C8B-B14F-4D97-AF65-F5344CB8AC3E}">
        <p14:creationId xmlns:p14="http://schemas.microsoft.com/office/powerpoint/2010/main" val="532667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F0792A-0F2B-4A2E-AB38-0A4F18A3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F57DB18D-C2F1-4C8C-8808-9C01ECE68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12" name="Group 11">
            <a:extLst>
              <a:ext uri="{FF2B5EF4-FFF2-40B4-BE49-F238E27FC236}">
                <a16:creationId xmlns:a16="http://schemas.microsoft.com/office/drawing/2014/main" id="{E5D935FA-3336-4941-9214-E250A5727F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45671" y="644327"/>
            <a:ext cx="9299965" cy="4811366"/>
            <a:chOff x="7639235" y="600024"/>
            <a:chExt cx="3898557" cy="6878929"/>
          </a:xfrm>
        </p:grpSpPr>
        <p:sp>
          <p:nvSpPr>
            <p:cNvPr id="13" name="Rectangle 12">
              <a:extLst>
                <a:ext uri="{FF2B5EF4-FFF2-40B4-BE49-F238E27FC236}">
                  <a16:creationId xmlns:a16="http://schemas.microsoft.com/office/drawing/2014/main" id="{45D9E2ED-FF90-4200-A7EE-6D41D6526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39235" y="600024"/>
              <a:ext cx="3898557" cy="687892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4" name="Rectangle 13">
              <a:extLst>
                <a:ext uri="{FF2B5EF4-FFF2-40B4-BE49-F238E27FC236}">
                  <a16:creationId xmlns:a16="http://schemas.microsoft.com/office/drawing/2014/main" id="{3A4BEB8D-68AD-4314-8A2B-F8DC85A53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0263" y="1062693"/>
              <a:ext cx="3635738" cy="59547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2" name="Title 1">
            <a:extLst>
              <a:ext uri="{FF2B5EF4-FFF2-40B4-BE49-F238E27FC236}">
                <a16:creationId xmlns:a16="http://schemas.microsoft.com/office/drawing/2014/main" id="{BCF8FC7E-A993-420D-8B86-8EA154A26E36}"/>
              </a:ext>
            </a:extLst>
          </p:cNvPr>
          <p:cNvSpPr>
            <a:spLocks noGrp="1"/>
          </p:cNvSpPr>
          <p:nvPr>
            <p:ph type="ctrTitle"/>
          </p:nvPr>
        </p:nvSpPr>
        <p:spPr>
          <a:xfrm>
            <a:off x="2391408" y="1590734"/>
            <a:ext cx="7405874" cy="2520012"/>
          </a:xfrm>
          <a:solidFill>
            <a:schemeClr val="bg2"/>
          </a:solidFill>
        </p:spPr>
        <p:txBody>
          <a:bodyPr anchor="ctr">
            <a:normAutofit/>
          </a:bodyPr>
          <a:lstStyle/>
          <a:p>
            <a:pPr algn="ctr"/>
            <a:r>
              <a:rPr lang="en-GB" sz="6000" dirty="0">
                <a:solidFill>
                  <a:schemeClr val="tx2"/>
                </a:solidFill>
              </a:rPr>
              <a:t>questions</a:t>
            </a:r>
          </a:p>
        </p:txBody>
      </p:sp>
      <p:cxnSp>
        <p:nvCxnSpPr>
          <p:cNvPr id="16" name="Straight Connector 15">
            <a:extLst>
              <a:ext uri="{FF2B5EF4-FFF2-40B4-BE49-F238E27FC236}">
                <a16:creationId xmlns:a16="http://schemas.microsoft.com/office/drawing/2014/main" id="{87F797D1-251E-41FE-9FF8-AD487DEF28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91407" y="1416139"/>
            <a:ext cx="7405874"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09A0CE28-0E59-4F4D-9855-8A8DCE9A8E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91407" y="4285341"/>
            <a:ext cx="7405874"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0" name="Picture 19">
            <a:extLst>
              <a:ext uri="{FF2B5EF4-FFF2-40B4-BE49-F238E27FC236}">
                <a16:creationId xmlns:a16="http://schemas.microsoft.com/office/drawing/2014/main" id="{75CC23F7-9F20-4C4B-8608-BD4DE9728F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3959325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804D-4ED1-442A-8C4A-182E14B72F9C}"/>
              </a:ext>
            </a:extLst>
          </p:cNvPr>
          <p:cNvSpPr>
            <a:spLocks noGrp="1"/>
          </p:cNvSpPr>
          <p:nvPr>
            <p:ph type="title"/>
          </p:nvPr>
        </p:nvSpPr>
        <p:spPr/>
        <p:txBody>
          <a:bodyPr/>
          <a:lstStyle/>
          <a:p>
            <a:r>
              <a:rPr lang="en-GB" dirty="0"/>
              <a:t>But we were not alone</a:t>
            </a:r>
          </a:p>
        </p:txBody>
      </p:sp>
      <p:sp>
        <p:nvSpPr>
          <p:cNvPr id="3" name="Content Placeholder 2">
            <a:extLst>
              <a:ext uri="{FF2B5EF4-FFF2-40B4-BE49-F238E27FC236}">
                <a16:creationId xmlns:a16="http://schemas.microsoft.com/office/drawing/2014/main" id="{7B2D6DF5-F2C4-46BB-965B-64B62B196BCC}"/>
              </a:ext>
            </a:extLst>
          </p:cNvPr>
          <p:cNvSpPr>
            <a:spLocks noGrp="1"/>
          </p:cNvSpPr>
          <p:nvPr>
            <p:ph idx="1"/>
          </p:nvPr>
        </p:nvSpPr>
        <p:spPr/>
        <p:txBody>
          <a:bodyPr/>
          <a:lstStyle/>
          <a:p>
            <a:r>
              <a:rPr lang="en-GB" dirty="0"/>
              <a:t>The 2023 NHS Staff Survey shows that more than 1 in 4 NHS employees feel that they do not deserve the respect they deserve at work and nearly 1 in every 5 has experienced bullying, harassment or abuse from colleagues in the last 12 months. </a:t>
            </a:r>
          </a:p>
          <a:p>
            <a:pPr marL="0" indent="0">
              <a:buNone/>
            </a:pPr>
            <a:endParaRPr lang="en-GB" dirty="0"/>
          </a:p>
          <a:p>
            <a:r>
              <a:rPr lang="en-GB" dirty="0"/>
              <a:t>Dr Jia Wang an academic studying incivility at work describes a silent epidemic with studies showing many tens of thousands of people worldwide report being exposed to uncivil or disrespectful behaviour at work at least once a month and that these numbers are increasing year on year. </a:t>
            </a:r>
          </a:p>
        </p:txBody>
      </p:sp>
    </p:spTree>
    <p:extLst>
      <p:ext uri="{BB962C8B-B14F-4D97-AF65-F5344CB8AC3E}">
        <p14:creationId xmlns:p14="http://schemas.microsoft.com/office/powerpoint/2010/main" val="701147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E4F9D-F6A2-443E-AF87-8822E7399CD6}"/>
              </a:ext>
            </a:extLst>
          </p:cNvPr>
          <p:cNvSpPr>
            <a:spLocks noGrp="1"/>
          </p:cNvSpPr>
          <p:nvPr>
            <p:ph type="title"/>
          </p:nvPr>
        </p:nvSpPr>
        <p:spPr/>
        <p:txBody>
          <a:bodyPr/>
          <a:lstStyle/>
          <a:p>
            <a:r>
              <a:rPr lang="en-GB" dirty="0"/>
              <a:t>So if it’s happening everywhere why does it matter?</a:t>
            </a:r>
          </a:p>
        </p:txBody>
      </p:sp>
      <p:pic>
        <p:nvPicPr>
          <p:cNvPr id="5" name="Content Placeholder 4">
            <a:extLst>
              <a:ext uri="{FF2B5EF4-FFF2-40B4-BE49-F238E27FC236}">
                <a16:creationId xmlns:a16="http://schemas.microsoft.com/office/drawing/2014/main" id="{DC28DF9F-614B-44BE-9C99-118F63BA0C3C}"/>
              </a:ext>
            </a:extLst>
          </p:cNvPr>
          <p:cNvPicPr>
            <a:picLocks noGrp="1" noChangeAspect="1"/>
          </p:cNvPicPr>
          <p:nvPr>
            <p:ph sz="half" idx="1"/>
          </p:nvPr>
        </p:nvPicPr>
        <p:blipFill>
          <a:blip r:embed="rId2"/>
          <a:stretch>
            <a:fillRect/>
          </a:stretch>
        </p:blipFill>
        <p:spPr>
          <a:xfrm>
            <a:off x="2434494" y="2011363"/>
            <a:ext cx="2671636" cy="3448050"/>
          </a:xfrm>
          <a:prstGeom prst="rect">
            <a:avLst/>
          </a:prstGeom>
        </p:spPr>
      </p:pic>
      <p:pic>
        <p:nvPicPr>
          <p:cNvPr id="6" name="Content Placeholder 5">
            <a:extLst>
              <a:ext uri="{FF2B5EF4-FFF2-40B4-BE49-F238E27FC236}">
                <a16:creationId xmlns:a16="http://schemas.microsoft.com/office/drawing/2014/main" id="{FE557656-850C-43D9-A00D-BA56A24A46B2}"/>
              </a:ext>
            </a:extLst>
          </p:cNvPr>
          <p:cNvPicPr>
            <a:picLocks noGrp="1" noChangeAspect="1"/>
          </p:cNvPicPr>
          <p:nvPr>
            <p:ph sz="half" idx="2"/>
          </p:nvPr>
        </p:nvPicPr>
        <p:blipFill>
          <a:blip r:embed="rId3"/>
          <a:stretch>
            <a:fillRect/>
          </a:stretch>
        </p:blipFill>
        <p:spPr>
          <a:xfrm>
            <a:off x="7297908" y="2017713"/>
            <a:ext cx="2876208" cy="3441700"/>
          </a:xfrm>
          <a:prstGeom prst="rect">
            <a:avLst/>
          </a:prstGeom>
        </p:spPr>
      </p:pic>
    </p:spTree>
    <p:extLst>
      <p:ext uri="{BB962C8B-B14F-4D97-AF65-F5344CB8AC3E}">
        <p14:creationId xmlns:p14="http://schemas.microsoft.com/office/powerpoint/2010/main" val="216597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5B877F-CF76-4702-94FA-7A19FFDC8570}"/>
              </a:ext>
            </a:extLst>
          </p:cNvPr>
          <p:cNvSpPr>
            <a:spLocks noGrp="1"/>
          </p:cNvSpPr>
          <p:nvPr>
            <p:ph type="title"/>
          </p:nvPr>
        </p:nvSpPr>
        <p:spPr/>
        <p:txBody>
          <a:bodyPr/>
          <a:lstStyle/>
          <a:p>
            <a:r>
              <a:rPr lang="en-GB" dirty="0"/>
              <a:t>THIS STUFF MATTERS</a:t>
            </a:r>
          </a:p>
        </p:txBody>
      </p:sp>
      <p:sp>
        <p:nvSpPr>
          <p:cNvPr id="6" name="Content Placeholder 5">
            <a:extLst>
              <a:ext uri="{FF2B5EF4-FFF2-40B4-BE49-F238E27FC236}">
                <a16:creationId xmlns:a16="http://schemas.microsoft.com/office/drawing/2014/main" id="{06936A64-1D68-4E0A-B150-6E48C20A8C11}"/>
              </a:ext>
            </a:extLst>
          </p:cNvPr>
          <p:cNvSpPr>
            <a:spLocks noGrp="1"/>
          </p:cNvSpPr>
          <p:nvPr>
            <p:ph idx="1"/>
          </p:nvPr>
        </p:nvSpPr>
        <p:spPr>
          <a:xfrm>
            <a:off x="1451579" y="2015732"/>
            <a:ext cx="9603275" cy="3826268"/>
          </a:xfrm>
        </p:spPr>
        <p:txBody>
          <a:bodyPr>
            <a:normAutofit lnSpcReduction="10000"/>
          </a:bodyPr>
          <a:lstStyle/>
          <a:p>
            <a:pPr marL="457200" lvl="1" indent="0">
              <a:buNone/>
            </a:pPr>
            <a:r>
              <a:rPr lang="en-GB" sz="2600" dirty="0"/>
              <a:t>Dr Christine Porath, an expert in this field of incivility and workplace cultures and author of the book </a:t>
            </a:r>
            <a:r>
              <a:rPr lang="en-GB" sz="2600" i="1" dirty="0"/>
              <a:t>Mastering Civility: A Manifesto for the Workplace </a:t>
            </a:r>
            <a:r>
              <a:rPr lang="en-GB" sz="2600" dirty="0"/>
              <a:t>writes…</a:t>
            </a:r>
          </a:p>
          <a:p>
            <a:pPr marL="457200" lvl="1" indent="0">
              <a:buNone/>
            </a:pPr>
            <a:endParaRPr lang="en-GB" sz="2600" dirty="0"/>
          </a:p>
          <a:p>
            <a:pPr marL="457200" lvl="1" indent="0">
              <a:buNone/>
            </a:pPr>
            <a:r>
              <a:rPr lang="en-GB" sz="2600" dirty="0"/>
              <a:t>“For those who think consistent civility is an extravagance: just one habitually offensive employee critically positioned in your organisation can cost you dearly in lost employees, lost customers, and lost productivity”. </a:t>
            </a:r>
          </a:p>
          <a:p>
            <a:pPr marL="457200" lvl="1" indent="0">
              <a:buNone/>
            </a:pPr>
            <a:endParaRPr lang="en-GB" dirty="0"/>
          </a:p>
          <a:p>
            <a:pPr marL="0" indent="0">
              <a:buNone/>
            </a:pPr>
            <a:endParaRPr lang="en-GB" dirty="0"/>
          </a:p>
        </p:txBody>
      </p:sp>
    </p:spTree>
    <p:extLst>
      <p:ext uri="{BB962C8B-B14F-4D97-AF65-F5344CB8AC3E}">
        <p14:creationId xmlns:p14="http://schemas.microsoft.com/office/powerpoint/2010/main" val="1503846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45D2A-8D28-4D56-AC2B-B63DBF72F817}"/>
              </a:ext>
            </a:extLst>
          </p:cNvPr>
          <p:cNvSpPr>
            <a:spLocks noGrp="1"/>
          </p:cNvSpPr>
          <p:nvPr>
            <p:ph type="title"/>
          </p:nvPr>
        </p:nvSpPr>
        <p:spPr/>
        <p:txBody>
          <a:bodyPr/>
          <a:lstStyle/>
          <a:p>
            <a:r>
              <a:rPr lang="en-GB" dirty="0"/>
              <a:t>Some quick sums…</a:t>
            </a:r>
          </a:p>
        </p:txBody>
      </p:sp>
      <p:sp>
        <p:nvSpPr>
          <p:cNvPr id="3" name="Content Placeholder 2">
            <a:extLst>
              <a:ext uri="{FF2B5EF4-FFF2-40B4-BE49-F238E27FC236}">
                <a16:creationId xmlns:a16="http://schemas.microsoft.com/office/drawing/2014/main" id="{2107A349-3F4C-4F63-B6F1-9AF0D13C430D}"/>
              </a:ext>
            </a:extLst>
          </p:cNvPr>
          <p:cNvSpPr>
            <a:spLocks noGrp="1"/>
          </p:cNvSpPr>
          <p:nvPr>
            <p:ph idx="1"/>
          </p:nvPr>
        </p:nvSpPr>
        <p:spPr/>
        <p:txBody>
          <a:bodyPr>
            <a:normAutofit fontScale="70000" lnSpcReduction="20000"/>
          </a:bodyPr>
          <a:lstStyle/>
          <a:p>
            <a:r>
              <a:rPr lang="en-GB" dirty="0"/>
              <a:t>Nationally 1 in 4 NHS staff say they feel disrespected at work</a:t>
            </a:r>
          </a:p>
          <a:p>
            <a:r>
              <a:rPr lang="en-GB" dirty="0"/>
              <a:t>Studies show that 48% of those exposed to uncivil behaviour reduce their time in work</a:t>
            </a:r>
          </a:p>
          <a:p>
            <a:r>
              <a:rPr lang="en-GB" dirty="0"/>
              <a:t>1.4 million people work for the NHS in England. </a:t>
            </a:r>
          </a:p>
          <a:p>
            <a:r>
              <a:rPr lang="en-GB" b="1" dirty="0"/>
              <a:t>So chances are ~168,000 people could be reducing their time spent in work due to workplace incivility. </a:t>
            </a:r>
          </a:p>
          <a:p>
            <a:r>
              <a:rPr lang="en-GB" dirty="0"/>
              <a:t>What could reconnecting with those people do for your</a:t>
            </a:r>
          </a:p>
          <a:p>
            <a:pPr lvl="1"/>
            <a:r>
              <a:rPr lang="en-GB" dirty="0"/>
              <a:t>Staffing levels and care quality?</a:t>
            </a:r>
          </a:p>
          <a:p>
            <a:pPr lvl="1"/>
            <a:r>
              <a:rPr lang="en-GB" dirty="0"/>
              <a:t>Agency and bank spend?</a:t>
            </a:r>
          </a:p>
          <a:p>
            <a:pPr lvl="1"/>
            <a:r>
              <a:rPr lang="en-GB" dirty="0"/>
              <a:t>Productivity and waiting times?</a:t>
            </a:r>
          </a:p>
          <a:p>
            <a:pPr lvl="1"/>
            <a:r>
              <a:rPr lang="en-GB" dirty="0"/>
              <a:t>Staff wellbeing and morale?</a:t>
            </a:r>
          </a:p>
          <a:p>
            <a:pPr marL="0" indent="0">
              <a:buNone/>
            </a:pPr>
            <a:r>
              <a:rPr lang="en-GB" dirty="0"/>
              <a:t>			</a:t>
            </a:r>
          </a:p>
          <a:p>
            <a:pPr marL="0" indent="0">
              <a:buNone/>
            </a:pPr>
            <a:r>
              <a:rPr lang="en-GB" dirty="0"/>
              <a:t>			</a:t>
            </a:r>
            <a:r>
              <a:rPr lang="en-GB" b="1" dirty="0"/>
              <a:t>Not just kittens, cupcakes and unicorns! </a:t>
            </a:r>
          </a:p>
          <a:p>
            <a:endParaRPr lang="en-GB" dirty="0"/>
          </a:p>
        </p:txBody>
      </p:sp>
    </p:spTree>
    <p:extLst>
      <p:ext uri="{BB962C8B-B14F-4D97-AF65-F5344CB8AC3E}">
        <p14:creationId xmlns:p14="http://schemas.microsoft.com/office/powerpoint/2010/main" val="268336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D6AC-8A6C-4EE5-8E32-EE44760D6B8C}"/>
              </a:ext>
            </a:extLst>
          </p:cNvPr>
          <p:cNvSpPr>
            <a:spLocks noGrp="1"/>
          </p:cNvSpPr>
          <p:nvPr>
            <p:ph type="title"/>
          </p:nvPr>
        </p:nvSpPr>
        <p:spPr/>
        <p:txBody>
          <a:bodyPr/>
          <a:lstStyle/>
          <a:p>
            <a:r>
              <a:rPr lang="en-GB" dirty="0"/>
              <a:t>What causes incivility?</a:t>
            </a:r>
          </a:p>
        </p:txBody>
      </p:sp>
      <p:sp>
        <p:nvSpPr>
          <p:cNvPr id="3" name="Content Placeholder 2">
            <a:extLst>
              <a:ext uri="{FF2B5EF4-FFF2-40B4-BE49-F238E27FC236}">
                <a16:creationId xmlns:a16="http://schemas.microsoft.com/office/drawing/2014/main" id="{22D2183A-43E3-410D-A21B-841BC1E5B173}"/>
              </a:ext>
            </a:extLst>
          </p:cNvPr>
          <p:cNvSpPr>
            <a:spLocks noGrp="1"/>
          </p:cNvSpPr>
          <p:nvPr>
            <p:ph idx="1"/>
          </p:nvPr>
        </p:nvSpPr>
        <p:spPr>
          <a:xfrm>
            <a:off x="1451579" y="2003032"/>
            <a:ext cx="9603275" cy="3450613"/>
          </a:xfrm>
        </p:spPr>
        <p:txBody>
          <a:bodyPr>
            <a:normAutofit fontScale="92500" lnSpcReduction="10000"/>
          </a:bodyPr>
          <a:lstStyle/>
          <a:p>
            <a:r>
              <a:rPr lang="en-GB" dirty="0"/>
              <a:t>Dr Wang and Dr Porath describe a range of social phenomena that are driving increased incivility in the workplace including; </a:t>
            </a:r>
          </a:p>
          <a:p>
            <a:pPr lvl="1"/>
            <a:r>
              <a:rPr lang="en-GB" dirty="0"/>
              <a:t>Emergence of less formal workplace cultures</a:t>
            </a:r>
          </a:p>
          <a:p>
            <a:pPr lvl="1"/>
            <a:r>
              <a:rPr lang="en-GB" dirty="0"/>
              <a:t>Technology advances especially use of social media platforms that enable anonymous incivility on-line. </a:t>
            </a:r>
          </a:p>
          <a:p>
            <a:pPr lvl="1"/>
            <a:r>
              <a:rPr lang="en-GB" dirty="0"/>
              <a:t>Stress </a:t>
            </a:r>
          </a:p>
          <a:p>
            <a:pPr lvl="1"/>
            <a:r>
              <a:rPr lang="en-GB" dirty="0"/>
              <a:t>Perceptions that people in positions of authority abuse their status to act disrespectfully toward others and ‘get away with it’ </a:t>
            </a:r>
          </a:p>
          <a:p>
            <a:pPr lvl="1"/>
            <a:r>
              <a:rPr lang="en-GB" dirty="0"/>
              <a:t>Lack of self awareness coupled with people feeling inhibited providing direct real time feedback to each other or challenging uncivil behaviour – especially toward those in authority</a:t>
            </a:r>
          </a:p>
          <a:p>
            <a:pPr lvl="1"/>
            <a:endParaRPr lang="en-GB" dirty="0"/>
          </a:p>
        </p:txBody>
      </p:sp>
    </p:spTree>
    <p:extLst>
      <p:ext uri="{BB962C8B-B14F-4D97-AF65-F5344CB8AC3E}">
        <p14:creationId xmlns:p14="http://schemas.microsoft.com/office/powerpoint/2010/main" val="1129166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2540B-41BF-4784-945B-8A63125DC720}"/>
              </a:ext>
            </a:extLst>
          </p:cNvPr>
          <p:cNvSpPr>
            <a:spLocks noGrp="1"/>
          </p:cNvSpPr>
          <p:nvPr>
            <p:ph type="title"/>
          </p:nvPr>
        </p:nvSpPr>
        <p:spPr/>
        <p:txBody>
          <a:bodyPr/>
          <a:lstStyle/>
          <a:p>
            <a:r>
              <a:rPr lang="en-GB" dirty="0"/>
              <a:t>What causes incivility?</a:t>
            </a:r>
          </a:p>
        </p:txBody>
      </p:sp>
      <p:pic>
        <p:nvPicPr>
          <p:cNvPr id="4" name="Content Placeholder 3">
            <a:extLst>
              <a:ext uri="{FF2B5EF4-FFF2-40B4-BE49-F238E27FC236}">
                <a16:creationId xmlns:a16="http://schemas.microsoft.com/office/drawing/2014/main" id="{BB54D3BC-FEE2-44FC-8983-293662F3F891}"/>
              </a:ext>
            </a:extLst>
          </p:cNvPr>
          <p:cNvPicPr>
            <a:picLocks noGrp="1" noChangeAspect="1"/>
          </p:cNvPicPr>
          <p:nvPr>
            <p:ph idx="1"/>
          </p:nvPr>
        </p:nvPicPr>
        <p:blipFill>
          <a:blip r:embed="rId2"/>
          <a:stretch>
            <a:fillRect/>
          </a:stretch>
        </p:blipFill>
        <p:spPr>
          <a:xfrm>
            <a:off x="2806357" y="2016125"/>
            <a:ext cx="6893611" cy="3449638"/>
          </a:xfrm>
          <a:prstGeom prst="rect">
            <a:avLst/>
          </a:prstGeom>
        </p:spPr>
      </p:pic>
    </p:spTree>
    <p:extLst>
      <p:ext uri="{BB962C8B-B14F-4D97-AF65-F5344CB8AC3E}">
        <p14:creationId xmlns:p14="http://schemas.microsoft.com/office/powerpoint/2010/main" val="3191854565"/>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4985664-5b4c-40ea-9def-4dfc50360a43" xsi:nil="true"/>
    <lcf76f155ced4ddcb4097134ff3c332f xmlns="6428267d-7394-45d4-b8b7-44b2fb490a7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8AC26EA7352E34F86D4AA562782FF22" ma:contentTypeVersion="13" ma:contentTypeDescription="Create a new document." ma:contentTypeScope="" ma:versionID="e8ffb381dc51d2fceebd42fbdef89bd8">
  <xsd:schema xmlns:xsd="http://www.w3.org/2001/XMLSchema" xmlns:xs="http://www.w3.org/2001/XMLSchema" xmlns:p="http://schemas.microsoft.com/office/2006/metadata/properties" xmlns:ns2="6428267d-7394-45d4-b8b7-44b2fb490a7d" xmlns:ns3="a4985664-5b4c-40ea-9def-4dfc50360a43" targetNamespace="http://schemas.microsoft.com/office/2006/metadata/properties" ma:root="true" ma:fieldsID="789153712163ec0c3036b81b29c43aa5" ns2:_="" ns3:_="">
    <xsd:import namespace="6428267d-7394-45d4-b8b7-44b2fb490a7d"/>
    <xsd:import namespace="a4985664-5b4c-40ea-9def-4dfc50360a4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28267d-7394-45d4-b8b7-44b2fb490a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f661ed98-3636-4268-8815-0c4e8562bab7"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985664-5b4c-40ea-9def-4dfc50360a4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99752b3-8903-41af-b2a5-317a5ef81e06}" ma:internalName="TaxCatchAll" ma:showField="CatchAllData" ma:web="a4985664-5b4c-40ea-9def-4dfc50360a4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50C9D5-534E-436B-AA95-AEA574EADD0A}">
  <ds:schemaRefs>
    <ds:schemaRef ds:uri="http://schemas.openxmlformats.org/package/2006/metadata/core-properties"/>
    <ds:schemaRef ds:uri="http://purl.org/dc/terms/"/>
    <ds:schemaRef ds:uri="http://schemas.microsoft.com/office/infopath/2007/PartnerControls"/>
    <ds:schemaRef ds:uri="http://purl.org/dc/elements/1.1/"/>
    <ds:schemaRef ds:uri="http://purl.org/dc/dcmitype/"/>
    <ds:schemaRef ds:uri="http://schemas.microsoft.com/office/2006/documentManagement/types"/>
    <ds:schemaRef ds:uri="9c4df309-1b09-4d17-a21f-94cff07e8845"/>
    <ds:schemaRef ds:uri="82847852-384d-44cc-8d9d-44beb89d0434"/>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587C61CF-9EFE-4C18-B657-1F3E8CC4E747}"/>
</file>

<file path=customXml/itemProps3.xml><?xml version="1.0" encoding="utf-8"?>
<ds:datastoreItem xmlns:ds="http://schemas.openxmlformats.org/officeDocument/2006/customXml" ds:itemID="{55CEF027-E0BF-4D1F-9321-5E5107E9BF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1640</TotalTime>
  <Words>1589</Words>
  <Application>Microsoft Office PowerPoint</Application>
  <PresentationFormat>Widescreen</PresentationFormat>
  <Paragraphs>200</Paragraphs>
  <Slides>39</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Gill Sans MT</vt:lpstr>
      <vt:lpstr>Gallery</vt:lpstr>
      <vt:lpstr>The Kindness Collaborative   creating the conditions for improvement </vt:lpstr>
      <vt:lpstr>Let’s Talk About Kindness…</vt:lpstr>
      <vt:lpstr>But first a story….</vt:lpstr>
      <vt:lpstr>But we were not alone</vt:lpstr>
      <vt:lpstr>So if it’s happening everywhere why does it matter?</vt:lpstr>
      <vt:lpstr>THIS STUFF MATTERS</vt:lpstr>
      <vt:lpstr>Some quick sums…</vt:lpstr>
      <vt:lpstr>What causes incivility?</vt:lpstr>
      <vt:lpstr>What causes incivility?</vt:lpstr>
      <vt:lpstr>What causes incivility?</vt:lpstr>
      <vt:lpstr>What causes incivility?</vt:lpstr>
      <vt:lpstr>HOW TO TACKLE THE PROBLEM?</vt:lpstr>
      <vt:lpstr>HOW TO TACKLE THE PROBLEM?</vt:lpstr>
      <vt:lpstr>The kindness collaborative</vt:lpstr>
      <vt:lpstr>self</vt:lpstr>
      <vt:lpstr>Kindness is Never about being accepting of poor standards.   It is about treating each other with respect in the pursuit of high standards. </vt:lpstr>
      <vt:lpstr>Challenging with kindness</vt:lpstr>
      <vt:lpstr>A word about emails…</vt:lpstr>
      <vt:lpstr>Intra-TEAM</vt:lpstr>
      <vt:lpstr>Healthcare is a team sport</vt:lpstr>
      <vt:lpstr>What even is a team?</vt:lpstr>
      <vt:lpstr>Why be a real team?</vt:lpstr>
      <vt:lpstr>The 5 dysfunctions of a team</vt:lpstr>
      <vt:lpstr>THE 5 DYSFUNCTIONS OF A TEAM</vt:lpstr>
      <vt:lpstr>Inter-TEAM</vt:lpstr>
      <vt:lpstr>Super-chickens:  compete or collaborate?</vt:lpstr>
      <vt:lpstr>COLLUSION</vt:lpstr>
      <vt:lpstr>A problem…</vt:lpstr>
      <vt:lpstr>Collusion means…</vt:lpstr>
      <vt:lpstr>Developing an outward mindset</vt:lpstr>
      <vt:lpstr>PowerPoint Presentation</vt:lpstr>
      <vt:lpstr>Our kindness collaborative</vt:lpstr>
      <vt:lpstr>Our kindness collaborative </vt:lpstr>
      <vt:lpstr>Measuring kindness</vt:lpstr>
      <vt:lpstr>The impact </vt:lpstr>
      <vt:lpstr>The impact </vt:lpstr>
      <vt:lpstr>The IMPACT </vt:lpstr>
      <vt:lpstr>Kindness change package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Grimes Dan</dc:creator>
  <cp:lastModifiedBy>Dan Grimes</cp:lastModifiedBy>
  <cp:revision>58</cp:revision>
  <dcterms:created xsi:type="dcterms:W3CDTF">2022-03-01T15:28:16Z</dcterms:created>
  <dcterms:modified xsi:type="dcterms:W3CDTF">2024-04-19T09:09:11Z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0x010100E9E37378D22DD443AC2757111489FD99</vt:lpwstr>
  </property>
</Properties>
</file>