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EA4"/>
    <a:srgbClr val="FFFFFF"/>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smtClean="0"/>
              <a:t>Click to add title</a:t>
            </a:r>
            <a:endParaRPr lang="en-GB" dirty="0"/>
          </a:p>
        </p:txBody>
      </p:sp>
    </p:spTree>
    <p:extLst>
      <p:ext uri="{BB962C8B-B14F-4D97-AF65-F5344CB8AC3E}">
        <p14:creationId xmlns:p14="http://schemas.microsoft.com/office/powerpoint/2010/main" val="1927956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15/11/2024</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15/11/2024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15/11/2024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smtClean="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smtClean="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15/11/2024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ks.nice.org.uk/topics/irritable-bowel-syndr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ibsnetwork.org/" TargetMode="External"/><Relationship Id="rId2" Type="http://schemas.openxmlformats.org/officeDocument/2006/relationships/hyperlink" Target="https://www.nhs.uk/conditions/irritable-bowel-syndrome-ibs/" TargetMode="External"/><Relationship Id="rId1" Type="http://schemas.openxmlformats.org/officeDocument/2006/relationships/slideLayout" Target="../slideLayouts/slideLayout3.xml"/><Relationship Id="rId6" Type="http://schemas.openxmlformats.org/officeDocument/2006/relationships/hyperlink" Target="https://www.bda.uk.com/resource/the-importance-of-hydration.html" TargetMode="External"/><Relationship Id="rId5" Type="http://schemas.openxmlformats.org/officeDocument/2006/relationships/hyperlink" Target="https://www.gov.uk/government/uploads/system/uploads/attachment_data/file/551502/Eatwell_Guide_booklet.pdf" TargetMode="External"/><Relationship Id="rId4" Type="http://schemas.openxmlformats.org/officeDocument/2006/relationships/hyperlink" Target="https://www.theibsnetwork.org/the-self-care-programm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bda.uk.com/resource/irritable-bowel-syndrome-diet.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ibsnetwork.org/diet/fodmaps/" TargetMode="External"/><Relationship Id="rId2" Type="http://schemas.openxmlformats.org/officeDocument/2006/relationships/hyperlink" Target="https://cks.nice.org.uk/topics/irritable-bowel-syndrome/management/management/#initial-lifestyle-advice" TargetMode="Externa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panmerseyapc.nhs.uk/media/2235/constipation.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cks.nice.org.uk/topics/irritable-bowel-syndrome/referenc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theibsnetwork.org/the-self-care-programme/" TargetMode="External"/><Relationship Id="rId13" Type="http://schemas.openxmlformats.org/officeDocument/2006/relationships/image" Target="../media/image37.png"/><Relationship Id="rId18" Type="http://schemas.openxmlformats.org/officeDocument/2006/relationships/hyperlink" Target="https://www.theibsnetwork.org/diet/fodmaps/" TargetMode="External"/><Relationship Id="rId3" Type="http://schemas.openxmlformats.org/officeDocument/2006/relationships/image" Target="../media/image32.png"/><Relationship Id="rId21" Type="http://schemas.openxmlformats.org/officeDocument/2006/relationships/image" Target="../media/image41.png"/><Relationship Id="rId7" Type="http://schemas.openxmlformats.org/officeDocument/2006/relationships/image" Target="../media/image34.png"/><Relationship Id="rId12" Type="http://schemas.openxmlformats.org/officeDocument/2006/relationships/hyperlink" Target="https://www.bda.uk.com/resource/the-importance-of-hydration.html" TargetMode="External"/><Relationship Id="rId17" Type="http://schemas.openxmlformats.org/officeDocument/2006/relationships/image" Target="../media/image39.png"/><Relationship Id="rId2" Type="http://schemas.openxmlformats.org/officeDocument/2006/relationships/hyperlink" Target="https://cks.nice.org.uk/topics/irritable-bowel-syndrome/" TargetMode="External"/><Relationship Id="rId16" Type="http://schemas.openxmlformats.org/officeDocument/2006/relationships/hyperlink" Target="https://cks.nice.org.uk/topics/irritable-bowel-syndrome/management/management/#initial-lifestyle-advice" TargetMode="External"/><Relationship Id="rId20" Type="http://schemas.openxmlformats.org/officeDocument/2006/relationships/hyperlink" Target="https://www.panmerseyapc.nhs.uk/media/2235/constipation.pdf" TargetMode="External"/><Relationship Id="rId1" Type="http://schemas.openxmlformats.org/officeDocument/2006/relationships/slideLayout" Target="../slideLayouts/slideLayout3.xml"/><Relationship Id="rId6" Type="http://schemas.openxmlformats.org/officeDocument/2006/relationships/hyperlink" Target="https://www.theibsnetwork.org/" TargetMode="Externa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hyperlink" Target="https://assets.publishing.service.gov.uk/government/uploads/system/uploads/attachment_data/file/742750/Eatwell_Guide_booklet_2018v4.pdf" TargetMode="External"/><Relationship Id="rId19" Type="http://schemas.openxmlformats.org/officeDocument/2006/relationships/image" Target="../media/image40.png"/><Relationship Id="rId4" Type="http://schemas.openxmlformats.org/officeDocument/2006/relationships/hyperlink" Target="https://www.nhs.uk/conditions/irritable-bowel-syndrome-ibs/" TargetMode="External"/><Relationship Id="rId9" Type="http://schemas.openxmlformats.org/officeDocument/2006/relationships/image" Target="../media/image35.png"/><Relationship Id="rId14" Type="http://schemas.openxmlformats.org/officeDocument/2006/relationships/hyperlink" Target="https://www.bda.uk.com/resource/irritable-bowel-syndrome-die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ks.nice.org.uk/topics/irritable-bowel-syndrome/reference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503" y="1702118"/>
            <a:ext cx="6188765" cy="2387600"/>
          </a:xfrm>
        </p:spPr>
        <p:txBody>
          <a:bodyPr/>
          <a:lstStyle/>
          <a:p>
            <a:r>
              <a:rPr lang="en-GB" dirty="0"/>
              <a:t>Irritable Bowel Syndrome</a:t>
            </a:r>
          </a:p>
        </p:txBody>
      </p:sp>
      <p:sp>
        <p:nvSpPr>
          <p:cNvPr id="3" name="Subtitle 2"/>
          <p:cNvSpPr>
            <a:spLocks noGrp="1"/>
          </p:cNvSpPr>
          <p:nvPr>
            <p:ph type="subTitle" idx="1"/>
          </p:nvPr>
        </p:nvSpPr>
        <p:spPr>
          <a:xfrm>
            <a:off x="5548503" y="4182484"/>
            <a:ext cx="5642012" cy="1655762"/>
          </a:xfrm>
        </p:spPr>
        <p:txBody>
          <a:bodyPr/>
          <a:lstStyle/>
          <a:p>
            <a:r>
              <a:rPr lang="en-GB" dirty="0"/>
              <a:t>Education for health care professionals</a:t>
            </a:r>
          </a:p>
          <a:p>
            <a:endParaRPr lang="en-GB" dirty="0"/>
          </a:p>
        </p:txBody>
      </p:sp>
      <p:sp>
        <p:nvSpPr>
          <p:cNvPr id="4" name="Rectangle 3"/>
          <p:cNvSpPr/>
          <p:nvPr/>
        </p:nvSpPr>
        <p:spPr>
          <a:xfrm>
            <a:off x="3892730" y="5934670"/>
            <a:ext cx="7942217" cy="923330"/>
          </a:xfrm>
          <a:prstGeom prst="rect">
            <a:avLst/>
          </a:prstGeom>
        </p:spPr>
        <p:txBody>
          <a:bodyPr wrap="square">
            <a:spAutoFit/>
          </a:bodyPr>
          <a:lstStyle/>
          <a:p>
            <a:pPr lvl="0"/>
            <a:r>
              <a:rPr lang="en-GB" dirty="0"/>
              <a:t>Summary information based on </a:t>
            </a:r>
          </a:p>
          <a:p>
            <a:pPr lvl="0"/>
            <a:r>
              <a:rPr lang="en-GB" dirty="0">
                <a:hlinkClick r:id="rId2"/>
              </a:rPr>
              <a:t>Irritable bowel syndrome | Health topics A to Z | CKS | NICE</a:t>
            </a:r>
            <a:endParaRPr lang="en-GB" dirty="0"/>
          </a:p>
          <a:p>
            <a:pPr lvl="0"/>
            <a:r>
              <a:rPr lang="en-GB" dirty="0"/>
              <a:t>March 2024</a:t>
            </a:r>
          </a:p>
        </p:txBody>
      </p:sp>
    </p:spTree>
    <p:extLst>
      <p:ext uri="{BB962C8B-B14F-4D97-AF65-F5344CB8AC3E}">
        <p14:creationId xmlns:p14="http://schemas.microsoft.com/office/powerpoint/2010/main" val="195308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281158"/>
            <a:ext cx="10515600" cy="4121150"/>
          </a:xfrm>
        </p:spPr>
        <p:txBody>
          <a:bodyPr/>
          <a:lstStyle/>
          <a:p>
            <a:r>
              <a:rPr lang="en-GB" sz="2400" dirty="0"/>
              <a:t>Be aware that extra-intestinal features are common in people with IBS including:</a:t>
            </a:r>
          </a:p>
        </p:txBody>
      </p:sp>
      <p:sp>
        <p:nvSpPr>
          <p:cNvPr id="3" name="Title 2"/>
          <p:cNvSpPr>
            <a:spLocks noGrp="1"/>
          </p:cNvSpPr>
          <p:nvPr>
            <p:ph type="title"/>
          </p:nvPr>
        </p:nvSpPr>
        <p:spPr/>
        <p:txBody>
          <a:bodyPr/>
          <a:lstStyle/>
          <a:p>
            <a:r>
              <a:rPr lang="en-GB" dirty="0" smtClean="0"/>
              <a:t>Extra-intestinal </a:t>
            </a:r>
            <a:r>
              <a:rPr lang="en-GB" dirty="0"/>
              <a:t>features </a:t>
            </a:r>
          </a:p>
        </p:txBody>
      </p:sp>
      <p:grpSp>
        <p:nvGrpSpPr>
          <p:cNvPr id="4" name="Content Placeholder 3"/>
          <p:cNvGrpSpPr/>
          <p:nvPr/>
        </p:nvGrpSpPr>
        <p:grpSpPr>
          <a:xfrm>
            <a:off x="3070806" y="2447109"/>
            <a:ext cx="6692779" cy="4074683"/>
            <a:chOff x="2770714" y="1392457"/>
            <a:chExt cx="6992873" cy="5129335"/>
          </a:xfrm>
        </p:grpSpPr>
        <p:sp>
          <p:nvSpPr>
            <p:cNvPr id="5" name="Freeform: Shape 3"/>
            <p:cNvSpPr/>
            <p:nvPr/>
          </p:nvSpPr>
          <p:spPr>
            <a:xfrm>
              <a:off x="2770714" y="1392457"/>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a:solidFill>
                    <a:srgbClr val="FFFFFF"/>
                  </a:solidFill>
                  <a:uFillTx/>
                  <a:latin typeface="Aptos"/>
                </a:rPr>
                <a:t>Lethargy</a:t>
              </a:r>
            </a:p>
          </p:txBody>
        </p:sp>
        <p:sp>
          <p:nvSpPr>
            <p:cNvPr id="7" name="Freeform: Shape 5"/>
            <p:cNvSpPr/>
            <p:nvPr/>
          </p:nvSpPr>
          <p:spPr>
            <a:xfrm>
              <a:off x="2770714" y="2281409"/>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a:solidFill>
                    <a:srgbClr val="FFFFFF"/>
                  </a:solidFill>
                  <a:uFillTx/>
                  <a:latin typeface="Aptos"/>
                </a:rPr>
                <a:t>Nausea</a:t>
              </a:r>
            </a:p>
          </p:txBody>
        </p:sp>
        <p:sp>
          <p:nvSpPr>
            <p:cNvPr id="9" name="Freeform: Shape 7"/>
            <p:cNvSpPr/>
            <p:nvPr/>
          </p:nvSpPr>
          <p:spPr>
            <a:xfrm>
              <a:off x="2770714" y="3170361"/>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a:solidFill>
                    <a:srgbClr val="FFFFFF"/>
                  </a:solidFill>
                  <a:uFillTx/>
                  <a:latin typeface="Aptos"/>
                </a:rPr>
                <a:t>Back Pain</a:t>
              </a:r>
            </a:p>
          </p:txBody>
        </p:sp>
        <p:sp>
          <p:nvSpPr>
            <p:cNvPr id="11" name="Freeform: Shape 9"/>
            <p:cNvSpPr/>
            <p:nvPr/>
          </p:nvSpPr>
          <p:spPr>
            <a:xfrm>
              <a:off x="2770714" y="4059305"/>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dirty="0">
                  <a:solidFill>
                    <a:srgbClr val="FFFFFF"/>
                  </a:solidFill>
                  <a:uFillTx/>
                  <a:latin typeface="Aptos"/>
                </a:rPr>
                <a:t>Headache</a:t>
              </a:r>
            </a:p>
          </p:txBody>
        </p:sp>
        <p:sp>
          <p:nvSpPr>
            <p:cNvPr id="13" name="Freeform: Shape 11"/>
            <p:cNvSpPr/>
            <p:nvPr/>
          </p:nvSpPr>
          <p:spPr>
            <a:xfrm>
              <a:off x="2770714" y="4948257"/>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a:solidFill>
                    <a:srgbClr val="FFFFFF"/>
                  </a:solidFill>
                  <a:uFillTx/>
                  <a:latin typeface="Aptos"/>
                </a:rPr>
                <a:t>Gynaecological symptoms</a:t>
              </a:r>
            </a:p>
          </p:txBody>
        </p:sp>
        <p:sp>
          <p:nvSpPr>
            <p:cNvPr id="14" name="Freeform: Shape 13"/>
            <p:cNvSpPr/>
            <p:nvPr/>
          </p:nvSpPr>
          <p:spPr>
            <a:xfrm>
              <a:off x="2770714" y="5837200"/>
              <a:ext cx="6992873" cy="684592"/>
            </a:xfrm>
            <a:custGeom>
              <a:avLst/>
              <a:gdLst>
                <a:gd name="f0" fmla="val 10800000"/>
                <a:gd name="f1" fmla="val 5400000"/>
                <a:gd name="f2" fmla="val 180"/>
                <a:gd name="f3" fmla="val w"/>
                <a:gd name="f4" fmla="val h"/>
                <a:gd name="f5" fmla="val 0"/>
                <a:gd name="f6" fmla="val 6992874"/>
                <a:gd name="f7" fmla="val 684592"/>
                <a:gd name="f8" fmla="val 684591"/>
                <a:gd name="f9" fmla="val 342296"/>
                <a:gd name="f10" fmla="val 1"/>
                <a:gd name="f11" fmla="+- 0 0 -90"/>
                <a:gd name="f12" fmla="*/ f3 1 6992874"/>
                <a:gd name="f13" fmla="*/ f4 1 684592"/>
                <a:gd name="f14" fmla="+- f7 0 f5"/>
                <a:gd name="f15" fmla="+- f6 0 f5"/>
                <a:gd name="f16" fmla="*/ f11 f0 1"/>
                <a:gd name="f17" fmla="*/ f15 1 6992874"/>
                <a:gd name="f18" fmla="*/ f14 1 684592"/>
                <a:gd name="f19" fmla="*/ 0 f15 1"/>
                <a:gd name="f20" fmla="*/ 0 f14 1"/>
                <a:gd name="f21" fmla="*/ 6650578 f15 1"/>
                <a:gd name="f22" fmla="*/ 6992874 f15 1"/>
                <a:gd name="f23" fmla="*/ 342296 f14 1"/>
                <a:gd name="f24" fmla="*/ 684592 f14 1"/>
                <a:gd name="f25" fmla="*/ f16 1 f2"/>
                <a:gd name="f26" fmla="*/ f19 1 6992874"/>
                <a:gd name="f27" fmla="*/ f20 1 684592"/>
                <a:gd name="f28" fmla="*/ f21 1 6992874"/>
                <a:gd name="f29" fmla="*/ f22 1 6992874"/>
                <a:gd name="f30" fmla="*/ f23 1 684592"/>
                <a:gd name="f31" fmla="*/ f24 1 684592"/>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6992874" h="684592">
                  <a:moveTo>
                    <a:pt x="f6" y="f8"/>
                  </a:moveTo>
                  <a:lnTo>
                    <a:pt x="f9" y="f8"/>
                  </a:lnTo>
                  <a:lnTo>
                    <a:pt x="f5" y="f9"/>
                  </a:lnTo>
                  <a:lnTo>
                    <a:pt x="f9" y="f10"/>
                  </a:lnTo>
                  <a:lnTo>
                    <a:pt x="f6" y="f10"/>
                  </a:lnTo>
                  <a:lnTo>
                    <a:pt x="f6" y="f8"/>
                  </a:lnTo>
                  <a:close/>
                </a:path>
              </a:pathLst>
            </a:custGeom>
            <a:solidFill>
              <a:srgbClr val="156082"/>
            </a:solidFill>
            <a:ln cap="flat">
              <a:noFill/>
              <a:prstDash val="solid"/>
            </a:ln>
          </p:spPr>
          <p:txBody>
            <a:bodyPr vert="horz" wrap="square" lIns="473037" tIns="118113" rIns="220470" bIns="118113" anchor="ctr" anchorCtr="1" compatLnSpc="1">
              <a:noAutofit/>
            </a:bodyPr>
            <a:lstStyle/>
            <a:p>
              <a:pPr marL="0" marR="0" lvl="0" indent="0" algn="ctr"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3100" b="0" i="0" u="none" strike="noStrike" kern="1200" cap="none" spc="0" baseline="0">
                  <a:solidFill>
                    <a:srgbClr val="FFFFFF"/>
                  </a:solidFill>
                  <a:uFillTx/>
                  <a:latin typeface="Aptos"/>
                </a:rPr>
                <a:t>Bladder Symptoms</a:t>
              </a: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612" y="2382780"/>
            <a:ext cx="594386" cy="672490"/>
          </a:xfrm>
          <a:prstGeom prst="ellipse">
            <a:avLst/>
          </a:prstGeom>
        </p:spPr>
      </p:pic>
      <p:pic>
        <p:nvPicPr>
          <p:cNvPr id="17" name="Picture 16"/>
          <p:cNvPicPr>
            <a:picLocks noChangeAspect="1"/>
          </p:cNvPicPr>
          <p:nvPr/>
        </p:nvPicPr>
        <p:blipFill>
          <a:blip r:embed="rId3"/>
          <a:stretch>
            <a:fillRect/>
          </a:stretch>
        </p:blipFill>
        <p:spPr>
          <a:xfrm>
            <a:off x="2664282" y="3747362"/>
            <a:ext cx="734130" cy="673966"/>
          </a:xfrm>
          <a:prstGeom prst="ellipse">
            <a:avLst/>
          </a:prstGeom>
        </p:spPr>
      </p:pic>
      <p:pic>
        <p:nvPicPr>
          <p:cNvPr id="19" name="Picture 18"/>
          <p:cNvPicPr>
            <a:picLocks noChangeAspect="1"/>
          </p:cNvPicPr>
          <p:nvPr/>
        </p:nvPicPr>
        <p:blipFill>
          <a:blip r:embed="rId4"/>
          <a:stretch>
            <a:fillRect/>
          </a:stretch>
        </p:blipFill>
        <p:spPr>
          <a:xfrm>
            <a:off x="2713005" y="3104285"/>
            <a:ext cx="715599" cy="672170"/>
          </a:xfrm>
          <a:prstGeom prst="ellipse">
            <a:avLst/>
          </a:prstGeom>
        </p:spPr>
      </p:pic>
      <p:pic>
        <p:nvPicPr>
          <p:cNvPr id="20" name="Picture 19"/>
          <p:cNvPicPr>
            <a:picLocks noChangeAspect="1"/>
          </p:cNvPicPr>
          <p:nvPr/>
        </p:nvPicPr>
        <p:blipFill>
          <a:blip r:embed="rId5"/>
          <a:stretch>
            <a:fillRect/>
          </a:stretch>
        </p:blipFill>
        <p:spPr>
          <a:xfrm>
            <a:off x="2698723" y="4504328"/>
            <a:ext cx="744162" cy="744162"/>
          </a:xfrm>
          <a:prstGeom prst="ellipse">
            <a:avLst/>
          </a:prstGeom>
        </p:spPr>
      </p:pic>
      <p:pic>
        <p:nvPicPr>
          <p:cNvPr id="21" name="Picture 20"/>
          <p:cNvPicPr>
            <a:picLocks noChangeAspect="1"/>
          </p:cNvPicPr>
          <p:nvPr/>
        </p:nvPicPr>
        <p:blipFill rotWithShape="1">
          <a:blip r:embed="rId6"/>
          <a:srcRect l="1774" r="5791" b="4822"/>
          <a:stretch/>
        </p:blipFill>
        <p:spPr>
          <a:xfrm>
            <a:off x="2808090" y="5255669"/>
            <a:ext cx="634795" cy="577460"/>
          </a:xfrm>
          <a:prstGeom prst="ellipse">
            <a:avLst/>
          </a:prstGeom>
        </p:spPr>
      </p:pic>
      <p:pic>
        <p:nvPicPr>
          <p:cNvPr id="22" name="Picture 21"/>
          <p:cNvPicPr>
            <a:picLocks noChangeAspect="1"/>
          </p:cNvPicPr>
          <p:nvPr/>
        </p:nvPicPr>
        <p:blipFill>
          <a:blip r:embed="rId7"/>
          <a:stretch>
            <a:fillRect/>
          </a:stretch>
        </p:blipFill>
        <p:spPr>
          <a:xfrm>
            <a:off x="2808090" y="5977960"/>
            <a:ext cx="635334" cy="635910"/>
          </a:xfrm>
          <a:prstGeom prst="ellipse">
            <a:avLst/>
          </a:prstGeom>
        </p:spPr>
      </p:pic>
    </p:spTree>
    <p:extLst>
      <p:ext uri="{BB962C8B-B14F-4D97-AF65-F5344CB8AC3E}">
        <p14:creationId xmlns:p14="http://schemas.microsoft.com/office/powerpoint/2010/main" val="1726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8233" y="1464038"/>
            <a:ext cx="10515600" cy="4121150"/>
          </a:xfrm>
        </p:spPr>
        <p:txBody>
          <a:bodyPr/>
          <a:lstStyle/>
          <a:p>
            <a:pPr marL="0" indent="0">
              <a:buNone/>
            </a:pPr>
            <a:r>
              <a:rPr lang="en-GB" sz="2400" dirty="0"/>
              <a:t>Don’t overlook  other serious causes of IBS like symptoms </a:t>
            </a:r>
            <a:r>
              <a:rPr lang="en-GB" sz="2400" dirty="0" err="1"/>
              <a:t>ie</a:t>
            </a:r>
            <a:r>
              <a:rPr lang="en-GB" sz="2400" dirty="0"/>
              <a:t> IBD, Ovarian Cancer, Coeliac Disease and Colorectal Cancers</a:t>
            </a:r>
          </a:p>
        </p:txBody>
      </p:sp>
      <p:sp>
        <p:nvSpPr>
          <p:cNvPr id="3" name="Title 2"/>
          <p:cNvSpPr>
            <a:spLocks noGrp="1"/>
          </p:cNvSpPr>
          <p:nvPr>
            <p:ph type="title"/>
          </p:nvPr>
        </p:nvSpPr>
        <p:spPr/>
        <p:txBody>
          <a:bodyPr/>
          <a:lstStyle/>
          <a:p>
            <a:r>
              <a:rPr lang="en-GB" dirty="0" smtClean="0"/>
              <a:t>Other causes</a:t>
            </a:r>
            <a:endParaRPr lang="en-GB" dirty="0"/>
          </a:p>
        </p:txBody>
      </p:sp>
      <p:sp>
        <p:nvSpPr>
          <p:cNvPr id="4" name="Rectangle 3"/>
          <p:cNvSpPr/>
          <p:nvPr/>
        </p:nvSpPr>
        <p:spPr>
          <a:xfrm>
            <a:off x="1445622" y="2366329"/>
            <a:ext cx="8386355" cy="3693319"/>
          </a:xfrm>
          <a:prstGeom prst="rect">
            <a:avLst/>
          </a:prstGeom>
        </p:spPr>
        <p:txBody>
          <a:bodyPr wrap="square">
            <a:spAutoFit/>
          </a:bodyPr>
          <a:lstStyle/>
          <a:p>
            <a:pPr lvl="0"/>
            <a:r>
              <a:rPr lang="en-GB" dirty="0">
                <a:latin typeface="Inter"/>
              </a:rPr>
              <a:t>Look out for </a:t>
            </a:r>
            <a:r>
              <a:rPr lang="en-GB" b="1" dirty="0">
                <a:solidFill>
                  <a:srgbClr val="FF0000"/>
                </a:solidFill>
                <a:latin typeface="Inter"/>
              </a:rPr>
              <a:t>Alarm</a:t>
            </a:r>
            <a:r>
              <a:rPr lang="en-GB" dirty="0">
                <a:latin typeface="Inter"/>
              </a:rPr>
              <a:t> symptoms and signs:</a:t>
            </a:r>
          </a:p>
          <a:p>
            <a:pPr marL="742950" lvl="1" indent="-285750">
              <a:buFont typeface="Arial" panose="020B0604020202020204" pitchFamily="34" charset="0"/>
              <a:buChar char="•"/>
            </a:pPr>
            <a:r>
              <a:rPr lang="en-GB" dirty="0" smtClean="0">
                <a:latin typeface="Inter"/>
              </a:rPr>
              <a:t>Unintentional </a:t>
            </a:r>
            <a:r>
              <a:rPr lang="en-GB" dirty="0">
                <a:latin typeface="Inter"/>
              </a:rPr>
              <a:t>and unexplained weight loss</a:t>
            </a:r>
          </a:p>
          <a:p>
            <a:pPr marL="742950" lvl="1" indent="-285750">
              <a:buFont typeface="Arial" panose="020B0604020202020204" pitchFamily="34" charset="0"/>
              <a:buChar char="•"/>
            </a:pPr>
            <a:r>
              <a:rPr lang="en-GB" dirty="0" smtClean="0">
                <a:latin typeface="Inter"/>
              </a:rPr>
              <a:t>Rectal </a:t>
            </a:r>
            <a:r>
              <a:rPr lang="en-GB" dirty="0">
                <a:latin typeface="Inter"/>
              </a:rPr>
              <a:t>bleeding</a:t>
            </a:r>
          </a:p>
          <a:p>
            <a:pPr marL="742950" lvl="1" indent="-285750">
              <a:buFont typeface="Arial" panose="020B0604020202020204" pitchFamily="34" charset="0"/>
              <a:buChar char="•"/>
            </a:pPr>
            <a:r>
              <a:rPr lang="en-GB" dirty="0">
                <a:latin typeface="Inter"/>
              </a:rPr>
              <a:t>P</a:t>
            </a:r>
            <a:r>
              <a:rPr lang="en-GB" dirty="0" smtClean="0">
                <a:latin typeface="Inter"/>
              </a:rPr>
              <a:t>ositive </a:t>
            </a:r>
            <a:r>
              <a:rPr lang="en-GB" dirty="0">
                <a:latin typeface="Inter"/>
              </a:rPr>
              <a:t>faecal immunochemical test (FIT)</a:t>
            </a:r>
          </a:p>
          <a:p>
            <a:pPr marL="742950" lvl="1" indent="-285750">
              <a:buFont typeface="Arial" panose="020B0604020202020204" pitchFamily="34" charset="0"/>
              <a:buChar char="•"/>
            </a:pPr>
            <a:r>
              <a:rPr lang="en-GB" dirty="0" smtClean="0">
                <a:latin typeface="Inter"/>
              </a:rPr>
              <a:t>Change </a:t>
            </a:r>
            <a:r>
              <a:rPr lang="en-GB" dirty="0">
                <a:latin typeface="Inter"/>
              </a:rPr>
              <a:t>in bowel habit over the age of 60 years</a:t>
            </a:r>
          </a:p>
          <a:p>
            <a:pPr marL="742950" lvl="1" indent="-285750">
              <a:buFont typeface="Arial" panose="020B0604020202020204" pitchFamily="34" charset="0"/>
              <a:buChar char="•"/>
            </a:pPr>
            <a:r>
              <a:rPr lang="en-GB" dirty="0" smtClean="0">
                <a:latin typeface="Inter"/>
              </a:rPr>
              <a:t>Raised </a:t>
            </a:r>
            <a:r>
              <a:rPr lang="en-GB" dirty="0">
                <a:latin typeface="Inter"/>
              </a:rPr>
              <a:t>faecal calprotectin</a:t>
            </a:r>
          </a:p>
          <a:p>
            <a:pPr marL="742950" lvl="1" indent="-285750">
              <a:buFont typeface="Arial" panose="020B0604020202020204" pitchFamily="34" charset="0"/>
              <a:buChar char="•"/>
            </a:pPr>
            <a:r>
              <a:rPr lang="en-GB" dirty="0" smtClean="0">
                <a:latin typeface="Inter"/>
              </a:rPr>
              <a:t>Iron </a:t>
            </a:r>
            <a:r>
              <a:rPr lang="en-GB" dirty="0">
                <a:latin typeface="Inter"/>
              </a:rPr>
              <a:t>deficiency anaemia</a:t>
            </a:r>
          </a:p>
          <a:p>
            <a:pPr marL="742950" lvl="1" indent="-285750">
              <a:buFont typeface="Arial" panose="020B0604020202020204" pitchFamily="34" charset="0"/>
              <a:buChar char="•"/>
            </a:pPr>
            <a:r>
              <a:rPr lang="en-GB" dirty="0" smtClean="0">
                <a:latin typeface="Inter"/>
              </a:rPr>
              <a:t>Persistent </a:t>
            </a:r>
            <a:r>
              <a:rPr lang="en-GB" dirty="0">
                <a:latin typeface="Inter"/>
              </a:rPr>
              <a:t>or frequent bloating in females (especially if aged over </a:t>
            </a:r>
            <a:r>
              <a:rPr lang="en-GB" dirty="0" smtClean="0">
                <a:latin typeface="Inter"/>
              </a:rPr>
              <a:t>50 </a:t>
            </a:r>
            <a:r>
              <a:rPr lang="en-GB" dirty="0">
                <a:latin typeface="Inter"/>
              </a:rPr>
              <a:t>years – ovarian cancer)</a:t>
            </a:r>
          </a:p>
          <a:p>
            <a:pPr marL="742950" lvl="1" indent="-285750">
              <a:buFont typeface="Arial" panose="020B0604020202020204" pitchFamily="34" charset="0"/>
              <a:buChar char="•"/>
            </a:pPr>
            <a:r>
              <a:rPr lang="en-GB" dirty="0" smtClean="0">
                <a:latin typeface="Inter"/>
              </a:rPr>
              <a:t>Abdominal </a:t>
            </a:r>
            <a:r>
              <a:rPr lang="en-GB" dirty="0">
                <a:latin typeface="Inter"/>
              </a:rPr>
              <a:t>or rectal mass</a:t>
            </a:r>
          </a:p>
          <a:p>
            <a:pPr lvl="0"/>
            <a:endParaRPr lang="en-GB" dirty="0">
              <a:latin typeface="Inter"/>
            </a:endParaRPr>
          </a:p>
          <a:p>
            <a:pPr lvl="0"/>
            <a:r>
              <a:rPr lang="en-GB" b="1" dirty="0">
                <a:solidFill>
                  <a:srgbClr val="FF0000"/>
                </a:solidFill>
                <a:latin typeface="Inter"/>
              </a:rPr>
              <a:t>This means that taking a thorough history and examining the patient are extremely important</a:t>
            </a:r>
          </a:p>
        </p:txBody>
      </p:sp>
      <p:pic>
        <p:nvPicPr>
          <p:cNvPr id="5" name="Picture 4" descr="A red and white triangle sign with a black exclamation mark&#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9564587" y="2366329"/>
            <a:ext cx="2069818" cy="1724850"/>
          </a:xfrm>
          <a:prstGeom prst="rect">
            <a:avLst/>
          </a:prstGeom>
          <a:noFill/>
          <a:ln cap="flat">
            <a:noFill/>
          </a:ln>
        </p:spPr>
      </p:pic>
    </p:spTree>
    <p:extLst>
      <p:ext uri="{BB962C8B-B14F-4D97-AF65-F5344CB8AC3E}">
        <p14:creationId xmlns:p14="http://schemas.microsoft.com/office/powerpoint/2010/main" val="282151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8234" y="1699169"/>
            <a:ext cx="11083836" cy="4121150"/>
          </a:xfrm>
        </p:spPr>
        <p:txBody>
          <a:bodyPr/>
          <a:lstStyle/>
          <a:p>
            <a:pPr marL="0" lvl="0" indent="0">
              <a:lnSpc>
                <a:spcPct val="100000"/>
              </a:lnSpc>
              <a:buNone/>
            </a:pPr>
            <a:r>
              <a:rPr lang="en-GB" sz="1400" b="1" dirty="0">
                <a:latin typeface="Inter"/>
              </a:rPr>
              <a:t>Symptoms</a:t>
            </a:r>
            <a:r>
              <a:rPr lang="en-GB" sz="1400" dirty="0">
                <a:latin typeface="Inter"/>
              </a:rPr>
              <a:t> </a:t>
            </a:r>
          </a:p>
          <a:p>
            <a:pPr lvl="1">
              <a:lnSpc>
                <a:spcPct val="100000"/>
              </a:lnSpc>
            </a:pPr>
            <a:r>
              <a:rPr lang="en-GB" sz="1400" dirty="0">
                <a:latin typeface="Inter"/>
              </a:rPr>
              <a:t>Onset and duration</a:t>
            </a:r>
          </a:p>
          <a:p>
            <a:pPr lvl="1">
              <a:lnSpc>
                <a:spcPct val="100000"/>
              </a:lnSpc>
            </a:pPr>
            <a:r>
              <a:rPr lang="en-GB" sz="1400" dirty="0">
                <a:latin typeface="Inter"/>
              </a:rPr>
              <a:t>Type and severity — showing people the Bristol Stool Form Scale may help with description of stool form.</a:t>
            </a:r>
          </a:p>
          <a:p>
            <a:pPr lvl="1">
              <a:lnSpc>
                <a:spcPct val="100000"/>
              </a:lnSpc>
            </a:pPr>
            <a:r>
              <a:rPr lang="en-GB" sz="1400" dirty="0">
                <a:latin typeface="Inter"/>
              </a:rPr>
              <a:t>*Clinical features suggestive of an alternative diagnosis, including a serious or life-threatening condition — arrange admission or referral where appropriate*</a:t>
            </a:r>
          </a:p>
          <a:p>
            <a:pPr marL="0" lvl="0" indent="0">
              <a:lnSpc>
                <a:spcPct val="100000"/>
              </a:lnSpc>
              <a:buNone/>
            </a:pPr>
            <a:r>
              <a:rPr lang="en-GB" sz="1400" b="1" dirty="0">
                <a:latin typeface="Inter"/>
              </a:rPr>
              <a:t>Dietary assessment</a:t>
            </a:r>
          </a:p>
          <a:p>
            <a:pPr lvl="1">
              <a:lnSpc>
                <a:spcPct val="100000"/>
              </a:lnSpc>
            </a:pPr>
            <a:r>
              <a:rPr lang="en-GB" sz="1400" dirty="0" smtClean="0">
                <a:latin typeface="Inter"/>
              </a:rPr>
              <a:t>Including </a:t>
            </a:r>
            <a:r>
              <a:rPr lang="en-GB" sz="1400" dirty="0">
                <a:latin typeface="Inter"/>
              </a:rPr>
              <a:t>fibre intake, nutrition, and any known food triggers (such as alcohol, caffeine, spicy and fatty foods).</a:t>
            </a:r>
          </a:p>
          <a:p>
            <a:pPr lvl="1">
              <a:lnSpc>
                <a:spcPct val="100000"/>
              </a:lnSpc>
            </a:pPr>
            <a:r>
              <a:rPr lang="en-GB" sz="1400" dirty="0">
                <a:latin typeface="Inter"/>
              </a:rPr>
              <a:t>Consider the use of a food diary to determine an association between specific foods and symptoms.</a:t>
            </a:r>
          </a:p>
          <a:p>
            <a:pPr marL="0" lvl="0" indent="0">
              <a:lnSpc>
                <a:spcPct val="100000"/>
              </a:lnSpc>
              <a:buNone/>
            </a:pPr>
            <a:r>
              <a:rPr lang="en-GB" sz="1400" b="1" dirty="0">
                <a:latin typeface="Inter"/>
              </a:rPr>
              <a:t>Other triggers</a:t>
            </a:r>
          </a:p>
          <a:p>
            <a:pPr lvl="1">
              <a:lnSpc>
                <a:spcPct val="100000"/>
              </a:lnSpc>
            </a:pPr>
            <a:r>
              <a:rPr lang="en-GB" sz="1000" dirty="0">
                <a:latin typeface="Inter"/>
              </a:rPr>
              <a:t> </a:t>
            </a:r>
            <a:r>
              <a:rPr lang="en-GB" sz="1400" dirty="0">
                <a:latin typeface="Inter"/>
              </a:rPr>
              <a:t>Including enteric infection, recurrent antibiotic use, recent stress, anxiety, or depression</a:t>
            </a:r>
          </a:p>
          <a:p>
            <a:pPr marL="0" lvl="0" indent="0">
              <a:lnSpc>
                <a:spcPct val="100000"/>
              </a:lnSpc>
              <a:buNone/>
            </a:pPr>
            <a:r>
              <a:rPr lang="en-GB" sz="1400" b="1" dirty="0">
                <a:latin typeface="Inter"/>
              </a:rPr>
              <a:t>Comorbidities</a:t>
            </a:r>
          </a:p>
          <a:p>
            <a:pPr lvl="1">
              <a:lnSpc>
                <a:spcPct val="100000"/>
              </a:lnSpc>
            </a:pPr>
            <a:r>
              <a:rPr lang="en-GB" sz="1400" dirty="0" smtClean="0">
                <a:latin typeface="Inter"/>
              </a:rPr>
              <a:t>Including </a:t>
            </a:r>
            <a:r>
              <a:rPr lang="en-GB" sz="1400" dirty="0">
                <a:latin typeface="Inter"/>
              </a:rPr>
              <a:t>psychological and previous surgery and medications including opioids</a:t>
            </a:r>
          </a:p>
          <a:p>
            <a:pPr marL="0" lvl="0" indent="0">
              <a:lnSpc>
                <a:spcPct val="100000"/>
              </a:lnSpc>
              <a:buNone/>
            </a:pPr>
            <a:r>
              <a:rPr lang="en-GB" sz="1400" b="1" dirty="0">
                <a:latin typeface="Inter"/>
              </a:rPr>
              <a:t>The impact of symptoms </a:t>
            </a:r>
          </a:p>
          <a:p>
            <a:pPr lvl="1">
              <a:lnSpc>
                <a:spcPct val="100000"/>
              </a:lnSpc>
            </a:pPr>
            <a:r>
              <a:rPr lang="en-GB" sz="1400" dirty="0">
                <a:latin typeface="Inter"/>
              </a:rPr>
              <a:t>on daily functioning such as home, work, school, and leisure activities</a:t>
            </a:r>
          </a:p>
          <a:p>
            <a:pPr marL="0" lvl="0" indent="0">
              <a:lnSpc>
                <a:spcPct val="100000"/>
              </a:lnSpc>
              <a:buNone/>
            </a:pPr>
            <a:r>
              <a:rPr lang="en-GB" sz="1400" b="1" dirty="0">
                <a:latin typeface="Inter"/>
              </a:rPr>
              <a:t>Activity</a:t>
            </a:r>
          </a:p>
          <a:p>
            <a:pPr lvl="1">
              <a:lnSpc>
                <a:spcPct val="100000"/>
              </a:lnSpc>
            </a:pPr>
            <a:r>
              <a:rPr lang="en-GB" sz="1400" dirty="0">
                <a:latin typeface="Inter"/>
              </a:rPr>
              <a:t>The person's exercise and physical activity levels</a:t>
            </a:r>
          </a:p>
          <a:p>
            <a:pPr>
              <a:lnSpc>
                <a:spcPct val="100000"/>
              </a:lnSpc>
            </a:pPr>
            <a:endParaRPr lang="en-GB" sz="1400" dirty="0"/>
          </a:p>
        </p:txBody>
      </p:sp>
      <p:sp>
        <p:nvSpPr>
          <p:cNvPr id="3" name="Title 2"/>
          <p:cNvSpPr>
            <a:spLocks noGrp="1"/>
          </p:cNvSpPr>
          <p:nvPr>
            <p:ph type="title"/>
          </p:nvPr>
        </p:nvSpPr>
        <p:spPr>
          <a:xfrm>
            <a:off x="646611" y="347708"/>
            <a:ext cx="8018417" cy="1420132"/>
          </a:xfrm>
        </p:spPr>
        <p:txBody>
          <a:bodyPr/>
          <a:lstStyle/>
          <a:p>
            <a:r>
              <a:rPr lang="en-GB" dirty="0"/>
              <a:t>Assessing the patient – specifics in the 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040" y="4242245"/>
            <a:ext cx="2404110" cy="2298435"/>
          </a:xfrm>
          <a:prstGeom prst="rect">
            <a:avLst/>
          </a:prstGeom>
        </p:spPr>
      </p:pic>
    </p:spTree>
    <p:extLst>
      <p:ext uri="{BB962C8B-B14F-4D97-AF65-F5344CB8AC3E}">
        <p14:creationId xmlns:p14="http://schemas.microsoft.com/office/powerpoint/2010/main" val="38676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3400" y="1803672"/>
            <a:ext cx="8175171" cy="4121150"/>
          </a:xfrm>
        </p:spPr>
        <p:txBody>
          <a:bodyPr/>
          <a:lstStyle/>
          <a:p>
            <a:pPr marL="0" lvl="0" indent="0">
              <a:lnSpc>
                <a:spcPct val="100000"/>
              </a:lnSpc>
              <a:spcBef>
                <a:spcPts val="0"/>
              </a:spcBef>
              <a:buNone/>
            </a:pPr>
            <a:r>
              <a:rPr lang="en-GB" sz="1800" b="1" dirty="0">
                <a:solidFill>
                  <a:srgbClr val="0E0E0E"/>
                </a:solidFill>
              </a:rPr>
              <a:t>Examine the person:</a:t>
            </a:r>
          </a:p>
          <a:p>
            <a:pPr lvl="1">
              <a:lnSpc>
                <a:spcPct val="100000"/>
              </a:lnSpc>
              <a:spcBef>
                <a:spcPts val="0"/>
              </a:spcBef>
            </a:pPr>
            <a:r>
              <a:rPr lang="en-GB" sz="1600" dirty="0">
                <a:solidFill>
                  <a:srgbClr val="0E0E0E"/>
                </a:solidFill>
              </a:rPr>
              <a:t>Check weight, calculate the body mass index (BMI), and assess for unintended or unexplained weight loss</a:t>
            </a:r>
          </a:p>
          <a:p>
            <a:pPr lvl="1">
              <a:lnSpc>
                <a:spcPct val="100000"/>
              </a:lnSpc>
              <a:spcBef>
                <a:spcPts val="0"/>
              </a:spcBef>
            </a:pPr>
            <a:r>
              <a:rPr lang="en-GB" sz="1600" dirty="0">
                <a:solidFill>
                  <a:srgbClr val="0E0E0E"/>
                </a:solidFill>
              </a:rPr>
              <a:t>Palpate the abdomen for signs of tenderness or masses</a:t>
            </a:r>
          </a:p>
          <a:p>
            <a:pPr lvl="1">
              <a:lnSpc>
                <a:spcPct val="100000"/>
              </a:lnSpc>
              <a:spcBef>
                <a:spcPts val="0"/>
              </a:spcBef>
            </a:pPr>
            <a:r>
              <a:rPr lang="en-GB" sz="1600" dirty="0">
                <a:solidFill>
                  <a:srgbClr val="0E0E0E"/>
                </a:solidFill>
              </a:rPr>
              <a:t>Perform a rectal examination, with the person's consent, to exclude perianal or rectal pathology</a:t>
            </a:r>
          </a:p>
          <a:p>
            <a:pPr marL="0" lvl="0" indent="0">
              <a:lnSpc>
                <a:spcPct val="100000"/>
              </a:lnSpc>
              <a:spcBef>
                <a:spcPts val="0"/>
              </a:spcBef>
              <a:buNone/>
            </a:pPr>
            <a:endParaRPr lang="en-GB" sz="1800" kern="0" dirty="0">
              <a:solidFill>
                <a:srgbClr val="0E0E0E"/>
              </a:solidFill>
            </a:endParaRPr>
          </a:p>
          <a:p>
            <a:pPr marL="0" lvl="0" indent="0">
              <a:lnSpc>
                <a:spcPct val="100000"/>
              </a:lnSpc>
              <a:spcBef>
                <a:spcPts val="0"/>
              </a:spcBef>
              <a:buNone/>
            </a:pPr>
            <a:r>
              <a:rPr lang="en-GB" sz="1800" b="1" dirty="0">
                <a:solidFill>
                  <a:srgbClr val="0E0E0E"/>
                </a:solidFill>
              </a:rPr>
              <a:t>Consider arranging the following investigations to exclude  other diagnoses:</a:t>
            </a:r>
          </a:p>
          <a:p>
            <a:pPr lvl="1">
              <a:lnSpc>
                <a:spcPct val="100000"/>
              </a:lnSpc>
              <a:spcBef>
                <a:spcPts val="0"/>
              </a:spcBef>
            </a:pPr>
            <a:r>
              <a:rPr lang="en-GB" sz="1600" dirty="0">
                <a:solidFill>
                  <a:srgbClr val="0E0E0E"/>
                </a:solidFill>
              </a:rPr>
              <a:t>Full blood count (FBC) — to assess for anaemia, and/or a raised platelet count</a:t>
            </a:r>
          </a:p>
          <a:p>
            <a:pPr lvl="1">
              <a:lnSpc>
                <a:spcPct val="100000"/>
              </a:lnSpc>
              <a:spcBef>
                <a:spcPts val="0"/>
              </a:spcBef>
            </a:pPr>
            <a:r>
              <a:rPr lang="en-GB" sz="1600" dirty="0">
                <a:solidFill>
                  <a:srgbClr val="0E0E0E"/>
                </a:solidFill>
              </a:rPr>
              <a:t>Inflammatory markers such as erythrocyte sedimentation rate (ESR) and C-reactive protein (CRP) — may be raised if there is active inflammation or infection</a:t>
            </a:r>
          </a:p>
          <a:p>
            <a:pPr lvl="1">
              <a:lnSpc>
                <a:spcPct val="100000"/>
              </a:lnSpc>
              <a:spcBef>
                <a:spcPts val="0"/>
              </a:spcBef>
            </a:pPr>
            <a:r>
              <a:rPr lang="en-GB" sz="1600" dirty="0">
                <a:solidFill>
                  <a:srgbClr val="0E0E0E"/>
                </a:solidFill>
              </a:rPr>
              <a:t>Coeliac serology — to exclude coeliac disease, particularly if there is diarrhoea-predominant IBS or mixed symptoms</a:t>
            </a:r>
          </a:p>
          <a:p>
            <a:pPr lvl="1">
              <a:lnSpc>
                <a:spcPct val="100000"/>
              </a:lnSpc>
              <a:spcBef>
                <a:spcPts val="0"/>
              </a:spcBef>
            </a:pPr>
            <a:r>
              <a:rPr lang="en-GB" sz="1600" dirty="0">
                <a:solidFill>
                  <a:srgbClr val="0E0E0E"/>
                </a:solidFill>
              </a:rPr>
              <a:t>Faecal calprotectin — in particular if the person has diarrhoea and is aged 45 years or younger to exclude inflammatory bowel disease</a:t>
            </a:r>
          </a:p>
          <a:p>
            <a:pPr lvl="1">
              <a:lnSpc>
                <a:spcPct val="100000"/>
              </a:lnSpc>
              <a:spcBef>
                <a:spcPts val="0"/>
              </a:spcBef>
            </a:pPr>
            <a:r>
              <a:rPr lang="en-GB" sz="1600" dirty="0">
                <a:solidFill>
                  <a:srgbClr val="0E0E0E"/>
                </a:solidFill>
              </a:rPr>
              <a:t>Local and national referral guidelines for suspected colorectal or ovarian cancer should be followed, where indicated</a:t>
            </a:r>
          </a:p>
          <a:p>
            <a:endParaRPr lang="en-GB" sz="1800" dirty="0"/>
          </a:p>
        </p:txBody>
      </p:sp>
      <p:sp>
        <p:nvSpPr>
          <p:cNvPr id="3" name="Title 2"/>
          <p:cNvSpPr>
            <a:spLocks noGrp="1"/>
          </p:cNvSpPr>
          <p:nvPr>
            <p:ph type="title"/>
          </p:nvPr>
        </p:nvSpPr>
        <p:spPr/>
        <p:txBody>
          <a:bodyPr/>
          <a:lstStyle/>
          <a:p>
            <a:r>
              <a:rPr lang="en-GB" dirty="0"/>
              <a:t>Assessing the patient – specifics in examination and diagnostics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647" y="2804159"/>
            <a:ext cx="2968690" cy="2002972"/>
          </a:xfrm>
          <a:prstGeom prst="rect">
            <a:avLst/>
          </a:prstGeom>
        </p:spPr>
      </p:pic>
    </p:spTree>
    <p:extLst>
      <p:ext uri="{BB962C8B-B14F-4D97-AF65-F5344CB8AC3E}">
        <p14:creationId xmlns:p14="http://schemas.microsoft.com/office/powerpoint/2010/main" val="32081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062" y="1211489"/>
            <a:ext cx="10959737" cy="4121150"/>
          </a:xfrm>
        </p:spPr>
        <p:txBody>
          <a:bodyPr/>
          <a:lstStyle/>
          <a:p>
            <a:pPr marL="0" indent="0">
              <a:buNone/>
            </a:pPr>
            <a:r>
              <a:rPr lang="en-GB" sz="2000" b="1" dirty="0"/>
              <a:t>Alternative conditions which may present similarly to irritable bowel syndrome include:</a:t>
            </a:r>
          </a:p>
        </p:txBody>
      </p:sp>
      <p:sp>
        <p:nvSpPr>
          <p:cNvPr id="3" name="Title 2"/>
          <p:cNvSpPr>
            <a:spLocks noGrp="1"/>
          </p:cNvSpPr>
          <p:nvPr>
            <p:ph type="title"/>
          </p:nvPr>
        </p:nvSpPr>
        <p:spPr/>
        <p:txBody>
          <a:bodyPr/>
          <a:lstStyle/>
          <a:p>
            <a:r>
              <a:rPr lang="en-GB" dirty="0"/>
              <a:t>Alternative conditions </a:t>
            </a:r>
          </a:p>
        </p:txBody>
      </p:sp>
      <p:sp>
        <p:nvSpPr>
          <p:cNvPr id="4" name="Rectangle 3"/>
          <p:cNvSpPr/>
          <p:nvPr/>
        </p:nvSpPr>
        <p:spPr>
          <a:xfrm>
            <a:off x="444681" y="1595021"/>
            <a:ext cx="11302638" cy="5262979"/>
          </a:xfrm>
          <a:prstGeom prst="rect">
            <a:avLst/>
          </a:prstGeom>
        </p:spPr>
        <p:txBody>
          <a:bodyPr wrap="square">
            <a:spAutoFit/>
          </a:bodyPr>
          <a:lstStyle/>
          <a:p>
            <a:pPr lvl="0"/>
            <a:r>
              <a:rPr lang="en-GB" sz="1400" b="1" dirty="0">
                <a:solidFill>
                  <a:srgbClr val="0E0E0E"/>
                </a:solidFill>
                <a:latin typeface="Arial" panose="020B0604020202020204" pitchFamily="34" charset="0"/>
                <a:cs typeface="Arial" panose="020B0604020202020204" pitchFamily="34" charset="0"/>
              </a:rPr>
              <a:t>Malignancy</a:t>
            </a:r>
            <a:r>
              <a:rPr lang="en-GB" sz="1400" dirty="0">
                <a:solidFill>
                  <a:srgbClr val="0E0E0E"/>
                </a:solidFill>
                <a:latin typeface="Arial" panose="020B0604020202020204" pitchFamily="34" charset="0"/>
                <a:cs typeface="Arial" panose="020B0604020202020204" pitchFamily="34" charset="0"/>
              </a:rPr>
              <a:t> (such as colorectal cancer, small bowel cancer, ovarian cancer and lymphoma) </a:t>
            </a:r>
          </a:p>
          <a:p>
            <a:pPr lvl="0"/>
            <a:r>
              <a:rPr lang="en-GB" sz="1400" b="1" dirty="0" smtClean="0">
                <a:solidFill>
                  <a:srgbClr val="0E0E0E"/>
                </a:solidFill>
                <a:latin typeface="Arial" panose="020B0604020202020204" pitchFamily="34" charset="0"/>
                <a:cs typeface="Arial" panose="020B0604020202020204" pitchFamily="34" charset="0"/>
              </a:rPr>
              <a:t>Other </a:t>
            </a:r>
            <a:r>
              <a:rPr lang="en-GB" sz="1400" b="1" dirty="0">
                <a:solidFill>
                  <a:srgbClr val="0E0E0E"/>
                </a:solidFill>
                <a:latin typeface="Arial" panose="020B0604020202020204" pitchFamily="34" charset="0"/>
                <a:cs typeface="Arial" panose="020B0604020202020204" pitchFamily="34" charset="0"/>
              </a:rPr>
              <a:t>causes of constipation</a:t>
            </a:r>
            <a:r>
              <a:rPr lang="en-GB" sz="1400" dirty="0">
                <a:solidFill>
                  <a:srgbClr val="0E0E0E"/>
                </a:solidFill>
                <a:latin typeface="Arial" panose="020B0604020202020204" pitchFamily="34" charset="0"/>
                <a:cs typeface="Arial" panose="020B0604020202020204" pitchFamily="34" charset="0"/>
              </a:rPr>
              <a:t>, such as:</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Functional or drug-induced constipation </a:t>
            </a:r>
          </a:p>
          <a:p>
            <a:pPr marL="742950" lvl="1" indent="-285750">
              <a:spcBef>
                <a:spcPts val="0"/>
              </a:spcBef>
              <a:buFont typeface="Arial" panose="020B0604020202020204" pitchFamily="34" charset="0"/>
              <a:buChar char="•"/>
            </a:pPr>
            <a:r>
              <a:rPr lang="en-GB" sz="1400" dirty="0" smtClean="0">
                <a:solidFill>
                  <a:srgbClr val="0E0E0E"/>
                </a:solidFill>
                <a:latin typeface="Arial" panose="020B0604020202020204" pitchFamily="34" charset="0"/>
                <a:cs typeface="Arial" panose="020B0604020202020204" pitchFamily="34" charset="0"/>
              </a:rPr>
              <a:t>Hypothyroidism </a:t>
            </a:r>
          </a:p>
          <a:p>
            <a:pPr lvl="0"/>
            <a:r>
              <a:rPr lang="en-GB" sz="1400" b="1" dirty="0" smtClean="0">
                <a:solidFill>
                  <a:srgbClr val="0E0E0E"/>
                </a:solidFill>
                <a:latin typeface="Arial" panose="020B0604020202020204" pitchFamily="34" charset="0"/>
                <a:cs typeface="Arial" panose="020B0604020202020204" pitchFamily="34" charset="0"/>
              </a:rPr>
              <a:t>Other causes of diarrhoea</a:t>
            </a:r>
            <a:r>
              <a:rPr lang="en-GB" sz="1400" dirty="0" smtClean="0">
                <a:solidFill>
                  <a:srgbClr val="0E0E0E"/>
                </a:solidFill>
                <a:latin typeface="Arial" panose="020B0604020202020204" pitchFamily="34" charset="0"/>
                <a:cs typeface="Arial" panose="020B0604020202020204" pitchFamily="34" charset="0"/>
              </a:rPr>
              <a:t>, such as:</a:t>
            </a:r>
          </a:p>
          <a:p>
            <a:pPr marL="742950" lvl="1" indent="-285750">
              <a:spcBef>
                <a:spcPts val="0"/>
              </a:spcBef>
              <a:buFont typeface="Arial" panose="020B0604020202020204" pitchFamily="34" charset="0"/>
              <a:buChar char="•"/>
            </a:pPr>
            <a:r>
              <a:rPr lang="en-GB" sz="1400" dirty="0" smtClean="0">
                <a:solidFill>
                  <a:srgbClr val="0E0E0E"/>
                </a:solidFill>
                <a:latin typeface="Arial" panose="020B0604020202020204" pitchFamily="34" charset="0"/>
                <a:cs typeface="Arial" panose="020B0604020202020204" pitchFamily="34" charset="0"/>
              </a:rPr>
              <a:t>Inflammatory </a:t>
            </a:r>
            <a:r>
              <a:rPr lang="en-GB" sz="1400" dirty="0">
                <a:solidFill>
                  <a:srgbClr val="0E0E0E"/>
                </a:solidFill>
                <a:latin typeface="Arial" panose="020B0604020202020204" pitchFamily="34" charset="0"/>
                <a:cs typeface="Arial" panose="020B0604020202020204" pitchFamily="34" charset="0"/>
              </a:rPr>
              <a:t>bowel disease</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Coeliac disease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Gastrointestinal infection and secondary lactose intolerance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Antibiotic-associated diarrhoea (for example </a:t>
            </a:r>
            <a:r>
              <a:rPr lang="en-GB" sz="1400" i="1" dirty="0">
                <a:solidFill>
                  <a:srgbClr val="0E0E0E"/>
                </a:solidFill>
                <a:latin typeface="Arial" panose="020B0604020202020204" pitchFamily="34" charset="0"/>
                <a:cs typeface="Arial" panose="020B0604020202020204" pitchFamily="34" charset="0"/>
              </a:rPr>
              <a:t>Clostridium difficile </a:t>
            </a:r>
            <a:r>
              <a:rPr lang="en-GB" sz="1400" dirty="0">
                <a:solidFill>
                  <a:srgbClr val="0E0E0E"/>
                </a:solidFill>
                <a:latin typeface="Arial" panose="020B0604020202020204" pitchFamily="34" charset="0"/>
                <a:cs typeface="Arial" panose="020B0604020202020204" pitchFamily="34" charset="0"/>
              </a:rPr>
              <a:t>colitis)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Microscopic colitis — more common in females over the age of 45 years. Often presents with coexisting autoimmune disease, nocturnal or severe watery diarrhoea and weight loss and may be precipitated by some medications such as NSAIDs, SSRIs, or proton pump inhibitors.</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Bile acid malabsorption — a past medical history including cholecystectomy or right hemicolectomy may be suggestive of bile acid diarrhoea.</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Hyperthyroidism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Laxative misuse</a:t>
            </a:r>
          </a:p>
          <a:p>
            <a:pPr lvl="0"/>
            <a:r>
              <a:rPr lang="en-GB" sz="1400" b="1" dirty="0">
                <a:solidFill>
                  <a:srgbClr val="0E0E0E"/>
                </a:solidFill>
                <a:latin typeface="Arial" panose="020B0604020202020204" pitchFamily="34" charset="0"/>
                <a:cs typeface="Arial" panose="020B0604020202020204" pitchFamily="34" charset="0"/>
              </a:rPr>
              <a:t>Other causes of abdominal pain or discomfort</a:t>
            </a:r>
            <a:r>
              <a:rPr lang="en-GB" sz="1400" dirty="0">
                <a:solidFill>
                  <a:srgbClr val="0E0E0E"/>
                </a:solidFill>
                <a:latin typeface="Arial" panose="020B0604020202020204" pitchFamily="34" charset="0"/>
                <a:cs typeface="Arial" panose="020B0604020202020204" pitchFamily="34" charset="0"/>
              </a:rPr>
              <a:t>, such as:</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Diverticular disease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Chronic pancreatitis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Gallstones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Peptic ulcer disease </a:t>
            </a:r>
          </a:p>
          <a:p>
            <a:pPr marL="742950" lvl="1" indent="-285750">
              <a:spcBef>
                <a:spcPts val="0"/>
              </a:spcBef>
              <a:buFont typeface="Arial" panose="020B0604020202020204" pitchFamily="34" charset="0"/>
              <a:buChar char="•"/>
            </a:pPr>
            <a:r>
              <a:rPr lang="en-GB" sz="1400" dirty="0">
                <a:solidFill>
                  <a:srgbClr val="0E0E0E"/>
                </a:solidFill>
                <a:latin typeface="Arial" panose="020B0604020202020204" pitchFamily="34" charset="0"/>
                <a:cs typeface="Arial" panose="020B0604020202020204" pitchFamily="34" charset="0"/>
              </a:rPr>
              <a:t>Gastro-oesophageal reflux disease </a:t>
            </a:r>
          </a:p>
          <a:p>
            <a:pPr lvl="0"/>
            <a:r>
              <a:rPr lang="en-GB" sz="1400" b="1" dirty="0">
                <a:solidFill>
                  <a:srgbClr val="0E0E0E"/>
                </a:solidFill>
                <a:latin typeface="Arial" panose="020B0604020202020204" pitchFamily="34" charset="0"/>
                <a:cs typeface="Arial" panose="020B0604020202020204" pitchFamily="34" charset="0"/>
              </a:rPr>
              <a:t>Other causes of symptoms</a:t>
            </a:r>
            <a:r>
              <a:rPr lang="en-GB" sz="1400" dirty="0">
                <a:solidFill>
                  <a:srgbClr val="0E0E0E"/>
                </a:solidFill>
                <a:latin typeface="Arial" panose="020B0604020202020204" pitchFamily="34" charset="0"/>
                <a:cs typeface="Arial" panose="020B0604020202020204" pitchFamily="34" charset="0"/>
              </a:rPr>
              <a:t> :Premenstrual syndrome and endometriosis </a:t>
            </a:r>
          </a:p>
          <a:p>
            <a:pPr lvl="0"/>
            <a:r>
              <a:rPr lang="en-GB" sz="1400" b="1" dirty="0">
                <a:solidFill>
                  <a:srgbClr val="0E0E0E"/>
                </a:solidFill>
                <a:latin typeface="Arial" panose="020B0604020202020204" pitchFamily="34" charset="0"/>
                <a:cs typeface="Arial" panose="020B0604020202020204" pitchFamily="34" charset="0"/>
              </a:rPr>
              <a:t>Anxiety and/or depression </a:t>
            </a:r>
            <a:endParaRPr lang="en-GB" sz="1400" dirty="0">
              <a:solidFill>
                <a:srgbClr val="0E0E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10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6942" y="1690688"/>
            <a:ext cx="8810898" cy="4121150"/>
          </a:xfrm>
        </p:spPr>
        <p:txBody>
          <a:bodyPr/>
          <a:lstStyle/>
          <a:p>
            <a:pPr marL="742950" lvl="1" indent="-285750"/>
            <a:r>
              <a:rPr lang="en-GB" dirty="0">
                <a:solidFill>
                  <a:srgbClr val="0E0E0E"/>
                </a:solidFill>
                <a:latin typeface="Inter"/>
              </a:rPr>
              <a:t>If atypical presentations such as nocturnal diarrhoea or abdominal pain</a:t>
            </a:r>
          </a:p>
          <a:p>
            <a:pPr marL="742950" lvl="1" indent="-285750"/>
            <a:r>
              <a:rPr lang="en-GB" dirty="0">
                <a:solidFill>
                  <a:srgbClr val="0E0E0E"/>
                </a:solidFill>
                <a:latin typeface="Inter"/>
              </a:rPr>
              <a:t>Features of a </a:t>
            </a:r>
            <a:r>
              <a:rPr lang="en-GB" dirty="0" err="1">
                <a:solidFill>
                  <a:srgbClr val="0E0E0E"/>
                </a:solidFill>
                <a:latin typeface="Inter"/>
              </a:rPr>
              <a:t>defecatory</a:t>
            </a:r>
            <a:r>
              <a:rPr lang="en-GB" dirty="0">
                <a:solidFill>
                  <a:srgbClr val="0E0E0E"/>
                </a:solidFill>
                <a:latin typeface="Inter"/>
              </a:rPr>
              <a:t> disorder (such as a sensation of incomplete, or blocked evacuation and use of digital manoeuvres to facilitate defaecation)</a:t>
            </a:r>
          </a:p>
          <a:p>
            <a:pPr marL="742950" lvl="1" indent="-285750"/>
            <a:r>
              <a:rPr lang="en-GB" dirty="0">
                <a:solidFill>
                  <a:srgbClr val="0E0E0E"/>
                </a:solidFill>
                <a:latin typeface="Inter"/>
              </a:rPr>
              <a:t>Faecal incontinence</a:t>
            </a:r>
          </a:p>
          <a:p>
            <a:endParaRPr lang="en-GB" sz="2400" dirty="0"/>
          </a:p>
        </p:txBody>
      </p:sp>
      <p:sp>
        <p:nvSpPr>
          <p:cNvPr id="3" name="Title 2"/>
          <p:cNvSpPr>
            <a:spLocks noGrp="1"/>
          </p:cNvSpPr>
          <p:nvPr>
            <p:ph type="title"/>
          </p:nvPr>
        </p:nvSpPr>
        <p:spPr/>
        <p:txBody>
          <a:bodyPr/>
          <a:lstStyle/>
          <a:p>
            <a:r>
              <a:rPr lang="en-GB" dirty="0">
                <a:latin typeface="Inter"/>
              </a:rPr>
              <a:t>When to refer to a specialist</a:t>
            </a:r>
            <a:endParaRPr lang="en-GB" dirty="0"/>
          </a:p>
        </p:txBody>
      </p:sp>
      <p:pic>
        <p:nvPicPr>
          <p:cNvPr id="5" name="Picture 4"/>
          <p:cNvPicPr>
            <a:picLocks noChangeAspect="1"/>
          </p:cNvPicPr>
          <p:nvPr/>
        </p:nvPicPr>
        <p:blipFill>
          <a:blip r:embed="rId2"/>
          <a:stretch>
            <a:fillRect/>
          </a:stretch>
        </p:blipFill>
        <p:spPr>
          <a:xfrm>
            <a:off x="6753632" y="3685085"/>
            <a:ext cx="4071122" cy="2698163"/>
          </a:xfrm>
          <a:prstGeom prst="rect">
            <a:avLst/>
          </a:prstGeom>
        </p:spPr>
      </p:pic>
    </p:spTree>
    <p:extLst>
      <p:ext uri="{BB962C8B-B14F-4D97-AF65-F5344CB8AC3E}">
        <p14:creationId xmlns:p14="http://schemas.microsoft.com/office/powerpoint/2010/main" val="39937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989" y="1411786"/>
            <a:ext cx="8819605" cy="4121150"/>
          </a:xfrm>
        </p:spPr>
        <p:txBody>
          <a:bodyPr/>
          <a:lstStyle/>
          <a:p>
            <a:pPr lvl="0">
              <a:lnSpc>
                <a:spcPct val="100000"/>
              </a:lnSpc>
            </a:pPr>
            <a:r>
              <a:rPr lang="en-GB" sz="2000" dirty="0">
                <a:solidFill>
                  <a:srgbClr val="0E0E0E"/>
                </a:solidFill>
                <a:latin typeface="Inter"/>
              </a:rPr>
              <a:t>Focus should be </a:t>
            </a:r>
            <a:r>
              <a:rPr lang="en-GB" sz="2000" b="1" dirty="0">
                <a:solidFill>
                  <a:srgbClr val="0E0E0E"/>
                </a:solidFill>
                <a:latin typeface="Inter"/>
              </a:rPr>
              <a:t>individualized</a:t>
            </a:r>
            <a:r>
              <a:rPr lang="en-GB" sz="2000" dirty="0">
                <a:solidFill>
                  <a:srgbClr val="0E0E0E"/>
                </a:solidFill>
                <a:latin typeface="Inter"/>
              </a:rPr>
              <a:t> to the person's symptoms and psychosocial situation, and should initially include clear explanation of the condition, and diet and lifestyle advice</a:t>
            </a:r>
          </a:p>
          <a:p>
            <a:pPr lvl="0">
              <a:lnSpc>
                <a:spcPct val="100000"/>
              </a:lnSpc>
            </a:pPr>
            <a:r>
              <a:rPr lang="en-GB" sz="2000" dirty="0">
                <a:solidFill>
                  <a:srgbClr val="0E0E0E"/>
                </a:solidFill>
                <a:latin typeface="Inter"/>
              </a:rPr>
              <a:t>Discuss diagnosis of IBS in the context of the ’gut-brain axis’ and explain that IBS is a chronic condition with recurrent fluctuating symptoms which can be triggered by stress, </a:t>
            </a:r>
            <a:r>
              <a:rPr lang="en-GB" sz="2000" dirty="0" err="1">
                <a:solidFill>
                  <a:srgbClr val="0E0E0E"/>
                </a:solidFill>
                <a:latin typeface="Inter"/>
              </a:rPr>
              <a:t>intercurrent</a:t>
            </a:r>
            <a:r>
              <a:rPr lang="en-GB" sz="2000" dirty="0">
                <a:solidFill>
                  <a:srgbClr val="0E0E0E"/>
                </a:solidFill>
                <a:latin typeface="Inter"/>
              </a:rPr>
              <a:t> illnesses, medications and eating.</a:t>
            </a:r>
          </a:p>
          <a:p>
            <a:pPr lvl="0">
              <a:lnSpc>
                <a:spcPct val="100000"/>
              </a:lnSpc>
            </a:pPr>
            <a:r>
              <a:rPr lang="en-GB" sz="2000" dirty="0">
                <a:solidFill>
                  <a:srgbClr val="0E0E0E"/>
                </a:solidFill>
                <a:latin typeface="Inter"/>
              </a:rPr>
              <a:t>Reassure the person that IBS is not associated with an increased risk of cancer or mortality</a:t>
            </a:r>
          </a:p>
          <a:p>
            <a:pPr lvl="0">
              <a:lnSpc>
                <a:spcPct val="100000"/>
              </a:lnSpc>
            </a:pPr>
            <a:r>
              <a:rPr lang="en-GB" sz="2000" dirty="0">
                <a:solidFill>
                  <a:srgbClr val="0E0E0E"/>
                </a:solidFill>
                <a:latin typeface="Inter"/>
              </a:rPr>
              <a:t>Explain that the aim of management is to improve symptoms (it may not relieve them completely) and quality of life — treatments are likely to be needed long term</a:t>
            </a:r>
          </a:p>
          <a:p>
            <a:pPr>
              <a:lnSpc>
                <a:spcPct val="100000"/>
              </a:lnSpc>
            </a:pPr>
            <a:endParaRPr lang="en-GB" sz="2000" dirty="0"/>
          </a:p>
        </p:txBody>
      </p:sp>
      <p:sp>
        <p:nvSpPr>
          <p:cNvPr id="3" name="Title 2"/>
          <p:cNvSpPr>
            <a:spLocks noGrp="1"/>
          </p:cNvSpPr>
          <p:nvPr>
            <p:ph type="title"/>
          </p:nvPr>
        </p:nvSpPr>
        <p:spPr/>
        <p:txBody>
          <a:bodyPr/>
          <a:lstStyle/>
          <a:p>
            <a:r>
              <a:rPr lang="en-GB" dirty="0">
                <a:latin typeface="Inter"/>
              </a:rPr>
              <a:t>Initial Management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594" y="2088870"/>
            <a:ext cx="2057400" cy="2478232"/>
          </a:xfrm>
          <a:prstGeom prst="rect">
            <a:avLst/>
          </a:prstGeom>
        </p:spPr>
      </p:pic>
    </p:spTree>
    <p:extLst>
      <p:ext uri="{BB962C8B-B14F-4D97-AF65-F5344CB8AC3E}">
        <p14:creationId xmlns:p14="http://schemas.microsoft.com/office/powerpoint/2010/main" val="115993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2108" y="1132408"/>
            <a:ext cx="10953206" cy="4121150"/>
          </a:xfrm>
        </p:spPr>
        <p:txBody>
          <a:bodyPr/>
          <a:lstStyle/>
          <a:p>
            <a:pPr marL="0" lvl="0" indent="0">
              <a:lnSpc>
                <a:spcPct val="100000"/>
              </a:lnSpc>
              <a:buNone/>
            </a:pPr>
            <a:r>
              <a:rPr lang="en-GB" sz="1800" b="1" dirty="0">
                <a:solidFill>
                  <a:srgbClr val="0E0E0E"/>
                </a:solidFill>
              </a:rPr>
              <a:t>Direct the person to sources of information and support, such as:</a:t>
            </a:r>
          </a:p>
          <a:p>
            <a:pPr marL="742950" lvl="1" indent="-285750">
              <a:lnSpc>
                <a:spcPct val="100000"/>
              </a:lnSpc>
            </a:pPr>
            <a:r>
              <a:rPr lang="en-GB" sz="1800" dirty="0">
                <a:solidFill>
                  <a:srgbClr val="0E0E0E"/>
                </a:solidFill>
              </a:rPr>
              <a:t>The NHS patient information leaflet </a:t>
            </a:r>
            <a:r>
              <a:rPr lang="en-GB" sz="1800" dirty="0">
                <a:solidFill>
                  <a:srgbClr val="005EA5"/>
                </a:solidFill>
                <a:hlinkClick r:id="rId2"/>
              </a:rPr>
              <a:t>Irritable bowel syndrome</a:t>
            </a:r>
            <a:endParaRPr lang="en-GB" sz="1800" dirty="0">
              <a:solidFill>
                <a:srgbClr val="0E0E0E"/>
              </a:solidFill>
            </a:endParaRPr>
          </a:p>
          <a:p>
            <a:pPr marL="742950" lvl="1" indent="-285750">
              <a:lnSpc>
                <a:spcPct val="100000"/>
              </a:lnSpc>
            </a:pPr>
            <a:r>
              <a:rPr lang="en-GB" sz="1800" dirty="0">
                <a:solidFill>
                  <a:srgbClr val="0E0E0E"/>
                </a:solidFill>
              </a:rPr>
              <a:t>The </a:t>
            </a:r>
            <a:r>
              <a:rPr lang="en-GB" sz="1800" dirty="0">
                <a:solidFill>
                  <a:srgbClr val="005EA5"/>
                </a:solidFill>
                <a:hlinkClick r:id="rId3"/>
              </a:rPr>
              <a:t>IBS Network</a:t>
            </a:r>
            <a:r>
              <a:rPr lang="en-GB" sz="1800" dirty="0">
                <a:solidFill>
                  <a:srgbClr val="0E0E0E"/>
                </a:solidFill>
              </a:rPr>
              <a:t> is a national charity supporting people living with irritable bowel syndrome (telephone 0114 2723253) which has multiple </a:t>
            </a:r>
            <a:r>
              <a:rPr lang="en-GB" sz="1800" dirty="0">
                <a:solidFill>
                  <a:srgbClr val="005EA5"/>
                </a:solidFill>
                <a:hlinkClick r:id="rId4"/>
              </a:rPr>
              <a:t>self-help information</a:t>
            </a:r>
            <a:r>
              <a:rPr lang="en-GB" sz="1800" dirty="0">
                <a:solidFill>
                  <a:srgbClr val="0E0E0E"/>
                </a:solidFill>
              </a:rPr>
              <a:t> pages and runs local support groups.</a:t>
            </a:r>
          </a:p>
          <a:p>
            <a:pPr marL="0" lvl="0" indent="0">
              <a:lnSpc>
                <a:spcPct val="100000"/>
              </a:lnSpc>
              <a:buNone/>
            </a:pPr>
            <a:r>
              <a:rPr lang="en-GB" sz="1800" b="1" dirty="0">
                <a:solidFill>
                  <a:srgbClr val="0E0E0E"/>
                </a:solidFill>
              </a:rPr>
              <a:t>For all people with IBS give advice on diet, lifestyle and mental wellbeing:</a:t>
            </a:r>
          </a:p>
          <a:p>
            <a:pPr lvl="0">
              <a:lnSpc>
                <a:spcPct val="100000"/>
              </a:lnSpc>
            </a:pPr>
            <a:r>
              <a:rPr lang="en-GB" sz="1800" dirty="0">
                <a:solidFill>
                  <a:srgbClr val="0E0E0E"/>
                </a:solidFill>
              </a:rPr>
              <a:t>Advise the person to eat regular meals with a healthy, balanced diet, and to adjust their fibre intake according to symptoms </a:t>
            </a:r>
            <a:r>
              <a:rPr lang="en-GB" sz="1800" dirty="0">
                <a:solidFill>
                  <a:srgbClr val="005EA5"/>
                </a:solidFill>
                <a:hlinkClick r:id="rId5"/>
              </a:rPr>
              <a:t>The </a:t>
            </a:r>
            <a:r>
              <a:rPr lang="en-GB" sz="1800" dirty="0" err="1">
                <a:solidFill>
                  <a:srgbClr val="005EA5"/>
                </a:solidFill>
                <a:hlinkClick r:id="rId5"/>
              </a:rPr>
              <a:t>Eatwell</a:t>
            </a:r>
            <a:r>
              <a:rPr lang="en-GB" sz="1800" dirty="0">
                <a:solidFill>
                  <a:srgbClr val="005EA5"/>
                </a:solidFill>
                <a:hlinkClick r:id="rId5"/>
              </a:rPr>
              <a:t> Guide</a:t>
            </a:r>
            <a:r>
              <a:rPr lang="en-GB" sz="1800" dirty="0">
                <a:solidFill>
                  <a:srgbClr val="0E0E0E"/>
                </a:solidFill>
              </a:rPr>
              <a:t> </a:t>
            </a:r>
          </a:p>
          <a:p>
            <a:pPr lvl="0">
              <a:lnSpc>
                <a:spcPct val="100000"/>
              </a:lnSpc>
            </a:pPr>
            <a:r>
              <a:rPr lang="en-GB" sz="1800" dirty="0">
                <a:solidFill>
                  <a:srgbClr val="0E0E0E"/>
                </a:solidFill>
              </a:rPr>
              <a:t>Recommend drinking an adequate fluid intake. </a:t>
            </a:r>
            <a:r>
              <a:rPr lang="en-GB" sz="1800" dirty="0">
                <a:solidFill>
                  <a:srgbClr val="005EA5"/>
                </a:solidFill>
                <a:hlinkClick r:id="rId6"/>
              </a:rPr>
              <a:t>Fluid (water and drinks)</a:t>
            </a:r>
            <a:endParaRPr lang="en-GB" sz="1800" dirty="0">
              <a:solidFill>
                <a:srgbClr val="0E0E0E"/>
              </a:solidFill>
            </a:endParaRPr>
          </a:p>
          <a:p>
            <a:pPr lvl="0">
              <a:lnSpc>
                <a:spcPct val="100000"/>
              </a:lnSpc>
            </a:pPr>
            <a:r>
              <a:rPr lang="en-GB" sz="1800" dirty="0">
                <a:solidFill>
                  <a:srgbClr val="0E0E0E"/>
                </a:solidFill>
              </a:rPr>
              <a:t>For people who choose to take an over-the-counter probiotic supplement, advise that they do so for </a:t>
            </a:r>
            <a:r>
              <a:rPr lang="en-GB" sz="1800" u="sng" dirty="0">
                <a:solidFill>
                  <a:srgbClr val="0E0E0E"/>
                </a:solidFill>
              </a:rPr>
              <a:t>at least twelve weeks </a:t>
            </a:r>
            <a:r>
              <a:rPr lang="en-GB" sz="1800" dirty="0">
                <a:solidFill>
                  <a:srgbClr val="0E0E0E"/>
                </a:solidFill>
              </a:rPr>
              <a:t>and discontinue if there is no improvement in symptoms</a:t>
            </a:r>
          </a:p>
          <a:p>
            <a:pPr lvl="0">
              <a:lnSpc>
                <a:spcPct val="100000"/>
              </a:lnSpc>
            </a:pPr>
            <a:r>
              <a:rPr lang="en-GB" sz="1800" dirty="0">
                <a:solidFill>
                  <a:srgbClr val="0E0E0E"/>
                </a:solidFill>
              </a:rPr>
              <a:t>Advise on the benefits of regular physical activity and discuss weight management if the person is overweight or obese.</a:t>
            </a:r>
          </a:p>
          <a:p>
            <a:pPr lvl="0">
              <a:lnSpc>
                <a:spcPct val="100000"/>
              </a:lnSpc>
            </a:pPr>
            <a:r>
              <a:rPr lang="en-GB" sz="1800" dirty="0">
                <a:solidFill>
                  <a:srgbClr val="0E0E0E"/>
                </a:solidFill>
              </a:rPr>
              <a:t>Adults should aim to do 30 minutes of moderate intensity physical activity on at least 5 days of the week</a:t>
            </a:r>
          </a:p>
          <a:p>
            <a:pPr lvl="0">
              <a:lnSpc>
                <a:spcPct val="100000"/>
              </a:lnSpc>
            </a:pPr>
            <a:r>
              <a:rPr lang="en-GB" sz="1800" dirty="0">
                <a:solidFill>
                  <a:srgbClr val="0E0E0E"/>
                </a:solidFill>
              </a:rPr>
              <a:t>Encourage the person to identify any associated stress, anxiety, and/or depression, and manage appropriately</a:t>
            </a:r>
          </a:p>
          <a:p>
            <a:endParaRPr lang="en-GB" dirty="0"/>
          </a:p>
        </p:txBody>
      </p:sp>
      <p:sp>
        <p:nvSpPr>
          <p:cNvPr id="3" name="Title 2"/>
          <p:cNvSpPr>
            <a:spLocks noGrp="1"/>
          </p:cNvSpPr>
          <p:nvPr>
            <p:ph type="title"/>
          </p:nvPr>
        </p:nvSpPr>
        <p:spPr/>
        <p:txBody>
          <a:bodyPr/>
          <a:lstStyle/>
          <a:p>
            <a:r>
              <a:rPr lang="en-GB" dirty="0"/>
              <a:t>General Advice and IBS support</a:t>
            </a:r>
          </a:p>
        </p:txBody>
      </p:sp>
    </p:spTree>
    <p:extLst>
      <p:ext uri="{BB962C8B-B14F-4D97-AF65-F5344CB8AC3E}">
        <p14:creationId xmlns:p14="http://schemas.microsoft.com/office/powerpoint/2010/main" val="40144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1810" y="1690688"/>
            <a:ext cx="11240589" cy="4121150"/>
          </a:xfrm>
        </p:spPr>
        <p:txBody>
          <a:bodyPr/>
          <a:lstStyle/>
          <a:p>
            <a:pPr marL="0" lvl="0" indent="0">
              <a:lnSpc>
                <a:spcPct val="100000"/>
              </a:lnSpc>
              <a:buNone/>
            </a:pPr>
            <a:r>
              <a:rPr lang="en-GB" sz="1800" dirty="0">
                <a:solidFill>
                  <a:srgbClr val="0E0E0E"/>
                </a:solidFill>
              </a:rPr>
              <a:t>If there are predominant symptoms of </a:t>
            </a:r>
            <a:r>
              <a:rPr lang="en-GB" sz="1800" b="1" dirty="0">
                <a:solidFill>
                  <a:srgbClr val="0E0E0E"/>
                </a:solidFill>
              </a:rPr>
              <a:t>diarrhoea and/or bloating</a:t>
            </a:r>
            <a:r>
              <a:rPr lang="en-GB" sz="1800" dirty="0">
                <a:solidFill>
                  <a:srgbClr val="0E0E0E"/>
                </a:solidFill>
              </a:rPr>
              <a:t>, advise the person to:</a:t>
            </a:r>
          </a:p>
          <a:p>
            <a:pPr marL="742950" lvl="1" indent="-285750">
              <a:lnSpc>
                <a:spcPct val="100000"/>
              </a:lnSpc>
            </a:pPr>
            <a:r>
              <a:rPr lang="en-GB" sz="1800" dirty="0">
                <a:solidFill>
                  <a:srgbClr val="0E0E0E"/>
                </a:solidFill>
              </a:rPr>
              <a:t>Reduce their intake of insoluble fibre, such as wholemeal or high-fibre flour and breads, cereals high in bran, and whole grains such as brown rice</a:t>
            </a:r>
          </a:p>
          <a:p>
            <a:pPr marL="742950" lvl="1" indent="-285750">
              <a:lnSpc>
                <a:spcPct val="100000"/>
              </a:lnSpc>
            </a:pPr>
            <a:r>
              <a:rPr lang="en-GB" sz="1800" dirty="0">
                <a:solidFill>
                  <a:srgbClr val="0E0E0E"/>
                </a:solidFill>
              </a:rPr>
              <a:t>Consider reducing foods that may exacerbate symptoms, such as caffeine, alcohol, carbonated drinks, and gas-producing </a:t>
            </a:r>
            <a:r>
              <a:rPr lang="en-GB" sz="1800" dirty="0" smtClean="0">
                <a:solidFill>
                  <a:srgbClr val="0E0E0E"/>
                </a:solidFill>
              </a:rPr>
              <a:t>foods</a:t>
            </a:r>
            <a:endParaRPr lang="en-GB" sz="1800" dirty="0">
              <a:solidFill>
                <a:srgbClr val="0E0E0E"/>
              </a:solidFill>
            </a:endParaRPr>
          </a:p>
          <a:p>
            <a:pPr marL="0" lvl="0" indent="0">
              <a:lnSpc>
                <a:spcPct val="100000"/>
              </a:lnSpc>
              <a:buNone/>
            </a:pPr>
            <a:r>
              <a:rPr lang="en-GB" sz="1800" dirty="0">
                <a:solidFill>
                  <a:srgbClr val="0E0E0E"/>
                </a:solidFill>
              </a:rPr>
              <a:t>If there are predominant symptoms of </a:t>
            </a:r>
            <a:r>
              <a:rPr lang="en-GB" sz="1800" b="1" dirty="0">
                <a:solidFill>
                  <a:srgbClr val="0E0E0E"/>
                </a:solidFill>
              </a:rPr>
              <a:t>constipation</a:t>
            </a:r>
            <a:r>
              <a:rPr lang="en-GB" sz="1800" dirty="0">
                <a:solidFill>
                  <a:srgbClr val="0E0E0E"/>
                </a:solidFill>
              </a:rPr>
              <a:t>, advise the person to:</a:t>
            </a:r>
          </a:p>
          <a:p>
            <a:pPr marL="742950" lvl="1" indent="-285750">
              <a:lnSpc>
                <a:spcPct val="100000"/>
              </a:lnSpc>
            </a:pPr>
            <a:r>
              <a:rPr lang="en-GB" sz="1800" dirty="0">
                <a:solidFill>
                  <a:srgbClr val="0E0E0E"/>
                </a:solidFill>
              </a:rPr>
              <a:t>Try soluble fibre supplements (for example </a:t>
            </a:r>
            <a:r>
              <a:rPr lang="en-GB" sz="1800" dirty="0" err="1">
                <a:solidFill>
                  <a:srgbClr val="0E0E0E"/>
                </a:solidFill>
              </a:rPr>
              <a:t>ispaghula</a:t>
            </a:r>
            <a:r>
              <a:rPr lang="en-GB" sz="1800" dirty="0">
                <a:solidFill>
                  <a:srgbClr val="0E0E0E"/>
                </a:solidFill>
              </a:rPr>
              <a:t>) or foods high in soluble fibre (for example oats and linseed).</a:t>
            </a:r>
          </a:p>
          <a:p>
            <a:pPr marL="742950" lvl="1" indent="-285750">
              <a:lnSpc>
                <a:spcPct val="100000"/>
              </a:lnSpc>
            </a:pPr>
            <a:r>
              <a:rPr lang="en-GB" sz="1800" dirty="0">
                <a:solidFill>
                  <a:srgbClr val="0E0E0E"/>
                </a:solidFill>
              </a:rPr>
              <a:t>Gradually increase fibre intake to minimize flatulence and bloating — it may be several weeks before beneficial effects are seen.</a:t>
            </a:r>
          </a:p>
          <a:p>
            <a:pPr marL="742950" lvl="1" indent="-285750">
              <a:lnSpc>
                <a:spcPct val="100000"/>
              </a:lnSpc>
            </a:pPr>
            <a:r>
              <a:rPr lang="en-GB" sz="1800" dirty="0">
                <a:solidFill>
                  <a:srgbClr val="0E0E0E"/>
                </a:solidFill>
              </a:rPr>
              <a:t>The Association of UK Dietitians has a food fact sheet on </a:t>
            </a:r>
            <a:r>
              <a:rPr lang="en-GB" sz="1800" dirty="0">
                <a:solidFill>
                  <a:srgbClr val="005EA5"/>
                </a:solidFill>
                <a:hlinkClick r:id="rId2"/>
              </a:rPr>
              <a:t>Irritable bowel syndrome (IBS) and diet</a:t>
            </a:r>
            <a:r>
              <a:rPr lang="en-GB" sz="1800" dirty="0" smtClean="0">
                <a:solidFill>
                  <a:srgbClr val="005EA5"/>
                </a:solidFill>
                <a:hlinkClick r:id="rId2"/>
              </a:rPr>
              <a:t>.</a:t>
            </a:r>
            <a:endParaRPr lang="en-GB" sz="1800" dirty="0">
              <a:solidFill>
                <a:srgbClr val="0E0E0E"/>
              </a:solidFill>
            </a:endParaRPr>
          </a:p>
          <a:p>
            <a:pPr marL="0" lvl="0" indent="0">
              <a:lnSpc>
                <a:spcPct val="100000"/>
              </a:lnSpc>
              <a:buNone/>
            </a:pPr>
            <a:r>
              <a:rPr lang="en-GB" sz="1800" dirty="0">
                <a:solidFill>
                  <a:srgbClr val="0E0E0E"/>
                </a:solidFill>
              </a:rPr>
              <a:t>Arrange to review the person with the next two months, depending on clinical judgement, and if there are ongoing or refractory symptoms, consider further management options</a:t>
            </a:r>
            <a:endParaRPr lang="en-GB" sz="1800" dirty="0"/>
          </a:p>
          <a:p>
            <a:endParaRPr lang="en-GB" sz="1800" dirty="0"/>
          </a:p>
        </p:txBody>
      </p:sp>
      <p:sp>
        <p:nvSpPr>
          <p:cNvPr id="3" name="Title 2"/>
          <p:cNvSpPr>
            <a:spLocks noGrp="1"/>
          </p:cNvSpPr>
          <p:nvPr>
            <p:ph type="title"/>
          </p:nvPr>
        </p:nvSpPr>
        <p:spPr>
          <a:xfrm>
            <a:off x="838200" y="365125"/>
            <a:ext cx="8880566" cy="1325563"/>
          </a:xfrm>
        </p:spPr>
        <p:txBody>
          <a:bodyPr/>
          <a:lstStyle/>
          <a:p>
            <a:r>
              <a:rPr lang="en-GB" dirty="0"/>
              <a:t>Managing loose motions and constipation</a:t>
            </a:r>
          </a:p>
        </p:txBody>
      </p:sp>
    </p:spTree>
    <p:extLst>
      <p:ext uri="{BB962C8B-B14F-4D97-AF65-F5344CB8AC3E}">
        <p14:creationId xmlns:p14="http://schemas.microsoft.com/office/powerpoint/2010/main" val="176102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1114" y="1211489"/>
            <a:ext cx="9089572" cy="4121150"/>
          </a:xfrm>
        </p:spPr>
        <p:txBody>
          <a:bodyPr/>
          <a:lstStyle/>
          <a:p>
            <a:pPr marL="0" indent="0">
              <a:lnSpc>
                <a:spcPct val="100000"/>
              </a:lnSpc>
              <a:buNone/>
            </a:pPr>
            <a:r>
              <a:rPr lang="en-GB" sz="2000" b="1" dirty="0">
                <a:solidFill>
                  <a:srgbClr val="0E0E0E"/>
                </a:solidFill>
              </a:rPr>
              <a:t>If first line dietary advice is ineffective</a:t>
            </a:r>
            <a:r>
              <a:rPr lang="en-GB" sz="2000" b="1" dirty="0" smtClean="0">
                <a:solidFill>
                  <a:srgbClr val="0E0E0E"/>
                </a:solidFill>
              </a:rPr>
              <a:t>:</a:t>
            </a:r>
          </a:p>
          <a:p>
            <a:pPr marL="742950" lvl="1" indent="-285750">
              <a:lnSpc>
                <a:spcPct val="100000"/>
              </a:lnSpc>
            </a:pPr>
            <a:r>
              <a:rPr lang="en-GB" sz="2000" dirty="0">
                <a:solidFill>
                  <a:srgbClr val="0E0E0E"/>
                </a:solidFill>
              </a:rPr>
              <a:t>Consider referral to a specialist dietician for dietetic assessment to reinforce general </a:t>
            </a:r>
            <a:r>
              <a:rPr lang="en-GB" sz="2000" dirty="0">
                <a:solidFill>
                  <a:srgbClr val="005EA5"/>
                </a:solidFill>
                <a:hlinkClick r:id="rId2"/>
              </a:rPr>
              <a:t>dietary advice</a:t>
            </a:r>
            <a:r>
              <a:rPr lang="en-GB" sz="2000" dirty="0">
                <a:solidFill>
                  <a:srgbClr val="0E0E0E"/>
                </a:solidFill>
              </a:rPr>
              <a:t>, and for specialist advice on single food avoidance and exclusion diets, especially if food is a trigger for </a:t>
            </a:r>
            <a:r>
              <a:rPr lang="en-GB" sz="2000" dirty="0" smtClean="0">
                <a:solidFill>
                  <a:srgbClr val="0E0E0E"/>
                </a:solidFill>
              </a:rPr>
              <a:t>symptoms</a:t>
            </a:r>
            <a:endParaRPr lang="en-GB" sz="2000" dirty="0">
              <a:solidFill>
                <a:srgbClr val="0E0E0E"/>
              </a:solidFill>
            </a:endParaRPr>
          </a:p>
          <a:p>
            <a:pPr marL="742950" lvl="1" indent="-285750">
              <a:lnSpc>
                <a:spcPct val="100000"/>
              </a:lnSpc>
            </a:pPr>
            <a:r>
              <a:rPr lang="en-GB" sz="2000" dirty="0">
                <a:solidFill>
                  <a:srgbClr val="0E0E0E"/>
                </a:solidFill>
              </a:rPr>
              <a:t>Exclusion diets may include a trial of a low FODMAP (fermentable oligosaccharides, disaccharides, monosaccharides, and polyols) diet. High FODMAP-containing foods include some fruits (apples, cherries, peaches, and nectarines); artificial sweeteners; most lactose-containing foods; legumes; some green vegetables (broccoli, Brussels sprouts, cabbage, and peas</a:t>
            </a:r>
            <a:r>
              <a:rPr lang="en-GB" sz="2000" dirty="0" smtClean="0">
                <a:solidFill>
                  <a:srgbClr val="0E0E0E"/>
                </a:solidFill>
              </a:rPr>
              <a:t>)</a:t>
            </a:r>
            <a:endParaRPr lang="en-GB" sz="2000" dirty="0">
              <a:solidFill>
                <a:srgbClr val="0E0E0E"/>
              </a:solidFill>
            </a:endParaRPr>
          </a:p>
          <a:p>
            <a:pPr marL="742950" lvl="1" indent="-285750">
              <a:lnSpc>
                <a:spcPct val="100000"/>
              </a:lnSpc>
            </a:pPr>
            <a:r>
              <a:rPr lang="en-GB" sz="2000" dirty="0">
                <a:solidFill>
                  <a:srgbClr val="0E0E0E"/>
                </a:solidFill>
              </a:rPr>
              <a:t>The IBS Network has a </a:t>
            </a:r>
            <a:r>
              <a:rPr lang="en-GB" sz="2000" dirty="0">
                <a:solidFill>
                  <a:srgbClr val="005EA5"/>
                </a:solidFill>
                <a:hlinkClick r:id="rId3"/>
              </a:rPr>
              <a:t>FODMAP diet sheet</a:t>
            </a:r>
            <a:r>
              <a:rPr lang="en-GB" sz="2000" dirty="0">
                <a:solidFill>
                  <a:srgbClr val="0E0E0E"/>
                </a:solidFill>
              </a:rPr>
              <a:t> that may be useful</a:t>
            </a:r>
            <a:r>
              <a:rPr lang="en-GB" sz="2000" dirty="0" smtClean="0">
                <a:solidFill>
                  <a:srgbClr val="0E0E0E"/>
                </a:solidFill>
              </a:rPr>
              <a:t>.</a:t>
            </a:r>
            <a:endParaRPr lang="en-GB" sz="2000" dirty="0">
              <a:solidFill>
                <a:srgbClr val="0E0E0E"/>
              </a:solidFill>
            </a:endParaRPr>
          </a:p>
          <a:p>
            <a:pPr marL="742950" lvl="1" indent="-285750">
              <a:lnSpc>
                <a:spcPct val="100000"/>
              </a:lnSpc>
            </a:pPr>
            <a:r>
              <a:rPr lang="en-GB" sz="2000" dirty="0">
                <a:solidFill>
                  <a:srgbClr val="0E0E0E"/>
                </a:solidFill>
              </a:rPr>
              <a:t>Be aware that long-term dietary restriction may lead to inadequate nutrient intake and alterations in the microbiome. A low FODMAP diet should be supervised by a trained dietitian and FODMAPS reintroduced according to tolerance after a limited period of restriction</a:t>
            </a:r>
          </a:p>
          <a:p>
            <a:pPr marL="0" indent="0">
              <a:lnSpc>
                <a:spcPct val="100000"/>
              </a:lnSpc>
              <a:buNone/>
            </a:pPr>
            <a:r>
              <a:rPr lang="en-GB" sz="2000" b="1" dirty="0">
                <a:solidFill>
                  <a:srgbClr val="0E0E0E"/>
                </a:solidFill>
              </a:rPr>
              <a:t/>
            </a:r>
            <a:br>
              <a:rPr lang="en-GB" sz="2000" b="1" dirty="0">
                <a:solidFill>
                  <a:srgbClr val="0E0E0E"/>
                </a:solidFill>
              </a:rPr>
            </a:br>
            <a:endParaRPr lang="en-GB" sz="2000" dirty="0"/>
          </a:p>
        </p:txBody>
      </p:sp>
      <p:sp>
        <p:nvSpPr>
          <p:cNvPr id="3" name="Title 2"/>
          <p:cNvSpPr>
            <a:spLocks noGrp="1"/>
          </p:cNvSpPr>
          <p:nvPr>
            <p:ph type="title"/>
          </p:nvPr>
        </p:nvSpPr>
        <p:spPr/>
        <p:txBody>
          <a:bodyPr/>
          <a:lstStyle/>
          <a:p>
            <a:r>
              <a:rPr lang="en-GB" dirty="0"/>
              <a:t>Ongoing symptoms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686" y="2842872"/>
            <a:ext cx="1913143" cy="1291046"/>
          </a:xfrm>
          <a:prstGeom prst="rect">
            <a:avLst/>
          </a:prstGeom>
        </p:spPr>
      </p:pic>
    </p:spTree>
    <p:extLst>
      <p:ext uri="{BB962C8B-B14F-4D97-AF65-F5344CB8AC3E}">
        <p14:creationId xmlns:p14="http://schemas.microsoft.com/office/powerpoint/2010/main" val="120030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7417526" cy="4121150"/>
          </a:xfrm>
        </p:spPr>
        <p:txBody>
          <a:bodyPr/>
          <a:lstStyle/>
          <a:p>
            <a:pPr lvl="0"/>
            <a:r>
              <a:rPr lang="en-GB" dirty="0">
                <a:latin typeface="Inter"/>
              </a:rPr>
              <a:t>The possible causes of IBS</a:t>
            </a:r>
          </a:p>
          <a:p>
            <a:pPr lvl="0"/>
            <a:r>
              <a:rPr lang="en-GB" dirty="0">
                <a:latin typeface="Inter"/>
              </a:rPr>
              <a:t>How to assess a patient with possible symptoms of IBS and not overlook other serious causes </a:t>
            </a:r>
          </a:p>
          <a:p>
            <a:pPr lvl="0"/>
            <a:r>
              <a:rPr lang="en-GB" dirty="0">
                <a:latin typeface="Inter"/>
              </a:rPr>
              <a:t>Key aspects of management</a:t>
            </a:r>
          </a:p>
          <a:p>
            <a:endParaRPr lang="en-GB" dirty="0"/>
          </a:p>
        </p:txBody>
      </p:sp>
      <p:sp>
        <p:nvSpPr>
          <p:cNvPr id="3" name="Title 2"/>
          <p:cNvSpPr>
            <a:spLocks noGrp="1"/>
          </p:cNvSpPr>
          <p:nvPr>
            <p:ph type="title"/>
          </p:nvPr>
        </p:nvSpPr>
        <p:spPr/>
        <p:txBody>
          <a:bodyPr/>
          <a:lstStyle/>
          <a:p>
            <a:r>
              <a:rPr lang="en-GB" dirty="0"/>
              <a:t>What this presentation covers</a:t>
            </a:r>
          </a:p>
        </p:txBody>
      </p:sp>
      <p:pic>
        <p:nvPicPr>
          <p:cNvPr id="4" name="Picture 3"/>
          <p:cNvPicPr>
            <a:picLocks noChangeAspect="1"/>
          </p:cNvPicPr>
          <p:nvPr/>
        </p:nvPicPr>
        <p:blipFill>
          <a:blip r:embed="rId2"/>
          <a:stretch>
            <a:fillRect/>
          </a:stretch>
        </p:blipFill>
        <p:spPr>
          <a:xfrm>
            <a:off x="8163063" y="1908175"/>
            <a:ext cx="3115128" cy="3235869"/>
          </a:xfrm>
          <a:prstGeom prst="rect">
            <a:avLst/>
          </a:prstGeom>
        </p:spPr>
      </p:pic>
    </p:spTree>
    <p:extLst>
      <p:ext uri="{BB962C8B-B14F-4D97-AF65-F5344CB8AC3E}">
        <p14:creationId xmlns:p14="http://schemas.microsoft.com/office/powerpoint/2010/main" val="254139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1147" y="1359535"/>
            <a:ext cx="10326189" cy="4121150"/>
          </a:xfrm>
        </p:spPr>
        <p:txBody>
          <a:bodyPr/>
          <a:lstStyle/>
          <a:p>
            <a:pPr lvl="1"/>
            <a:r>
              <a:rPr lang="en-GB" sz="2000" dirty="0">
                <a:solidFill>
                  <a:srgbClr val="0E0E0E"/>
                </a:solidFill>
              </a:rPr>
              <a:t>Consider prescribing a bulk-forming laxative initially</a:t>
            </a:r>
          </a:p>
          <a:p>
            <a:pPr lvl="1"/>
            <a:r>
              <a:rPr lang="en-GB" sz="2000" dirty="0">
                <a:solidFill>
                  <a:srgbClr val="0E0E0E"/>
                </a:solidFill>
              </a:rPr>
              <a:t>Efficacy of treatment should be reviewed after 3 months — discontinue if no response</a:t>
            </a:r>
          </a:p>
          <a:p>
            <a:pPr lvl="1"/>
            <a:r>
              <a:rPr lang="en-GB" sz="2000" dirty="0">
                <a:solidFill>
                  <a:srgbClr val="0E0E0E"/>
                </a:solidFill>
              </a:rPr>
              <a:t>Laxatives from any class can be considered </a:t>
            </a:r>
            <a:r>
              <a:rPr lang="en-GB" sz="2000" dirty="0" smtClean="0">
                <a:solidFill>
                  <a:srgbClr val="0E0E0E"/>
                </a:solidFill>
              </a:rPr>
              <a:t>but </a:t>
            </a:r>
            <a:r>
              <a:rPr lang="en-GB" sz="2000" b="1" u="sng" dirty="0">
                <a:solidFill>
                  <a:srgbClr val="0E0E0E"/>
                </a:solidFill>
              </a:rPr>
              <a:t>AVOID lactulose </a:t>
            </a:r>
            <a:r>
              <a:rPr lang="en-GB" sz="2000" dirty="0">
                <a:solidFill>
                  <a:srgbClr val="0E0E0E"/>
                </a:solidFill>
              </a:rPr>
              <a:t>which is not recommended as it may increase gas production and therefore exacerbate symptoms</a:t>
            </a:r>
          </a:p>
          <a:p>
            <a:pPr lvl="1"/>
            <a:r>
              <a:rPr lang="en-GB" sz="2000" dirty="0">
                <a:solidFill>
                  <a:srgbClr val="000000"/>
                </a:solidFill>
              </a:rPr>
              <a:t>If symptoms of severe constipation persist for at least 12 months, and optimal or maximum tolerated doses of previous laxatives from different classes have not helped, consider a trial of the secretory drug </a:t>
            </a:r>
            <a:r>
              <a:rPr lang="en-GB" sz="2000" dirty="0" err="1">
                <a:solidFill>
                  <a:srgbClr val="000000"/>
                </a:solidFill>
              </a:rPr>
              <a:t>linaclotide</a:t>
            </a:r>
            <a:endParaRPr lang="en-GB" sz="2000" dirty="0">
              <a:solidFill>
                <a:srgbClr val="000000"/>
              </a:solidFill>
            </a:endParaRPr>
          </a:p>
          <a:p>
            <a:endParaRPr lang="en-GB" sz="2000" dirty="0"/>
          </a:p>
        </p:txBody>
      </p:sp>
      <p:sp>
        <p:nvSpPr>
          <p:cNvPr id="3" name="Title 2"/>
          <p:cNvSpPr>
            <a:spLocks noGrp="1"/>
          </p:cNvSpPr>
          <p:nvPr>
            <p:ph type="title"/>
          </p:nvPr>
        </p:nvSpPr>
        <p:spPr/>
        <p:txBody>
          <a:bodyPr/>
          <a:lstStyle/>
          <a:p>
            <a:r>
              <a:rPr lang="en-GB" dirty="0">
                <a:latin typeface="Inter"/>
              </a:rPr>
              <a:t>Ongoing constipation</a:t>
            </a:r>
            <a:endParaRPr lang="en-GB" dirty="0"/>
          </a:p>
        </p:txBody>
      </p:sp>
      <p:sp>
        <p:nvSpPr>
          <p:cNvPr id="4" name="Rectangle 3"/>
          <p:cNvSpPr/>
          <p:nvPr/>
        </p:nvSpPr>
        <p:spPr>
          <a:xfrm>
            <a:off x="635724" y="5351911"/>
            <a:ext cx="10406743" cy="609398"/>
          </a:xfrm>
          <a:prstGeom prst="rect">
            <a:avLst/>
          </a:prstGeom>
        </p:spPr>
        <p:txBody>
          <a:bodyPr wrap="square">
            <a:spAutoFit/>
          </a:bodyPr>
          <a:lstStyle/>
          <a:p>
            <a:pPr lvl="0">
              <a:lnSpc>
                <a:spcPct val="80000"/>
              </a:lnSpc>
            </a:pPr>
            <a:r>
              <a:rPr lang="en-GB" sz="1400" dirty="0" err="1"/>
              <a:t>Linaclotide</a:t>
            </a:r>
            <a:r>
              <a:rPr lang="en-GB" sz="1400" dirty="0"/>
              <a:t> [3] 290microgram ONCE daily taken 30mins before meals. 2 Constipation with irritable bowel syndrome – review after 4 weeks if no response</a:t>
            </a:r>
          </a:p>
          <a:p>
            <a:pPr lvl="0">
              <a:lnSpc>
                <a:spcPct val="80000"/>
              </a:lnSpc>
            </a:pPr>
            <a:r>
              <a:rPr lang="en-GB" sz="1400" dirty="0">
                <a:hlinkClick r:id="rId2"/>
              </a:rPr>
              <a:t>constipation.pdf (panmerseyapc.nhs.uk)</a:t>
            </a:r>
            <a:endParaRPr lang="en-GB" sz="1400" dirty="0">
              <a:solidFill>
                <a:srgbClr val="FF0000"/>
              </a:solidFill>
              <a:latin typeface="Inter"/>
            </a:endParaRPr>
          </a:p>
        </p:txBody>
      </p:sp>
    </p:spTree>
    <p:extLst>
      <p:ext uri="{BB962C8B-B14F-4D97-AF65-F5344CB8AC3E}">
        <p14:creationId xmlns:p14="http://schemas.microsoft.com/office/powerpoint/2010/main" val="234788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742950" lvl="1" indent="-285750"/>
            <a:r>
              <a:rPr lang="en-GB" dirty="0">
                <a:solidFill>
                  <a:srgbClr val="0E0E0E"/>
                </a:solidFill>
                <a:latin typeface="Inter"/>
              </a:rPr>
              <a:t>Consider prescribing an </a:t>
            </a:r>
            <a:r>
              <a:rPr lang="en-GB" dirty="0" err="1">
                <a:solidFill>
                  <a:srgbClr val="0E0E0E"/>
                </a:solidFill>
                <a:latin typeface="Inter"/>
              </a:rPr>
              <a:t>antimotility</a:t>
            </a:r>
            <a:r>
              <a:rPr lang="en-GB" dirty="0">
                <a:solidFill>
                  <a:srgbClr val="0E0E0E"/>
                </a:solidFill>
                <a:latin typeface="Inter"/>
              </a:rPr>
              <a:t> drug, such as </a:t>
            </a:r>
            <a:r>
              <a:rPr lang="en-GB" dirty="0" err="1">
                <a:solidFill>
                  <a:srgbClr val="0E0E0E"/>
                </a:solidFill>
                <a:latin typeface="Inter"/>
              </a:rPr>
              <a:t>loperamide</a:t>
            </a:r>
            <a:r>
              <a:rPr lang="en-GB" dirty="0">
                <a:solidFill>
                  <a:srgbClr val="0E0E0E"/>
                </a:solidFill>
                <a:latin typeface="Inter"/>
              </a:rPr>
              <a:t>.</a:t>
            </a:r>
          </a:p>
          <a:p>
            <a:pPr marL="742950" lvl="1" indent="-285750"/>
            <a:r>
              <a:rPr lang="en-GB" dirty="0">
                <a:solidFill>
                  <a:srgbClr val="0E0E0E"/>
                </a:solidFill>
                <a:latin typeface="Inter"/>
              </a:rPr>
              <a:t>Initially 4 mg, followed by 2 mg for up to five days, dose to be taken after each loose stool; usual dose 6–8 mg daily; maximum 16 mg per day</a:t>
            </a:r>
          </a:p>
          <a:p>
            <a:pPr marL="742950" lvl="1" indent="-285750"/>
            <a:r>
              <a:rPr lang="en-GB" dirty="0">
                <a:solidFill>
                  <a:srgbClr val="0E0E0E"/>
                </a:solidFill>
                <a:latin typeface="Inter"/>
              </a:rPr>
              <a:t>Review efficacy at 3 months, discontinue if no response</a:t>
            </a:r>
          </a:p>
          <a:p>
            <a:endParaRPr lang="en-GB" dirty="0"/>
          </a:p>
        </p:txBody>
      </p:sp>
      <p:sp>
        <p:nvSpPr>
          <p:cNvPr id="3" name="Title 2"/>
          <p:cNvSpPr>
            <a:spLocks noGrp="1"/>
          </p:cNvSpPr>
          <p:nvPr>
            <p:ph type="title"/>
          </p:nvPr>
        </p:nvSpPr>
        <p:spPr/>
        <p:txBody>
          <a:bodyPr/>
          <a:lstStyle/>
          <a:p>
            <a:r>
              <a:rPr lang="en-GB" dirty="0">
                <a:latin typeface="Inter"/>
              </a:rPr>
              <a:t>Ongoing diarrhoea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881" y="4205152"/>
            <a:ext cx="2803022" cy="2477089"/>
          </a:xfrm>
          <a:prstGeom prst="rect">
            <a:avLst/>
          </a:prstGeom>
        </p:spPr>
      </p:pic>
    </p:spTree>
    <p:extLst>
      <p:ext uri="{BB962C8B-B14F-4D97-AF65-F5344CB8AC3E}">
        <p14:creationId xmlns:p14="http://schemas.microsoft.com/office/powerpoint/2010/main" val="214548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1114" y="1420495"/>
            <a:ext cx="10515600" cy="4121150"/>
          </a:xfrm>
        </p:spPr>
        <p:txBody>
          <a:bodyPr/>
          <a:lstStyle/>
          <a:p>
            <a:pPr lvl="0">
              <a:lnSpc>
                <a:spcPct val="100000"/>
              </a:lnSpc>
            </a:pPr>
            <a:r>
              <a:rPr lang="en-GB" sz="1800" dirty="0">
                <a:solidFill>
                  <a:srgbClr val="0E0E0E"/>
                </a:solidFill>
              </a:rPr>
              <a:t>Consider prescribing an antispasmodic drug such as </a:t>
            </a:r>
            <a:r>
              <a:rPr lang="en-GB" sz="1800" dirty="0" err="1">
                <a:solidFill>
                  <a:srgbClr val="0E0E0E"/>
                </a:solidFill>
              </a:rPr>
              <a:t>mebeverine</a:t>
            </a:r>
            <a:r>
              <a:rPr lang="en-GB" sz="1800" dirty="0">
                <a:solidFill>
                  <a:srgbClr val="0E0E0E"/>
                </a:solidFill>
              </a:rPr>
              <a:t> hydrochloride, </a:t>
            </a:r>
            <a:r>
              <a:rPr lang="en-GB" sz="1800" dirty="0" err="1">
                <a:solidFill>
                  <a:srgbClr val="0E0E0E"/>
                </a:solidFill>
              </a:rPr>
              <a:t>alverine</a:t>
            </a:r>
            <a:r>
              <a:rPr lang="en-GB" sz="1800" dirty="0">
                <a:solidFill>
                  <a:srgbClr val="0E0E0E"/>
                </a:solidFill>
              </a:rPr>
              <a:t> citrate, or peppermint oil to be taken when needed and review efficacy at 3 months</a:t>
            </a:r>
          </a:p>
          <a:p>
            <a:pPr lvl="0">
              <a:lnSpc>
                <a:spcPct val="100000"/>
              </a:lnSpc>
            </a:pPr>
            <a:r>
              <a:rPr lang="en-GB" sz="1800" dirty="0">
                <a:solidFill>
                  <a:srgbClr val="0E0E0E"/>
                </a:solidFill>
              </a:rPr>
              <a:t>If an antispasmodic is ineffective, consider a trial of a low-dose tricyclic antidepressant (TCA) second-line, such as amitriptyline (off-label indication)</a:t>
            </a:r>
          </a:p>
          <a:p>
            <a:pPr marL="0" lvl="0" indent="0">
              <a:lnSpc>
                <a:spcPct val="100000"/>
              </a:lnSpc>
              <a:buNone/>
            </a:pPr>
            <a:r>
              <a:rPr lang="en-GB" sz="1800" i="1" dirty="0" smtClean="0">
                <a:solidFill>
                  <a:srgbClr val="0E0E0E"/>
                </a:solidFill>
              </a:rPr>
              <a:t>*The </a:t>
            </a:r>
            <a:r>
              <a:rPr lang="en-GB" sz="1800" i="1" dirty="0">
                <a:solidFill>
                  <a:srgbClr val="0E0E0E"/>
                </a:solidFill>
              </a:rPr>
              <a:t>National Institute for Health and Care Excellence (NICE) recommends starting treatment at a low dose, for example, amitriptyline 5–10 mg at night, and titrating the dose up in steps of 10 mg at least every 2 weeks if needed, to a maximum of 30 mg at night [</a:t>
            </a:r>
            <a:r>
              <a:rPr lang="en-GB" sz="1800" i="1" dirty="0">
                <a:solidFill>
                  <a:srgbClr val="005EA5"/>
                </a:solidFill>
                <a:hlinkClick r:id="rId2"/>
              </a:rPr>
              <a:t>NICE, 2017</a:t>
            </a:r>
            <a:r>
              <a:rPr lang="en-GB" sz="1800" i="1" dirty="0">
                <a:solidFill>
                  <a:srgbClr val="0E0E0E"/>
                </a:solidFill>
              </a:rPr>
              <a:t>].</a:t>
            </a:r>
          </a:p>
          <a:p>
            <a:pPr lvl="0">
              <a:lnSpc>
                <a:spcPct val="100000"/>
              </a:lnSpc>
            </a:pPr>
            <a:r>
              <a:rPr lang="en-GB" sz="1800" dirty="0">
                <a:solidFill>
                  <a:srgbClr val="0E0E0E"/>
                </a:solidFill>
              </a:rPr>
              <a:t>If a TCA is ineffective, is contraindicated, or not tolerated, consider prescribing a selective serotonin reuptake inhibitor (SSRI), such as sertraline, citalopram or fluoxetine are second-line drug options (off-label indication).</a:t>
            </a:r>
          </a:p>
          <a:p>
            <a:pPr marL="0" lvl="0" indent="0">
              <a:lnSpc>
                <a:spcPct val="100000"/>
              </a:lnSpc>
              <a:buNone/>
            </a:pPr>
            <a:r>
              <a:rPr lang="en-GB" sz="1800" i="1" dirty="0" smtClean="0">
                <a:solidFill>
                  <a:srgbClr val="0E0E0E"/>
                </a:solidFill>
              </a:rPr>
              <a:t>*NICE </a:t>
            </a:r>
            <a:r>
              <a:rPr lang="en-GB" sz="1800" i="1" dirty="0">
                <a:solidFill>
                  <a:srgbClr val="0E0E0E"/>
                </a:solidFill>
              </a:rPr>
              <a:t>recommend that SSRIs are only considered in people who do not respond to a tricyclic antidepressant [</a:t>
            </a:r>
            <a:r>
              <a:rPr lang="en-GB" sz="1800" i="1" dirty="0">
                <a:solidFill>
                  <a:srgbClr val="005EA5"/>
                </a:solidFill>
                <a:hlinkClick r:id="rId2"/>
              </a:rPr>
              <a:t>NICE, 2017</a:t>
            </a:r>
            <a:r>
              <a:rPr lang="en-GB" sz="1800" i="1" dirty="0">
                <a:solidFill>
                  <a:srgbClr val="0E0E0E"/>
                </a:solidFill>
              </a:rPr>
              <a:t>].NICE and British Society of Gastroenterology (BSG) guidelines do not specify an SSRI of choice.</a:t>
            </a:r>
          </a:p>
          <a:p>
            <a:pPr marL="0" lvl="0" indent="0">
              <a:lnSpc>
                <a:spcPct val="100000"/>
              </a:lnSpc>
              <a:buNone/>
            </a:pPr>
            <a:r>
              <a:rPr lang="en-GB" sz="1800" i="1" dirty="0" smtClean="0">
                <a:solidFill>
                  <a:srgbClr val="0E0E0E"/>
                </a:solidFill>
              </a:rPr>
              <a:t>*The </a:t>
            </a:r>
            <a:r>
              <a:rPr lang="en-GB" sz="1800" i="1" dirty="0">
                <a:solidFill>
                  <a:srgbClr val="0E0E0E"/>
                </a:solidFill>
              </a:rPr>
              <a:t>BSG [</a:t>
            </a:r>
            <a:r>
              <a:rPr lang="en-GB" sz="1800" i="1" dirty="0">
                <a:solidFill>
                  <a:srgbClr val="005EA5"/>
                </a:solidFill>
                <a:hlinkClick r:id="rId2"/>
              </a:rPr>
              <a:t>Vasant, 2021</a:t>
            </a:r>
            <a:r>
              <a:rPr lang="en-GB" sz="1800" i="1" dirty="0">
                <a:solidFill>
                  <a:srgbClr val="0E0E0E"/>
                </a:solidFill>
              </a:rPr>
              <a:t>] recommend advising patients that TCAs or SSRIs are being used at low doses for their pain modulatory properties and peripheral effects on gastrointestinal function, rather than at a dose used to treat common mental disorders.</a:t>
            </a:r>
          </a:p>
          <a:p>
            <a:pPr>
              <a:lnSpc>
                <a:spcPct val="100000"/>
              </a:lnSpc>
            </a:pPr>
            <a:endParaRPr lang="en-GB" sz="1800" dirty="0"/>
          </a:p>
        </p:txBody>
      </p:sp>
      <p:sp>
        <p:nvSpPr>
          <p:cNvPr id="3" name="Title 2"/>
          <p:cNvSpPr>
            <a:spLocks noGrp="1"/>
          </p:cNvSpPr>
          <p:nvPr>
            <p:ph type="title"/>
          </p:nvPr>
        </p:nvSpPr>
        <p:spPr/>
        <p:txBody>
          <a:bodyPr/>
          <a:lstStyle/>
          <a:p>
            <a:r>
              <a:rPr lang="en-GB" dirty="0">
                <a:latin typeface="Inter"/>
              </a:rPr>
              <a:t>Ongoing abdominal symptoms</a:t>
            </a:r>
            <a:endParaRPr lang="en-GB" dirty="0"/>
          </a:p>
        </p:txBody>
      </p:sp>
    </p:spTree>
    <p:extLst>
      <p:ext uri="{BB962C8B-B14F-4D97-AF65-F5344CB8AC3E}">
        <p14:creationId xmlns:p14="http://schemas.microsoft.com/office/powerpoint/2010/main" val="397559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1446" y="1272448"/>
            <a:ext cx="10515600" cy="4121150"/>
          </a:xfrm>
        </p:spPr>
        <p:txBody>
          <a:bodyPr/>
          <a:lstStyle/>
          <a:p>
            <a:pPr marL="0" lvl="0" indent="0">
              <a:lnSpc>
                <a:spcPct val="100000"/>
              </a:lnSpc>
              <a:buNone/>
            </a:pPr>
            <a:r>
              <a:rPr lang="en-GB" sz="1800" dirty="0">
                <a:solidFill>
                  <a:srgbClr val="0E0E0E"/>
                </a:solidFill>
              </a:rPr>
              <a:t>If there are persistent or refractory symptoms following trial(s) of drug treatment is the diagnosis of IBS incorrect </a:t>
            </a:r>
            <a:r>
              <a:rPr lang="en-GB" sz="1800" dirty="0">
                <a:solidFill>
                  <a:srgbClr val="FF0000"/>
                </a:solidFill>
              </a:rPr>
              <a:t>– </a:t>
            </a:r>
            <a:r>
              <a:rPr lang="en-GB" sz="1800" b="1" dirty="0">
                <a:solidFill>
                  <a:srgbClr val="FF0000"/>
                </a:solidFill>
              </a:rPr>
              <a:t>reassess, ensure no features of malignancy </a:t>
            </a:r>
            <a:r>
              <a:rPr lang="en-GB" sz="1800" b="1" dirty="0" err="1">
                <a:solidFill>
                  <a:srgbClr val="FF0000"/>
                </a:solidFill>
              </a:rPr>
              <a:t>etc</a:t>
            </a:r>
            <a:endParaRPr lang="en-GB" sz="1800" b="1" dirty="0">
              <a:solidFill>
                <a:srgbClr val="FF0000"/>
              </a:solidFill>
            </a:endParaRPr>
          </a:p>
          <a:p>
            <a:pPr lvl="0">
              <a:lnSpc>
                <a:spcPct val="100000"/>
              </a:lnSpc>
            </a:pPr>
            <a:endParaRPr lang="en-GB" sz="1600" b="1" dirty="0">
              <a:solidFill>
                <a:srgbClr val="0E0E0E"/>
              </a:solidFill>
            </a:endParaRPr>
          </a:p>
          <a:p>
            <a:pPr marL="0" lvl="0" indent="0">
              <a:lnSpc>
                <a:spcPct val="100000"/>
              </a:lnSpc>
              <a:buNone/>
            </a:pPr>
            <a:r>
              <a:rPr lang="en-GB" sz="1600" b="1" dirty="0">
                <a:solidFill>
                  <a:srgbClr val="0E0E0E"/>
                </a:solidFill>
              </a:rPr>
              <a:t>Refer to a gastroenterologist if:</a:t>
            </a:r>
          </a:p>
          <a:p>
            <a:pPr lvl="0">
              <a:lnSpc>
                <a:spcPct val="100000"/>
              </a:lnSpc>
            </a:pPr>
            <a:r>
              <a:rPr lang="en-GB" sz="1600" dirty="0">
                <a:solidFill>
                  <a:srgbClr val="0E0E0E"/>
                </a:solidFill>
              </a:rPr>
              <a:t>Atypical presentations such as nocturnal diarrhoea or abdominal pain emerging</a:t>
            </a:r>
          </a:p>
          <a:p>
            <a:pPr lvl="0">
              <a:lnSpc>
                <a:spcPct val="100000"/>
              </a:lnSpc>
            </a:pPr>
            <a:r>
              <a:rPr lang="en-GB" sz="1600" dirty="0">
                <a:solidFill>
                  <a:srgbClr val="0E0E0E"/>
                </a:solidFill>
              </a:rPr>
              <a:t>Features of a </a:t>
            </a:r>
            <a:r>
              <a:rPr lang="en-GB" sz="1600" dirty="0" err="1">
                <a:solidFill>
                  <a:srgbClr val="0E0E0E"/>
                </a:solidFill>
              </a:rPr>
              <a:t>defecatory</a:t>
            </a:r>
            <a:r>
              <a:rPr lang="en-GB" sz="1600" dirty="0">
                <a:solidFill>
                  <a:srgbClr val="0E0E0E"/>
                </a:solidFill>
              </a:rPr>
              <a:t> disorder (such as a sensation of incomplete, or blocked evacuation and use of digital manoeuvres to facilitate defaecation) evolving</a:t>
            </a:r>
          </a:p>
          <a:p>
            <a:pPr lvl="0">
              <a:lnSpc>
                <a:spcPct val="100000"/>
              </a:lnSpc>
            </a:pPr>
            <a:r>
              <a:rPr lang="en-GB" sz="1600" dirty="0">
                <a:solidFill>
                  <a:srgbClr val="0E0E0E"/>
                </a:solidFill>
              </a:rPr>
              <a:t>Faecal incontinence </a:t>
            </a:r>
          </a:p>
          <a:p>
            <a:pPr lvl="0">
              <a:lnSpc>
                <a:spcPct val="100000"/>
              </a:lnSpc>
            </a:pPr>
            <a:r>
              <a:rPr lang="en-GB" sz="1600" dirty="0">
                <a:solidFill>
                  <a:srgbClr val="0E0E0E"/>
                </a:solidFill>
              </a:rPr>
              <a:t>There is uncertainty about the underlying diagnosis</a:t>
            </a:r>
          </a:p>
          <a:p>
            <a:pPr lvl="0">
              <a:lnSpc>
                <a:spcPct val="100000"/>
              </a:lnSpc>
            </a:pPr>
            <a:r>
              <a:rPr lang="en-GB" sz="1600" dirty="0">
                <a:solidFill>
                  <a:srgbClr val="0E0E0E"/>
                </a:solidFill>
              </a:rPr>
              <a:t>Symptoms are severe or are refractory to optimal management in primary care</a:t>
            </a:r>
          </a:p>
          <a:p>
            <a:pPr lvl="0">
              <a:lnSpc>
                <a:spcPct val="100000"/>
              </a:lnSpc>
            </a:pPr>
            <a:r>
              <a:rPr lang="en-GB" sz="1600" dirty="0">
                <a:solidFill>
                  <a:srgbClr val="0E0E0E"/>
                </a:solidFill>
              </a:rPr>
              <a:t>The person requests a specialist opinion</a:t>
            </a:r>
          </a:p>
          <a:p>
            <a:pPr lvl="0">
              <a:lnSpc>
                <a:spcPct val="100000"/>
              </a:lnSpc>
            </a:pPr>
            <a:endParaRPr lang="en-GB" sz="1600" dirty="0">
              <a:solidFill>
                <a:srgbClr val="0E0E0E"/>
              </a:solidFill>
            </a:endParaRPr>
          </a:p>
          <a:p>
            <a:pPr marL="0" lvl="0" indent="0">
              <a:lnSpc>
                <a:spcPct val="100000"/>
              </a:lnSpc>
              <a:buNone/>
            </a:pPr>
            <a:r>
              <a:rPr lang="en-GB" sz="1600" b="1" dirty="0">
                <a:solidFill>
                  <a:srgbClr val="0E0E0E"/>
                </a:solidFill>
              </a:rPr>
              <a:t>Refer to mental health services for psychological support and intervention</a:t>
            </a:r>
            <a:r>
              <a:rPr lang="en-GB" sz="1600" dirty="0">
                <a:solidFill>
                  <a:srgbClr val="0E0E0E"/>
                </a:solidFill>
              </a:rPr>
              <a:t> if there are ongoing symptoms for at least 12 months and/or psychological comorbidities, depending on clinical judgement.</a:t>
            </a:r>
          </a:p>
          <a:p>
            <a:pPr lvl="0">
              <a:lnSpc>
                <a:spcPct val="100000"/>
              </a:lnSpc>
            </a:pPr>
            <a:r>
              <a:rPr lang="en-GB" sz="1600" dirty="0">
                <a:solidFill>
                  <a:srgbClr val="0E0E0E"/>
                </a:solidFill>
              </a:rPr>
              <a:t>Psychological therapies can be considered at an earlier stage (depending on local availability and patient preference) but are strongly recommended if symptoms remain refractory to drug treatment for 12 months</a:t>
            </a:r>
          </a:p>
          <a:p>
            <a:pPr>
              <a:lnSpc>
                <a:spcPct val="100000"/>
              </a:lnSpc>
            </a:pPr>
            <a:endParaRPr lang="en-GB" sz="1600" dirty="0"/>
          </a:p>
        </p:txBody>
      </p:sp>
      <p:sp>
        <p:nvSpPr>
          <p:cNvPr id="3" name="Title 2"/>
          <p:cNvSpPr>
            <a:spLocks noGrp="1"/>
          </p:cNvSpPr>
          <p:nvPr>
            <p:ph type="title"/>
          </p:nvPr>
        </p:nvSpPr>
        <p:spPr/>
        <p:txBody>
          <a:bodyPr/>
          <a:lstStyle/>
          <a:p>
            <a:r>
              <a:rPr lang="en-GB" dirty="0">
                <a:latin typeface="Inter"/>
              </a:rPr>
              <a:t>Still getting stuck with management</a:t>
            </a:r>
            <a:endParaRPr lang="en-GB" dirty="0"/>
          </a:p>
        </p:txBody>
      </p:sp>
    </p:spTree>
    <p:extLst>
      <p:ext uri="{BB962C8B-B14F-4D97-AF65-F5344CB8AC3E}">
        <p14:creationId xmlns:p14="http://schemas.microsoft.com/office/powerpoint/2010/main" val="206246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2406" y="1403078"/>
            <a:ext cx="10515600" cy="4121150"/>
          </a:xfrm>
        </p:spPr>
        <p:txBody>
          <a:bodyPr/>
          <a:lstStyle/>
          <a:p>
            <a:pPr lvl="0">
              <a:lnSpc>
                <a:spcPct val="100000"/>
              </a:lnSpc>
            </a:pPr>
            <a:r>
              <a:rPr lang="en-GB" sz="2400" dirty="0">
                <a:solidFill>
                  <a:srgbClr val="0E0E0E"/>
                </a:solidFill>
              </a:rPr>
              <a:t>In summary, Irritable bowel syndrome (IBS) is a chronic, relapsing, and often debilitating disorder of </a:t>
            </a:r>
            <a:r>
              <a:rPr lang="en-GB" sz="2400" b="1" dirty="0">
                <a:solidFill>
                  <a:srgbClr val="0E0E0E"/>
                </a:solidFill>
              </a:rPr>
              <a:t>gut-brain interaction</a:t>
            </a:r>
          </a:p>
          <a:p>
            <a:pPr lvl="0">
              <a:lnSpc>
                <a:spcPct val="100000"/>
              </a:lnSpc>
            </a:pPr>
            <a:r>
              <a:rPr lang="en-GB" sz="2400" dirty="0">
                <a:solidFill>
                  <a:srgbClr val="0E0E0E"/>
                </a:solidFill>
              </a:rPr>
              <a:t>The initial symptoms require a detailed assessment to avoid missing other more serious diagnoses such as malignancy, with an individualised approach to the management of symptoms</a:t>
            </a:r>
          </a:p>
          <a:p>
            <a:endParaRPr lang="en-GB" dirty="0"/>
          </a:p>
        </p:txBody>
      </p:sp>
      <p:sp>
        <p:nvSpPr>
          <p:cNvPr id="3" name="Title 2"/>
          <p:cNvSpPr>
            <a:spLocks noGrp="1"/>
          </p:cNvSpPr>
          <p:nvPr>
            <p:ph type="title"/>
          </p:nvPr>
        </p:nvSpPr>
        <p:spPr/>
        <p:txBody>
          <a:bodyPr/>
          <a:lstStyle/>
          <a:p>
            <a:r>
              <a:rPr lang="en-GB" dirty="0"/>
              <a:t>In summary</a:t>
            </a:r>
          </a:p>
        </p:txBody>
      </p:sp>
      <p:pic>
        <p:nvPicPr>
          <p:cNvPr id="4" name="Picture 4" descr="A close-up of a human body&#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rcRect t="8290" b="8290"/>
          <a:stretch>
            <a:fillRect/>
          </a:stretch>
        </p:blipFill>
        <p:spPr>
          <a:xfrm>
            <a:off x="1701961" y="4226964"/>
            <a:ext cx="4479188" cy="1958480"/>
          </a:xfrm>
          <a:prstGeom prst="rect">
            <a:avLst/>
          </a:prstGeom>
          <a:noFill/>
        </p:spPr>
      </p:pic>
      <p:pic>
        <p:nvPicPr>
          <p:cNvPr id="5" name="Picture 7" descr="A transparent brain with glowing spots&#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7358743" y="4226964"/>
            <a:ext cx="2083763" cy="1971755"/>
          </a:xfrm>
          <a:prstGeom prst="rect">
            <a:avLst/>
          </a:prstGeom>
          <a:noFill/>
          <a:ln cap="flat">
            <a:noFill/>
          </a:ln>
        </p:spPr>
      </p:pic>
      <p:sp>
        <p:nvSpPr>
          <p:cNvPr id="6" name="Left-Right Arrow 5"/>
          <p:cNvSpPr/>
          <p:nvPr/>
        </p:nvSpPr>
        <p:spPr>
          <a:xfrm>
            <a:off x="6251786" y="4855790"/>
            <a:ext cx="1036320" cy="714102"/>
          </a:xfrm>
          <a:prstGeom prst="leftRightArrow">
            <a:avLst/>
          </a:prstGeom>
          <a:solidFill>
            <a:srgbClr val="01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15EA4"/>
              </a:solidFill>
            </a:endParaRPr>
          </a:p>
        </p:txBody>
      </p:sp>
    </p:spTree>
    <p:extLst>
      <p:ext uri="{BB962C8B-B14F-4D97-AF65-F5344CB8AC3E}">
        <p14:creationId xmlns:p14="http://schemas.microsoft.com/office/powerpoint/2010/main" val="245490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Appendix - Links</a:t>
            </a:r>
            <a:endParaRPr lang="en-GB" dirty="0"/>
          </a:p>
        </p:txBody>
      </p:sp>
      <p:sp>
        <p:nvSpPr>
          <p:cNvPr id="4" name="Rectangle 3"/>
          <p:cNvSpPr/>
          <p:nvPr/>
        </p:nvSpPr>
        <p:spPr>
          <a:xfrm>
            <a:off x="705395" y="1559851"/>
            <a:ext cx="2516776" cy="400110"/>
          </a:xfrm>
          <a:prstGeom prst="rect">
            <a:avLst/>
          </a:prstGeom>
        </p:spPr>
        <p:txBody>
          <a:bodyPr wrap="square">
            <a:spAutoFit/>
          </a:bodyPr>
          <a:lstStyle/>
          <a:p>
            <a:r>
              <a:rPr lang="en-GB" sz="1000" dirty="0">
                <a:hlinkClick r:id="rId2"/>
              </a:rPr>
              <a:t>Irritable bowel syndrome | Health topics A to Z | CKS | NICE</a:t>
            </a:r>
            <a:endParaRPr lang="en-GB" sz="1000" dirty="0"/>
          </a:p>
        </p:txBody>
      </p:sp>
      <p:sp>
        <p:nvSpPr>
          <p:cNvPr id="5" name="TextBox 4"/>
          <p:cNvSpPr txBox="1"/>
          <p:nvPr/>
        </p:nvSpPr>
        <p:spPr>
          <a:xfrm>
            <a:off x="705395" y="1321356"/>
            <a:ext cx="1082348" cy="276999"/>
          </a:xfrm>
          <a:prstGeom prst="rect">
            <a:avLst/>
          </a:prstGeom>
          <a:noFill/>
        </p:spPr>
        <p:txBody>
          <a:bodyPr wrap="none" rtlCol="0">
            <a:spAutoFit/>
          </a:bodyPr>
          <a:lstStyle/>
          <a:p>
            <a:r>
              <a:rPr lang="en-GB" sz="1200" b="1" dirty="0" smtClean="0"/>
              <a:t>Cover Slide:</a:t>
            </a:r>
            <a:endParaRPr lang="en-GB" sz="1200" b="1" dirty="0"/>
          </a:p>
        </p:txBody>
      </p:sp>
      <p:pic>
        <p:nvPicPr>
          <p:cNvPr id="6" name="Picture 5"/>
          <p:cNvPicPr>
            <a:picLocks noChangeAspect="1"/>
          </p:cNvPicPr>
          <p:nvPr/>
        </p:nvPicPr>
        <p:blipFill>
          <a:blip r:embed="rId3"/>
          <a:stretch>
            <a:fillRect/>
          </a:stretch>
        </p:blipFill>
        <p:spPr>
          <a:xfrm>
            <a:off x="3222171" y="1598355"/>
            <a:ext cx="333783" cy="328003"/>
          </a:xfrm>
          <a:prstGeom prst="rect">
            <a:avLst/>
          </a:prstGeom>
        </p:spPr>
      </p:pic>
      <p:sp>
        <p:nvSpPr>
          <p:cNvPr id="7" name="TextBox 6"/>
          <p:cNvSpPr txBox="1"/>
          <p:nvPr/>
        </p:nvSpPr>
        <p:spPr>
          <a:xfrm>
            <a:off x="705395" y="2059956"/>
            <a:ext cx="3251916" cy="276999"/>
          </a:xfrm>
          <a:prstGeom prst="rect">
            <a:avLst/>
          </a:prstGeom>
          <a:noFill/>
        </p:spPr>
        <p:txBody>
          <a:bodyPr wrap="none" rtlCol="0">
            <a:spAutoFit/>
          </a:bodyPr>
          <a:lstStyle/>
          <a:p>
            <a:r>
              <a:rPr lang="en-GB" sz="1200" b="1" dirty="0" smtClean="0"/>
              <a:t>Slide 17 - </a:t>
            </a:r>
            <a:r>
              <a:rPr lang="en-GB" sz="1200" b="1" dirty="0">
                <a:latin typeface="Inter"/>
              </a:rPr>
              <a:t>General Advice and IBS support</a:t>
            </a:r>
            <a:endParaRPr lang="en-GB" sz="1200" b="1" dirty="0"/>
          </a:p>
        </p:txBody>
      </p:sp>
      <p:sp>
        <p:nvSpPr>
          <p:cNvPr id="8" name="Rectangle 7"/>
          <p:cNvSpPr/>
          <p:nvPr/>
        </p:nvSpPr>
        <p:spPr>
          <a:xfrm>
            <a:off x="705395" y="2354034"/>
            <a:ext cx="2287806" cy="246221"/>
          </a:xfrm>
          <a:prstGeom prst="rect">
            <a:avLst/>
          </a:prstGeom>
        </p:spPr>
        <p:txBody>
          <a:bodyPr wrap="none">
            <a:spAutoFit/>
          </a:bodyPr>
          <a:lstStyle/>
          <a:p>
            <a:r>
              <a:rPr lang="en-GB" sz="1000" dirty="0">
                <a:hlinkClick r:id="rId4"/>
              </a:rPr>
              <a:t>Irritable bowel syndrome (IBS) - NHS</a:t>
            </a:r>
            <a:endParaRPr lang="en-GB" sz="1000" dirty="0"/>
          </a:p>
        </p:txBody>
      </p:sp>
      <p:pic>
        <p:nvPicPr>
          <p:cNvPr id="9" name="Picture 8"/>
          <p:cNvPicPr>
            <a:picLocks noChangeAspect="1"/>
          </p:cNvPicPr>
          <p:nvPr/>
        </p:nvPicPr>
        <p:blipFill>
          <a:blip r:embed="rId5"/>
          <a:stretch>
            <a:fillRect/>
          </a:stretch>
        </p:blipFill>
        <p:spPr>
          <a:xfrm>
            <a:off x="3040651" y="2295626"/>
            <a:ext cx="363039" cy="363039"/>
          </a:xfrm>
          <a:prstGeom prst="rect">
            <a:avLst/>
          </a:prstGeom>
        </p:spPr>
      </p:pic>
      <p:sp>
        <p:nvSpPr>
          <p:cNvPr id="10" name="Rectangle 9"/>
          <p:cNvSpPr/>
          <p:nvPr/>
        </p:nvSpPr>
        <p:spPr>
          <a:xfrm>
            <a:off x="705395" y="2646919"/>
            <a:ext cx="1149674" cy="246221"/>
          </a:xfrm>
          <a:prstGeom prst="rect">
            <a:avLst/>
          </a:prstGeom>
        </p:spPr>
        <p:txBody>
          <a:bodyPr wrap="none">
            <a:spAutoFit/>
          </a:bodyPr>
          <a:lstStyle/>
          <a:p>
            <a:r>
              <a:rPr lang="en-GB" sz="1000" dirty="0">
                <a:hlinkClick r:id="rId6"/>
              </a:rPr>
              <a:t>The IBS Network</a:t>
            </a:r>
            <a:endParaRPr lang="en-GB" sz="1000" dirty="0"/>
          </a:p>
        </p:txBody>
      </p:sp>
      <p:pic>
        <p:nvPicPr>
          <p:cNvPr id="11" name="Picture 10"/>
          <p:cNvPicPr>
            <a:picLocks noChangeAspect="1"/>
          </p:cNvPicPr>
          <p:nvPr/>
        </p:nvPicPr>
        <p:blipFill>
          <a:blip r:embed="rId7"/>
          <a:stretch>
            <a:fillRect/>
          </a:stretch>
        </p:blipFill>
        <p:spPr>
          <a:xfrm>
            <a:off x="1902519" y="2600255"/>
            <a:ext cx="383609" cy="380184"/>
          </a:xfrm>
          <a:prstGeom prst="rect">
            <a:avLst/>
          </a:prstGeom>
        </p:spPr>
      </p:pic>
      <p:sp>
        <p:nvSpPr>
          <p:cNvPr id="12" name="Rectangle 11"/>
          <p:cNvSpPr/>
          <p:nvPr/>
        </p:nvSpPr>
        <p:spPr>
          <a:xfrm>
            <a:off x="705395" y="2970021"/>
            <a:ext cx="2744662" cy="246221"/>
          </a:xfrm>
          <a:prstGeom prst="rect">
            <a:avLst/>
          </a:prstGeom>
        </p:spPr>
        <p:txBody>
          <a:bodyPr wrap="none">
            <a:spAutoFit/>
          </a:bodyPr>
          <a:lstStyle/>
          <a:p>
            <a:r>
              <a:rPr lang="en-GB" sz="1000" dirty="0">
                <a:hlinkClick r:id="rId8"/>
              </a:rPr>
              <a:t>The Self Care Programme | The IBS Network</a:t>
            </a:r>
            <a:endParaRPr lang="en-GB" sz="1000" dirty="0"/>
          </a:p>
        </p:txBody>
      </p:sp>
      <p:pic>
        <p:nvPicPr>
          <p:cNvPr id="13" name="Picture 12"/>
          <p:cNvPicPr>
            <a:picLocks noChangeAspect="1"/>
          </p:cNvPicPr>
          <p:nvPr/>
        </p:nvPicPr>
        <p:blipFill>
          <a:blip r:embed="rId9"/>
          <a:stretch>
            <a:fillRect/>
          </a:stretch>
        </p:blipFill>
        <p:spPr>
          <a:xfrm>
            <a:off x="3415599" y="2915658"/>
            <a:ext cx="385218" cy="388582"/>
          </a:xfrm>
          <a:prstGeom prst="rect">
            <a:avLst/>
          </a:prstGeom>
        </p:spPr>
      </p:pic>
      <p:sp>
        <p:nvSpPr>
          <p:cNvPr id="14" name="Rectangle 13"/>
          <p:cNvSpPr/>
          <p:nvPr/>
        </p:nvSpPr>
        <p:spPr>
          <a:xfrm>
            <a:off x="705395" y="3352984"/>
            <a:ext cx="1226618" cy="246221"/>
          </a:xfrm>
          <a:prstGeom prst="rect">
            <a:avLst/>
          </a:prstGeom>
        </p:spPr>
        <p:txBody>
          <a:bodyPr wrap="none">
            <a:spAutoFit/>
          </a:bodyPr>
          <a:lstStyle/>
          <a:p>
            <a:r>
              <a:rPr lang="en-GB" sz="1000" dirty="0">
                <a:hlinkClick r:id="rId10"/>
              </a:rPr>
              <a:t>The </a:t>
            </a:r>
            <a:r>
              <a:rPr lang="en-GB" sz="1000" dirty="0" err="1">
                <a:hlinkClick r:id="rId10"/>
              </a:rPr>
              <a:t>Eatwell</a:t>
            </a:r>
            <a:r>
              <a:rPr lang="en-GB" sz="1000" dirty="0">
                <a:hlinkClick r:id="rId10"/>
              </a:rPr>
              <a:t> Guide</a:t>
            </a:r>
            <a:endParaRPr lang="en-GB" sz="1000" dirty="0"/>
          </a:p>
        </p:txBody>
      </p:sp>
      <p:pic>
        <p:nvPicPr>
          <p:cNvPr id="15" name="Picture 14"/>
          <p:cNvPicPr>
            <a:picLocks noChangeAspect="1"/>
          </p:cNvPicPr>
          <p:nvPr/>
        </p:nvPicPr>
        <p:blipFill>
          <a:blip r:embed="rId11"/>
          <a:stretch>
            <a:fillRect/>
          </a:stretch>
        </p:blipFill>
        <p:spPr>
          <a:xfrm>
            <a:off x="1963783" y="3270605"/>
            <a:ext cx="423319" cy="425105"/>
          </a:xfrm>
          <a:prstGeom prst="rect">
            <a:avLst/>
          </a:prstGeom>
        </p:spPr>
      </p:pic>
      <p:sp>
        <p:nvSpPr>
          <p:cNvPr id="16" name="Rectangle 15"/>
          <p:cNvSpPr/>
          <p:nvPr/>
        </p:nvSpPr>
        <p:spPr>
          <a:xfrm>
            <a:off x="705395" y="3684303"/>
            <a:ext cx="3251916" cy="400110"/>
          </a:xfrm>
          <a:prstGeom prst="rect">
            <a:avLst/>
          </a:prstGeom>
        </p:spPr>
        <p:txBody>
          <a:bodyPr wrap="square">
            <a:spAutoFit/>
          </a:bodyPr>
          <a:lstStyle/>
          <a:p>
            <a:r>
              <a:rPr lang="en-GB" sz="1000" dirty="0">
                <a:hlinkClick r:id="rId12"/>
              </a:rPr>
              <a:t>The importance of hydration - British Dietetic Association (BDA)</a:t>
            </a:r>
            <a:endParaRPr lang="en-GB" sz="1000" dirty="0"/>
          </a:p>
        </p:txBody>
      </p:sp>
      <p:pic>
        <p:nvPicPr>
          <p:cNvPr id="17" name="Picture 16"/>
          <p:cNvPicPr>
            <a:picLocks noChangeAspect="1"/>
          </p:cNvPicPr>
          <p:nvPr/>
        </p:nvPicPr>
        <p:blipFill>
          <a:blip r:embed="rId13"/>
          <a:stretch>
            <a:fillRect/>
          </a:stretch>
        </p:blipFill>
        <p:spPr>
          <a:xfrm>
            <a:off x="3403690" y="3695710"/>
            <a:ext cx="393484" cy="396921"/>
          </a:xfrm>
          <a:prstGeom prst="rect">
            <a:avLst/>
          </a:prstGeom>
        </p:spPr>
      </p:pic>
      <p:sp>
        <p:nvSpPr>
          <p:cNvPr id="19" name="TextBox 18"/>
          <p:cNvSpPr txBox="1"/>
          <p:nvPr/>
        </p:nvSpPr>
        <p:spPr>
          <a:xfrm>
            <a:off x="705395" y="4170368"/>
            <a:ext cx="3990195" cy="276999"/>
          </a:xfrm>
          <a:prstGeom prst="rect">
            <a:avLst/>
          </a:prstGeom>
          <a:noFill/>
        </p:spPr>
        <p:txBody>
          <a:bodyPr wrap="none" rtlCol="0">
            <a:spAutoFit/>
          </a:bodyPr>
          <a:lstStyle/>
          <a:p>
            <a:r>
              <a:rPr lang="en-GB" sz="1200" b="1" dirty="0" smtClean="0"/>
              <a:t>Slide 18 - </a:t>
            </a:r>
            <a:r>
              <a:rPr lang="en-GB" sz="1200" b="1" dirty="0">
                <a:latin typeface="Inter"/>
              </a:rPr>
              <a:t>Managing loose motions and constipation</a:t>
            </a:r>
            <a:endParaRPr lang="en-GB" sz="1200" b="1" dirty="0"/>
          </a:p>
        </p:txBody>
      </p:sp>
      <p:sp>
        <p:nvSpPr>
          <p:cNvPr id="20" name="Rectangle 19"/>
          <p:cNvSpPr/>
          <p:nvPr/>
        </p:nvSpPr>
        <p:spPr>
          <a:xfrm>
            <a:off x="705395" y="4493666"/>
            <a:ext cx="2698295" cy="400110"/>
          </a:xfrm>
          <a:prstGeom prst="rect">
            <a:avLst/>
          </a:prstGeom>
        </p:spPr>
        <p:txBody>
          <a:bodyPr wrap="square">
            <a:spAutoFit/>
          </a:bodyPr>
          <a:lstStyle/>
          <a:p>
            <a:r>
              <a:rPr lang="en-GB" sz="1000" dirty="0">
                <a:hlinkClick r:id="rId14"/>
              </a:rPr>
              <a:t>Irritable bowel syndrome (IBS) and diet - British Dietetic Association (BDA)</a:t>
            </a:r>
            <a:endParaRPr lang="en-GB" sz="1000" dirty="0"/>
          </a:p>
        </p:txBody>
      </p:sp>
      <p:pic>
        <p:nvPicPr>
          <p:cNvPr id="21" name="Picture 20"/>
          <p:cNvPicPr>
            <a:picLocks noChangeAspect="1"/>
          </p:cNvPicPr>
          <p:nvPr/>
        </p:nvPicPr>
        <p:blipFill>
          <a:blip r:embed="rId15"/>
          <a:stretch>
            <a:fillRect/>
          </a:stretch>
        </p:blipFill>
        <p:spPr>
          <a:xfrm>
            <a:off x="3244499" y="4489779"/>
            <a:ext cx="411116" cy="403997"/>
          </a:xfrm>
          <a:prstGeom prst="rect">
            <a:avLst/>
          </a:prstGeom>
        </p:spPr>
      </p:pic>
      <p:sp>
        <p:nvSpPr>
          <p:cNvPr id="22" name="TextBox 21"/>
          <p:cNvSpPr txBox="1"/>
          <p:nvPr/>
        </p:nvSpPr>
        <p:spPr>
          <a:xfrm>
            <a:off x="705394" y="4999153"/>
            <a:ext cx="2385589" cy="276999"/>
          </a:xfrm>
          <a:prstGeom prst="rect">
            <a:avLst/>
          </a:prstGeom>
          <a:noFill/>
        </p:spPr>
        <p:txBody>
          <a:bodyPr wrap="none" rtlCol="0">
            <a:spAutoFit/>
          </a:bodyPr>
          <a:lstStyle/>
          <a:p>
            <a:r>
              <a:rPr lang="en-GB" sz="1200" b="1" dirty="0" smtClean="0"/>
              <a:t>Slide 19 – </a:t>
            </a:r>
            <a:r>
              <a:rPr lang="en-GB" sz="1200" b="1" dirty="0" smtClean="0">
                <a:latin typeface="Inter"/>
              </a:rPr>
              <a:t>Ongoing symptoms</a:t>
            </a:r>
            <a:endParaRPr lang="en-GB" sz="1200" b="1" dirty="0"/>
          </a:p>
        </p:txBody>
      </p:sp>
      <p:sp>
        <p:nvSpPr>
          <p:cNvPr id="23" name="Rectangle 22"/>
          <p:cNvSpPr/>
          <p:nvPr/>
        </p:nvSpPr>
        <p:spPr>
          <a:xfrm>
            <a:off x="705394" y="5262453"/>
            <a:ext cx="2710205" cy="400110"/>
          </a:xfrm>
          <a:prstGeom prst="rect">
            <a:avLst/>
          </a:prstGeom>
        </p:spPr>
        <p:txBody>
          <a:bodyPr wrap="square">
            <a:spAutoFit/>
          </a:bodyPr>
          <a:lstStyle/>
          <a:p>
            <a:r>
              <a:rPr lang="en-GB" sz="1000" dirty="0">
                <a:hlinkClick r:id="rId16"/>
              </a:rPr>
              <a:t>Scenario: Management | Management | Irritable bowel syndrome | CKS | NICE</a:t>
            </a:r>
            <a:endParaRPr lang="en-GB" sz="1000" dirty="0"/>
          </a:p>
        </p:txBody>
      </p:sp>
      <p:pic>
        <p:nvPicPr>
          <p:cNvPr id="24" name="Picture 23"/>
          <p:cNvPicPr>
            <a:picLocks noChangeAspect="1"/>
          </p:cNvPicPr>
          <p:nvPr/>
        </p:nvPicPr>
        <p:blipFill>
          <a:blip r:embed="rId17"/>
          <a:stretch>
            <a:fillRect/>
          </a:stretch>
        </p:blipFill>
        <p:spPr>
          <a:xfrm>
            <a:off x="3244499" y="5225231"/>
            <a:ext cx="411116" cy="402217"/>
          </a:xfrm>
          <a:prstGeom prst="rect">
            <a:avLst/>
          </a:prstGeom>
        </p:spPr>
      </p:pic>
      <p:sp>
        <p:nvSpPr>
          <p:cNvPr id="25" name="Rectangle 24"/>
          <p:cNvSpPr/>
          <p:nvPr/>
        </p:nvSpPr>
        <p:spPr>
          <a:xfrm>
            <a:off x="705394" y="5747666"/>
            <a:ext cx="1887055" cy="246221"/>
          </a:xfrm>
          <a:prstGeom prst="rect">
            <a:avLst/>
          </a:prstGeom>
        </p:spPr>
        <p:txBody>
          <a:bodyPr wrap="none">
            <a:spAutoFit/>
          </a:bodyPr>
          <a:lstStyle/>
          <a:p>
            <a:r>
              <a:rPr lang="en-GB" sz="1000" dirty="0">
                <a:hlinkClick r:id="rId18"/>
              </a:rPr>
              <a:t>FODMAPS | The IBS Network</a:t>
            </a:r>
            <a:endParaRPr lang="en-GB" sz="1000" dirty="0"/>
          </a:p>
        </p:txBody>
      </p:sp>
      <p:pic>
        <p:nvPicPr>
          <p:cNvPr id="26" name="Picture 25"/>
          <p:cNvPicPr>
            <a:picLocks noChangeAspect="1"/>
          </p:cNvPicPr>
          <p:nvPr/>
        </p:nvPicPr>
        <p:blipFill>
          <a:blip r:embed="rId19"/>
          <a:stretch>
            <a:fillRect/>
          </a:stretch>
        </p:blipFill>
        <p:spPr>
          <a:xfrm>
            <a:off x="2599887" y="5670785"/>
            <a:ext cx="440764" cy="438831"/>
          </a:xfrm>
          <a:prstGeom prst="rect">
            <a:avLst/>
          </a:prstGeom>
        </p:spPr>
      </p:pic>
      <p:sp>
        <p:nvSpPr>
          <p:cNvPr id="27" name="TextBox 26"/>
          <p:cNvSpPr txBox="1"/>
          <p:nvPr/>
        </p:nvSpPr>
        <p:spPr>
          <a:xfrm>
            <a:off x="4902396" y="1317106"/>
            <a:ext cx="2534668" cy="276999"/>
          </a:xfrm>
          <a:prstGeom prst="rect">
            <a:avLst/>
          </a:prstGeom>
          <a:noFill/>
        </p:spPr>
        <p:txBody>
          <a:bodyPr wrap="none" rtlCol="0">
            <a:spAutoFit/>
          </a:bodyPr>
          <a:lstStyle/>
          <a:p>
            <a:r>
              <a:rPr lang="en-GB" sz="1200" b="1" dirty="0" smtClean="0"/>
              <a:t>Slide 20 – </a:t>
            </a:r>
            <a:r>
              <a:rPr lang="en-GB" sz="1200" b="1" dirty="0" smtClean="0">
                <a:latin typeface="Inter"/>
              </a:rPr>
              <a:t>Ongoing constipation</a:t>
            </a:r>
            <a:endParaRPr lang="en-GB" sz="1200" b="1" dirty="0"/>
          </a:p>
        </p:txBody>
      </p:sp>
      <p:sp>
        <p:nvSpPr>
          <p:cNvPr id="28" name="Rectangle 27"/>
          <p:cNvSpPr/>
          <p:nvPr/>
        </p:nvSpPr>
        <p:spPr>
          <a:xfrm>
            <a:off x="4902396" y="1586985"/>
            <a:ext cx="3048530" cy="400110"/>
          </a:xfrm>
          <a:prstGeom prst="rect">
            <a:avLst/>
          </a:prstGeom>
        </p:spPr>
        <p:txBody>
          <a:bodyPr wrap="square">
            <a:spAutoFit/>
          </a:bodyPr>
          <a:lstStyle/>
          <a:p>
            <a:r>
              <a:rPr lang="en-GB" sz="1000" dirty="0">
                <a:hlinkClick r:id="rId20"/>
              </a:rPr>
              <a:t>Constipation, chronic, management of adult patients in primary care</a:t>
            </a:r>
            <a:endParaRPr lang="en-GB" sz="1000" dirty="0"/>
          </a:p>
        </p:txBody>
      </p:sp>
      <p:pic>
        <p:nvPicPr>
          <p:cNvPr id="29" name="Picture 28"/>
          <p:cNvPicPr>
            <a:picLocks noChangeAspect="1"/>
          </p:cNvPicPr>
          <p:nvPr/>
        </p:nvPicPr>
        <p:blipFill>
          <a:blip r:embed="rId21"/>
          <a:stretch>
            <a:fillRect/>
          </a:stretch>
        </p:blipFill>
        <p:spPr>
          <a:xfrm>
            <a:off x="7536452" y="1592086"/>
            <a:ext cx="414474" cy="412640"/>
          </a:xfrm>
          <a:prstGeom prst="rect">
            <a:avLst/>
          </a:prstGeom>
        </p:spPr>
      </p:pic>
    </p:spTree>
    <p:extLst>
      <p:ext uri="{BB962C8B-B14F-4D97-AF65-F5344CB8AC3E}">
        <p14:creationId xmlns:p14="http://schemas.microsoft.com/office/powerpoint/2010/main" val="111236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7572" y="1401896"/>
            <a:ext cx="10515600" cy="4121150"/>
          </a:xfrm>
        </p:spPr>
        <p:txBody>
          <a:bodyPr/>
          <a:lstStyle/>
          <a:p>
            <a:pPr marL="0" lvl="0" indent="0">
              <a:lnSpc>
                <a:spcPct val="100000"/>
              </a:lnSpc>
              <a:buNone/>
            </a:pPr>
            <a:r>
              <a:rPr lang="en-GB" dirty="0">
                <a:solidFill>
                  <a:srgbClr val="0E0E0E"/>
                </a:solidFill>
                <a:latin typeface="Inter"/>
              </a:rPr>
              <a:t>Irritable bowel syndrome (IBS</a:t>
            </a:r>
            <a:r>
              <a:rPr lang="en-GB" dirty="0" smtClean="0">
                <a:solidFill>
                  <a:srgbClr val="0E0E0E"/>
                </a:solidFill>
                <a:latin typeface="Inter"/>
              </a:rPr>
              <a:t>) </a:t>
            </a:r>
            <a:r>
              <a:rPr lang="en-GB" dirty="0">
                <a:solidFill>
                  <a:srgbClr val="0E0E0E"/>
                </a:solidFill>
                <a:latin typeface="Inter"/>
              </a:rPr>
              <a:t>is a chronic, relapsing, and often debilitating disorder of </a:t>
            </a:r>
            <a:r>
              <a:rPr lang="en-GB" b="1" dirty="0" smtClean="0">
                <a:solidFill>
                  <a:srgbClr val="0E0E0E"/>
                </a:solidFill>
                <a:latin typeface="Inter"/>
              </a:rPr>
              <a:t>gut-brain </a:t>
            </a:r>
            <a:r>
              <a:rPr lang="en-GB" b="1" dirty="0">
                <a:solidFill>
                  <a:srgbClr val="0E0E0E"/>
                </a:solidFill>
                <a:latin typeface="Inter"/>
              </a:rPr>
              <a:t>interaction</a:t>
            </a:r>
          </a:p>
          <a:p>
            <a:endParaRPr lang="en-GB" dirty="0"/>
          </a:p>
        </p:txBody>
      </p:sp>
      <p:sp>
        <p:nvSpPr>
          <p:cNvPr id="3" name="Title 2"/>
          <p:cNvSpPr>
            <a:spLocks noGrp="1"/>
          </p:cNvSpPr>
          <p:nvPr>
            <p:ph type="title"/>
          </p:nvPr>
        </p:nvSpPr>
        <p:spPr/>
        <p:txBody>
          <a:bodyPr/>
          <a:lstStyle/>
          <a:p>
            <a:r>
              <a:rPr lang="en-GB" dirty="0"/>
              <a:t>Irritable bowel syndrome (IBS) </a:t>
            </a:r>
          </a:p>
        </p:txBody>
      </p:sp>
      <p:pic>
        <p:nvPicPr>
          <p:cNvPr id="7" name="Picture 4" descr="A close-up of a human body&#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2047277" y="3492356"/>
            <a:ext cx="3242252" cy="1699384"/>
          </a:xfrm>
          <a:prstGeom prst="rect">
            <a:avLst/>
          </a:prstGeom>
          <a:noFill/>
          <a:ln cap="flat">
            <a:noFill/>
          </a:ln>
        </p:spPr>
      </p:pic>
      <p:pic>
        <p:nvPicPr>
          <p:cNvPr id="8" name="Picture 7" descr="A transparent brain with glowing spots&#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7083355" y="3305277"/>
            <a:ext cx="2438403" cy="2307332"/>
          </a:xfrm>
          <a:prstGeom prst="rect">
            <a:avLst/>
          </a:prstGeom>
          <a:noFill/>
          <a:ln cap="flat">
            <a:noFill/>
          </a:ln>
        </p:spPr>
      </p:pic>
      <p:sp>
        <p:nvSpPr>
          <p:cNvPr id="9" name="Arrow: Curved Down 9"/>
          <p:cNvSpPr/>
          <p:nvPr/>
        </p:nvSpPr>
        <p:spPr>
          <a:xfrm>
            <a:off x="5108645" y="2391819"/>
            <a:ext cx="1974710" cy="913458"/>
          </a:xfrm>
          <a:custGeom>
            <a:avLst/>
            <a:gdLst>
              <a:gd name="f0" fmla="val 10800000"/>
              <a:gd name="f1" fmla="val 5400000"/>
              <a:gd name="f2" fmla="val 16200000"/>
              <a:gd name="f3" fmla="val 180"/>
              <a:gd name="f4" fmla="val w"/>
              <a:gd name="f5" fmla="val h"/>
              <a:gd name="f6" fmla="val ss"/>
              <a:gd name="f7" fmla="val 0"/>
              <a:gd name="f8" fmla="*/ 5419351 1 1725033"/>
              <a:gd name="f9" fmla="val 25000"/>
              <a:gd name="f10" fmla="val 50000"/>
              <a:gd name="f11" fmla="+- 0 0 -360"/>
              <a:gd name="f12" fmla="+- 0 0 -180"/>
              <a:gd name="f13" fmla="+- 0 0 -90"/>
              <a:gd name="f14" fmla="abs f4"/>
              <a:gd name="f15" fmla="abs f5"/>
              <a:gd name="f16" fmla="abs f6"/>
              <a:gd name="f17" fmla="*/ f11 f0 1"/>
              <a:gd name="f18" fmla="*/ f12 f0 1"/>
              <a:gd name="f19" fmla="*/ f13 f0 1"/>
              <a:gd name="f20" fmla="?: f14 f4 1"/>
              <a:gd name="f21" fmla="?: f15 f5 1"/>
              <a:gd name="f22" fmla="?: f16 f6 1"/>
              <a:gd name="f23" fmla="*/ f17 1 f3"/>
              <a:gd name="f24" fmla="*/ f18 1 f3"/>
              <a:gd name="f25" fmla="*/ f19 1 f3"/>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7 f33 1"/>
              <a:gd name="f39" fmla="+- f37 0 f7"/>
              <a:gd name="f40" fmla="+- f36 0 f7"/>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37 0 f49"/>
              <a:gd name="f56" fmla="+- 0 0 f49"/>
              <a:gd name="f57" fmla="*/ f49 1 2"/>
              <a:gd name="f58" fmla="*/ f51 1 4"/>
              <a:gd name="f59" fmla="+- f45 0 f52"/>
              <a:gd name="f60" fmla="*/ f53 1 2"/>
              <a:gd name="f61" fmla="+- f36 0 f54"/>
              <a:gd name="f62" fmla="+- 0 0 f57"/>
              <a:gd name="f63" fmla="+- 0 0 f56"/>
              <a:gd name="f64" fmla="*/ f55 f33 1"/>
              <a:gd name="f65" fmla="*/ f57 f33 1"/>
              <a:gd name="f66" fmla="+- f43 0 f58"/>
              <a:gd name="f67" fmla="sqrt f59"/>
              <a:gd name="f68" fmla="+- 0 0 f62"/>
              <a:gd name="f69" fmla="*/ f61 f33 1"/>
              <a:gd name="f70" fmla="*/ f66 2 1"/>
              <a:gd name="f71" fmla="+- f66 f49 0"/>
              <a:gd name="f72" fmla="*/ f67 f66 1"/>
              <a:gd name="f73" fmla="*/ f66 f33 1"/>
              <a:gd name="f74" fmla="*/ f70 f70 1"/>
              <a:gd name="f75" fmla="*/ f72 1 f39"/>
              <a:gd name="f76" fmla="+- f66 f71 0"/>
              <a:gd name="f77" fmla="*/ f71 f33 1"/>
              <a:gd name="f78" fmla="+- f74 0 f52"/>
              <a:gd name="f79" fmla="+- f66 f75 0"/>
              <a:gd name="f80" fmla="+- f71 f75 0"/>
              <a:gd name="f81" fmla="+- 0 0 f75"/>
              <a:gd name="f82" fmla="*/ f76 1 2"/>
              <a:gd name="f83" fmla="sqrt f78"/>
              <a:gd name="f84" fmla="+- f79 0 f60"/>
              <a:gd name="f85" fmla="+- f80 f60 0"/>
              <a:gd name="f86" fmla="+- 0 0 f81"/>
              <a:gd name="f87" fmla="*/ f79 f33 1"/>
              <a:gd name="f88" fmla="*/ f82 f33 1"/>
              <a:gd name="f89" fmla="*/ f83 f39 1"/>
              <a:gd name="f90" fmla="at2 f63 f86"/>
              <a:gd name="f91" fmla="*/ f84 f33 1"/>
              <a:gd name="f92" fmla="*/ f85 f33 1"/>
              <a:gd name="f93" fmla="+- f90 f1 0"/>
              <a:gd name="f94" fmla="*/ f89 1 f70"/>
              <a:gd name="f95" fmla="*/ f93 f8 1"/>
              <a:gd name="f96" fmla="+- f37 0 f94"/>
              <a:gd name="f97" fmla="+- 0 0 f94"/>
              <a:gd name="f98" fmla="*/ f95 1 f0"/>
              <a:gd name="f99" fmla="+- 0 0 f97"/>
              <a:gd name="f100" fmla="*/ f96 f33 1"/>
              <a:gd name="f101" fmla="+- 0 0 f98"/>
              <a:gd name="f102" fmla="at2 f99 f68"/>
              <a:gd name="f103" fmla="val f101"/>
              <a:gd name="f104" fmla="+- f102 f1 0"/>
              <a:gd name="f105" fmla="+- 0 0 f103"/>
              <a:gd name="f106" fmla="*/ f104 f8 1"/>
              <a:gd name="f107" fmla="*/ f105 f0 1"/>
              <a:gd name="f108" fmla="*/ f106 1 f0"/>
              <a:gd name="f109" fmla="*/ f107 1 f8"/>
              <a:gd name="f110" fmla="+- 0 0 f108"/>
              <a:gd name="f111" fmla="+- f109 0 f1"/>
              <a:gd name="f112" fmla="val f110"/>
              <a:gd name="f113" fmla="+- 0 0 f112"/>
              <a:gd name="f114" fmla="+- 0 0 f111"/>
              <a:gd name="f115" fmla="+- f2 f111 0"/>
              <a:gd name="f116" fmla="*/ f113 f0 1"/>
              <a:gd name="f117" fmla="*/ f116 1 f8"/>
              <a:gd name="f118" fmla="+- f117 0 f1"/>
              <a:gd name="f119" fmla="+- f2 0 f118"/>
              <a:gd name="f120" fmla="+- f118 0 f1"/>
              <a:gd name="f121" fmla="+- f1 f118 0"/>
            </a:gdLst>
            <a:ahLst/>
            <a:cxnLst>
              <a:cxn ang="3cd4">
                <a:pos x="hc" y="t"/>
              </a:cxn>
              <a:cxn ang="0">
                <a:pos x="r" y="vc"/>
              </a:cxn>
              <a:cxn ang="cd4">
                <a:pos x="hc" y="b"/>
              </a:cxn>
              <a:cxn ang="cd2">
                <a:pos x="l" y="vc"/>
              </a:cxn>
              <a:cxn ang="f30">
                <a:pos x="f88" y="f38"/>
              </a:cxn>
              <a:cxn ang="f31">
                <a:pos x="f65" y="f42"/>
              </a:cxn>
              <a:cxn ang="f31">
                <a:pos x="f91" y="f64"/>
              </a:cxn>
              <a:cxn ang="f31">
                <a:pos x="f69" y="f42"/>
              </a:cxn>
              <a:cxn ang="f32">
                <a:pos x="f92" y="f64"/>
              </a:cxn>
            </a:cxnLst>
            <a:rect l="f38" t="f38" r="f41" b="f42"/>
            <a:pathLst>
              <a:path stroke="0">
                <a:moveTo>
                  <a:pt x="f69" y="f42"/>
                </a:moveTo>
                <a:lnTo>
                  <a:pt x="f91" y="f64"/>
                </a:lnTo>
                <a:lnTo>
                  <a:pt x="f87" y="f64"/>
                </a:lnTo>
                <a:arcTo wR="f73" hR="f46" stAng="f115" swAng="f114"/>
                <a:lnTo>
                  <a:pt x="f77" y="f38"/>
                </a:lnTo>
                <a:arcTo wR="f73" hR="f46" stAng="f2" swAng="f111"/>
                <a:lnTo>
                  <a:pt x="f92" y="f64"/>
                </a:lnTo>
                <a:close/>
              </a:path>
              <a:path stroke="0">
                <a:moveTo>
                  <a:pt x="f88" y="f100"/>
                </a:moveTo>
                <a:arcTo wR="f73" hR="f46" stAng="f119" swAng="f120"/>
                <a:lnTo>
                  <a:pt x="f38" y="f42"/>
                </a:lnTo>
                <a:arcTo wR="f73" hR="f46" stAng="f0" swAng="f121"/>
                <a:close/>
              </a:path>
              <a:path fill="none">
                <a:moveTo>
                  <a:pt x="f88" y="f100"/>
                </a:moveTo>
                <a:arcTo wR="f73" hR="f46" stAng="f119" swAng="f120"/>
                <a:lnTo>
                  <a:pt x="f38" y="f42"/>
                </a:lnTo>
                <a:arcTo wR="f73" hR="f46" stAng="f0" swAng="f1"/>
                <a:lnTo>
                  <a:pt x="f77" y="f38"/>
                </a:lnTo>
                <a:arcTo wR="f73" hR="f46" stAng="f2" swAng="f111"/>
                <a:lnTo>
                  <a:pt x="f92" y="f64"/>
                </a:lnTo>
                <a:lnTo>
                  <a:pt x="f69" y="f42"/>
                </a:lnTo>
                <a:lnTo>
                  <a:pt x="f91" y="f64"/>
                </a:lnTo>
                <a:lnTo>
                  <a:pt x="f87" y="f64"/>
                </a:lnTo>
                <a:arcTo wR="f73" hR="f46" stAng="f115" swAng="f114"/>
              </a:path>
            </a:pathLst>
          </a:custGeom>
          <a:solidFill>
            <a:srgbClr val="015EA4"/>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0" name="Arrow: Curved Down 10"/>
          <p:cNvSpPr/>
          <p:nvPr/>
        </p:nvSpPr>
        <p:spPr>
          <a:xfrm rot="10799991">
            <a:off x="5007429" y="5690259"/>
            <a:ext cx="2163013" cy="913458"/>
          </a:xfrm>
          <a:custGeom>
            <a:avLst/>
            <a:gdLst>
              <a:gd name="f0" fmla="val 10800000"/>
              <a:gd name="f1" fmla="val 5400000"/>
              <a:gd name="f2" fmla="val 16200000"/>
              <a:gd name="f3" fmla="val 180"/>
              <a:gd name="f4" fmla="val w"/>
              <a:gd name="f5" fmla="val h"/>
              <a:gd name="f6" fmla="val ss"/>
              <a:gd name="f7" fmla="val 0"/>
              <a:gd name="f8" fmla="*/ 5419351 1 1725033"/>
              <a:gd name="f9" fmla="val 25000"/>
              <a:gd name="f10" fmla="val 50000"/>
              <a:gd name="f11" fmla="+- 0 0 -360"/>
              <a:gd name="f12" fmla="+- 0 0 -180"/>
              <a:gd name="f13" fmla="+- 0 0 -90"/>
              <a:gd name="f14" fmla="abs f4"/>
              <a:gd name="f15" fmla="abs f5"/>
              <a:gd name="f16" fmla="abs f6"/>
              <a:gd name="f17" fmla="*/ f11 f0 1"/>
              <a:gd name="f18" fmla="*/ f12 f0 1"/>
              <a:gd name="f19" fmla="*/ f13 f0 1"/>
              <a:gd name="f20" fmla="?: f14 f4 1"/>
              <a:gd name="f21" fmla="?: f15 f5 1"/>
              <a:gd name="f22" fmla="?: f16 f6 1"/>
              <a:gd name="f23" fmla="*/ f17 1 f3"/>
              <a:gd name="f24" fmla="*/ f18 1 f3"/>
              <a:gd name="f25" fmla="*/ f19 1 f3"/>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7 f33 1"/>
              <a:gd name="f39" fmla="+- f37 0 f7"/>
              <a:gd name="f40" fmla="+- f36 0 f7"/>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37 0 f49"/>
              <a:gd name="f56" fmla="+- 0 0 f49"/>
              <a:gd name="f57" fmla="*/ f49 1 2"/>
              <a:gd name="f58" fmla="*/ f51 1 4"/>
              <a:gd name="f59" fmla="+- f45 0 f52"/>
              <a:gd name="f60" fmla="*/ f53 1 2"/>
              <a:gd name="f61" fmla="+- f36 0 f54"/>
              <a:gd name="f62" fmla="+- 0 0 f57"/>
              <a:gd name="f63" fmla="+- 0 0 f56"/>
              <a:gd name="f64" fmla="*/ f55 f33 1"/>
              <a:gd name="f65" fmla="*/ f57 f33 1"/>
              <a:gd name="f66" fmla="+- f43 0 f58"/>
              <a:gd name="f67" fmla="sqrt f59"/>
              <a:gd name="f68" fmla="+- 0 0 f62"/>
              <a:gd name="f69" fmla="*/ f61 f33 1"/>
              <a:gd name="f70" fmla="*/ f66 2 1"/>
              <a:gd name="f71" fmla="+- f66 f49 0"/>
              <a:gd name="f72" fmla="*/ f67 f66 1"/>
              <a:gd name="f73" fmla="*/ f66 f33 1"/>
              <a:gd name="f74" fmla="*/ f70 f70 1"/>
              <a:gd name="f75" fmla="*/ f72 1 f39"/>
              <a:gd name="f76" fmla="+- f66 f71 0"/>
              <a:gd name="f77" fmla="*/ f71 f33 1"/>
              <a:gd name="f78" fmla="+- f74 0 f52"/>
              <a:gd name="f79" fmla="+- f66 f75 0"/>
              <a:gd name="f80" fmla="+- f71 f75 0"/>
              <a:gd name="f81" fmla="+- 0 0 f75"/>
              <a:gd name="f82" fmla="*/ f76 1 2"/>
              <a:gd name="f83" fmla="sqrt f78"/>
              <a:gd name="f84" fmla="+- f79 0 f60"/>
              <a:gd name="f85" fmla="+- f80 f60 0"/>
              <a:gd name="f86" fmla="+- 0 0 f81"/>
              <a:gd name="f87" fmla="*/ f79 f33 1"/>
              <a:gd name="f88" fmla="*/ f82 f33 1"/>
              <a:gd name="f89" fmla="*/ f83 f39 1"/>
              <a:gd name="f90" fmla="at2 f63 f86"/>
              <a:gd name="f91" fmla="*/ f84 f33 1"/>
              <a:gd name="f92" fmla="*/ f85 f33 1"/>
              <a:gd name="f93" fmla="+- f90 f1 0"/>
              <a:gd name="f94" fmla="*/ f89 1 f70"/>
              <a:gd name="f95" fmla="*/ f93 f8 1"/>
              <a:gd name="f96" fmla="+- f37 0 f94"/>
              <a:gd name="f97" fmla="+- 0 0 f94"/>
              <a:gd name="f98" fmla="*/ f95 1 f0"/>
              <a:gd name="f99" fmla="+- 0 0 f97"/>
              <a:gd name="f100" fmla="*/ f96 f33 1"/>
              <a:gd name="f101" fmla="+- 0 0 f98"/>
              <a:gd name="f102" fmla="at2 f99 f68"/>
              <a:gd name="f103" fmla="val f101"/>
              <a:gd name="f104" fmla="+- f102 f1 0"/>
              <a:gd name="f105" fmla="+- 0 0 f103"/>
              <a:gd name="f106" fmla="*/ f104 f8 1"/>
              <a:gd name="f107" fmla="*/ f105 f0 1"/>
              <a:gd name="f108" fmla="*/ f106 1 f0"/>
              <a:gd name="f109" fmla="*/ f107 1 f8"/>
              <a:gd name="f110" fmla="+- 0 0 f108"/>
              <a:gd name="f111" fmla="+- f109 0 f1"/>
              <a:gd name="f112" fmla="val f110"/>
              <a:gd name="f113" fmla="+- 0 0 f112"/>
              <a:gd name="f114" fmla="+- 0 0 f111"/>
              <a:gd name="f115" fmla="+- f2 f111 0"/>
              <a:gd name="f116" fmla="*/ f113 f0 1"/>
              <a:gd name="f117" fmla="*/ f116 1 f8"/>
              <a:gd name="f118" fmla="+- f117 0 f1"/>
              <a:gd name="f119" fmla="+- f2 0 f118"/>
              <a:gd name="f120" fmla="+- f118 0 f1"/>
              <a:gd name="f121" fmla="+- f1 f118 0"/>
            </a:gdLst>
            <a:ahLst/>
            <a:cxnLst>
              <a:cxn ang="3cd4">
                <a:pos x="hc" y="t"/>
              </a:cxn>
              <a:cxn ang="0">
                <a:pos x="r" y="vc"/>
              </a:cxn>
              <a:cxn ang="cd4">
                <a:pos x="hc" y="b"/>
              </a:cxn>
              <a:cxn ang="cd2">
                <a:pos x="l" y="vc"/>
              </a:cxn>
              <a:cxn ang="f30">
                <a:pos x="f88" y="f38"/>
              </a:cxn>
              <a:cxn ang="f31">
                <a:pos x="f65" y="f42"/>
              </a:cxn>
              <a:cxn ang="f31">
                <a:pos x="f91" y="f64"/>
              </a:cxn>
              <a:cxn ang="f31">
                <a:pos x="f69" y="f42"/>
              </a:cxn>
              <a:cxn ang="f32">
                <a:pos x="f92" y="f64"/>
              </a:cxn>
            </a:cxnLst>
            <a:rect l="f38" t="f38" r="f41" b="f42"/>
            <a:pathLst>
              <a:path stroke="0">
                <a:moveTo>
                  <a:pt x="f69" y="f42"/>
                </a:moveTo>
                <a:lnTo>
                  <a:pt x="f91" y="f64"/>
                </a:lnTo>
                <a:lnTo>
                  <a:pt x="f87" y="f64"/>
                </a:lnTo>
                <a:arcTo wR="f73" hR="f46" stAng="f115" swAng="f114"/>
                <a:lnTo>
                  <a:pt x="f77" y="f38"/>
                </a:lnTo>
                <a:arcTo wR="f73" hR="f46" stAng="f2" swAng="f111"/>
                <a:lnTo>
                  <a:pt x="f92" y="f64"/>
                </a:lnTo>
                <a:close/>
              </a:path>
              <a:path stroke="0">
                <a:moveTo>
                  <a:pt x="f88" y="f100"/>
                </a:moveTo>
                <a:arcTo wR="f73" hR="f46" stAng="f119" swAng="f120"/>
                <a:lnTo>
                  <a:pt x="f38" y="f42"/>
                </a:lnTo>
                <a:arcTo wR="f73" hR="f46" stAng="f0" swAng="f121"/>
                <a:close/>
              </a:path>
              <a:path fill="none">
                <a:moveTo>
                  <a:pt x="f88" y="f100"/>
                </a:moveTo>
                <a:arcTo wR="f73" hR="f46" stAng="f119" swAng="f120"/>
                <a:lnTo>
                  <a:pt x="f38" y="f42"/>
                </a:lnTo>
                <a:arcTo wR="f73" hR="f46" stAng="f0" swAng="f1"/>
                <a:lnTo>
                  <a:pt x="f77" y="f38"/>
                </a:lnTo>
                <a:arcTo wR="f73" hR="f46" stAng="f2" swAng="f111"/>
                <a:lnTo>
                  <a:pt x="f92" y="f64"/>
                </a:lnTo>
                <a:lnTo>
                  <a:pt x="f69" y="f42"/>
                </a:lnTo>
                <a:lnTo>
                  <a:pt x="f91" y="f64"/>
                </a:lnTo>
                <a:lnTo>
                  <a:pt x="f87" y="f64"/>
                </a:lnTo>
                <a:arcTo wR="f73" hR="f46" stAng="f115" swAng="f114"/>
              </a:path>
            </a:pathLst>
          </a:custGeom>
          <a:solidFill>
            <a:srgbClr val="015EA4"/>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379211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8279674" cy="4121150"/>
          </a:xfrm>
        </p:spPr>
        <p:txBody>
          <a:bodyPr/>
          <a:lstStyle/>
          <a:p>
            <a:pPr lvl="0"/>
            <a:r>
              <a:rPr lang="en-GB" sz="2000" dirty="0">
                <a:solidFill>
                  <a:srgbClr val="0E0E0E"/>
                </a:solidFill>
                <a:latin typeface="Inter"/>
              </a:rPr>
              <a:t>The prevalence of IBS in the general population is estimated to be 5–20% but as many people with symptoms do not seek medical advice this may be an underestimate </a:t>
            </a:r>
          </a:p>
          <a:p>
            <a:pPr lvl="0"/>
            <a:endParaRPr lang="en-GB" sz="2000" dirty="0">
              <a:solidFill>
                <a:srgbClr val="0E0E0E"/>
              </a:solidFill>
              <a:latin typeface="Inter"/>
            </a:endParaRPr>
          </a:p>
          <a:p>
            <a:pPr lvl="0"/>
            <a:r>
              <a:rPr lang="en-GB" sz="2000" dirty="0">
                <a:solidFill>
                  <a:srgbClr val="0E0E0E"/>
                </a:solidFill>
                <a:latin typeface="Inter"/>
              </a:rPr>
              <a:t>IBS most commonly affects young people aged 20–39 years, and prevalence decreases with increasing age, so use caution re diagnosing IBS for the first time in older people, exclude other causes first</a:t>
            </a:r>
          </a:p>
          <a:p>
            <a:pPr lvl="0"/>
            <a:endParaRPr lang="en-GB" sz="2000" dirty="0">
              <a:solidFill>
                <a:srgbClr val="0E0E0E"/>
              </a:solidFill>
              <a:latin typeface="Inter"/>
            </a:endParaRPr>
          </a:p>
          <a:p>
            <a:pPr lvl="0"/>
            <a:r>
              <a:rPr lang="en-GB" sz="2000" dirty="0">
                <a:solidFill>
                  <a:srgbClr val="0E0E0E"/>
                </a:solidFill>
                <a:latin typeface="Inter"/>
              </a:rPr>
              <a:t>Several studies have reported a higher prevalence of IBS in females compared to males</a:t>
            </a:r>
            <a:endParaRPr lang="en-GB" sz="2000" dirty="0"/>
          </a:p>
          <a:p>
            <a:endParaRPr lang="en-GB" sz="2000" dirty="0"/>
          </a:p>
        </p:txBody>
      </p:sp>
      <p:sp>
        <p:nvSpPr>
          <p:cNvPr id="3" name="Title 2"/>
          <p:cNvSpPr>
            <a:spLocks noGrp="1"/>
          </p:cNvSpPr>
          <p:nvPr>
            <p:ph type="title"/>
          </p:nvPr>
        </p:nvSpPr>
        <p:spPr/>
        <p:txBody>
          <a:bodyPr/>
          <a:lstStyle/>
          <a:p>
            <a:r>
              <a:rPr lang="en-GB" dirty="0" smtClean="0"/>
              <a:t>Prevalence</a:t>
            </a:r>
            <a:endParaRPr lang="en-GB" dirty="0"/>
          </a:p>
        </p:txBody>
      </p:sp>
      <p:pic>
        <p:nvPicPr>
          <p:cNvPr id="5" name="Picture 4"/>
          <p:cNvPicPr>
            <a:picLocks noChangeAspect="1"/>
          </p:cNvPicPr>
          <p:nvPr/>
        </p:nvPicPr>
        <p:blipFill>
          <a:blip r:embed="rId2"/>
          <a:stretch>
            <a:fillRect/>
          </a:stretch>
        </p:blipFill>
        <p:spPr>
          <a:xfrm>
            <a:off x="9330418" y="3269931"/>
            <a:ext cx="2762250" cy="3000375"/>
          </a:xfrm>
          <a:prstGeom prst="rect">
            <a:avLst/>
          </a:prstGeom>
        </p:spPr>
      </p:pic>
    </p:spTree>
    <p:extLst>
      <p:ext uri="{BB962C8B-B14F-4D97-AF65-F5344CB8AC3E}">
        <p14:creationId xmlns:p14="http://schemas.microsoft.com/office/powerpoint/2010/main" val="138370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276610"/>
            <a:ext cx="10515600" cy="4121150"/>
          </a:xfrm>
        </p:spPr>
        <p:txBody>
          <a:bodyPr/>
          <a:lstStyle/>
          <a:p>
            <a:r>
              <a:rPr lang="en-GB" sz="2400" dirty="0"/>
              <a:t>Likely to be multifactorial involving the interplay of biological, psychological, and social </a:t>
            </a:r>
            <a:r>
              <a:rPr lang="en-GB" sz="2400" dirty="0" smtClean="0"/>
              <a:t>factors.</a:t>
            </a:r>
            <a:endParaRPr lang="en-GB" sz="2400" dirty="0"/>
          </a:p>
        </p:txBody>
      </p:sp>
      <p:sp>
        <p:nvSpPr>
          <p:cNvPr id="3" name="Title 2"/>
          <p:cNvSpPr>
            <a:spLocks noGrp="1"/>
          </p:cNvSpPr>
          <p:nvPr>
            <p:ph type="title"/>
          </p:nvPr>
        </p:nvSpPr>
        <p:spPr/>
        <p:txBody>
          <a:bodyPr/>
          <a:lstStyle/>
          <a:p>
            <a:r>
              <a:rPr lang="en-GB" dirty="0"/>
              <a:t>What causes IBS? </a:t>
            </a:r>
          </a:p>
        </p:txBody>
      </p:sp>
      <p:grpSp>
        <p:nvGrpSpPr>
          <p:cNvPr id="4" name="Content Placeholder 5"/>
          <p:cNvGrpSpPr/>
          <p:nvPr/>
        </p:nvGrpSpPr>
        <p:grpSpPr>
          <a:xfrm>
            <a:off x="4418945" y="2063931"/>
            <a:ext cx="2800461" cy="4590250"/>
            <a:chOff x="4584408" y="1825627"/>
            <a:chExt cx="3023180" cy="4915640"/>
          </a:xfrm>
        </p:grpSpPr>
        <p:sp>
          <p:nvSpPr>
            <p:cNvPr id="5" name="Freeform: Shape 3"/>
            <p:cNvSpPr/>
            <p:nvPr/>
          </p:nvSpPr>
          <p:spPr>
            <a:xfrm>
              <a:off x="5241560" y="1825627"/>
              <a:ext cx="2366028" cy="2366394"/>
            </a:xfrm>
            <a:custGeom>
              <a:avLst/>
              <a:gdLst>
                <a:gd name="f0" fmla="val 10800000"/>
                <a:gd name="f1" fmla="val 5400000"/>
                <a:gd name="f2" fmla="val 180"/>
                <a:gd name="f3" fmla="val w"/>
                <a:gd name="f4" fmla="val h"/>
                <a:gd name="f5" fmla="val 0"/>
                <a:gd name="f6" fmla="val 2366030"/>
                <a:gd name="f7" fmla="val 2366390"/>
                <a:gd name="f8" fmla="+- 0 0 15094326"/>
                <a:gd name="f9" fmla="val 165859"/>
                <a:gd name="f10" fmla="val 1183195"/>
                <a:gd name="f11" fmla="val 1017156"/>
                <a:gd name="f12" fmla="val 1017336"/>
                <a:gd name="f13" fmla="val 15450388"/>
                <a:gd name="f14" fmla="val 1391869"/>
                <a:gd name="f15" fmla="val 2335405"/>
                <a:gd name="f16" fmla="val 1120512"/>
                <a:gd name="f17" fmla="val 2068432"/>
                <a:gd name="f18" fmla="val 1433529"/>
                <a:gd name="f19" fmla="val 1745366"/>
                <a:gd name="f20" fmla="val 1422478"/>
                <a:gd name="f21" fmla="val 1901879"/>
                <a:gd name="f22" fmla="val 757366"/>
                <a:gd name="f23" fmla="val 757546"/>
                <a:gd name="f24" fmla="val 4294326"/>
                <a:gd name="f25" fmla="+- 0 0 -180"/>
                <a:gd name="f26" fmla="+- 0 0 -184"/>
                <a:gd name="f27" fmla="+- 0 0 -274"/>
                <a:gd name="f28" fmla="+- 0 0 -364"/>
                <a:gd name="f29" fmla="*/ f3 1 2366030"/>
                <a:gd name="f30" fmla="*/ f4 1 2366390"/>
                <a:gd name="f31" fmla="+- f7 0 f5"/>
                <a:gd name="f32" fmla="+- f6 0 f5"/>
                <a:gd name="f33" fmla="*/ f25 f0 1"/>
                <a:gd name="f34" fmla="*/ f26 f0 1"/>
                <a:gd name="f35" fmla="*/ f27 f0 1"/>
                <a:gd name="f36" fmla="*/ f28 f0 1"/>
                <a:gd name="f37" fmla="*/ f32 1 2366030"/>
                <a:gd name="f38" fmla="*/ f31 1 2366390"/>
                <a:gd name="f39" fmla="*/ f33 1 f2"/>
                <a:gd name="f40" fmla="*/ f34 1 f2"/>
                <a:gd name="f41" fmla="*/ f35 1 f2"/>
                <a:gd name="f42" fmla="*/ f36 1 f2"/>
                <a:gd name="f43" fmla="*/ 295754 1 f37"/>
                <a:gd name="f44" fmla="*/ 1183195 1 f38"/>
                <a:gd name="f45" fmla="*/ 1391869 1 f37"/>
                <a:gd name="f46" fmla="*/ 2335405 1 f38"/>
                <a:gd name="f47" fmla="*/ 1120512 1 f37"/>
                <a:gd name="f48" fmla="*/ 2068432 1 f38"/>
                <a:gd name="f49" fmla="*/ 1433529 1 f37"/>
                <a:gd name="f50" fmla="*/ 1745366 1 f38"/>
                <a:gd name="f51" fmla="*/ 463777 1 f37"/>
                <a:gd name="f52" fmla="*/ 1902253 1 f37"/>
                <a:gd name="f53" fmla="*/ 463830 1 f38"/>
                <a:gd name="f54" fmla="*/ 1902560 1 f38"/>
                <a:gd name="f55" fmla="+- f39 0 f1"/>
                <a:gd name="f56" fmla="+- f40 0 f1"/>
                <a:gd name="f57" fmla="+- f41 0 f1"/>
                <a:gd name="f58" fmla="+- f42 0 f1"/>
                <a:gd name="f59" fmla="*/ f51 f29 1"/>
                <a:gd name="f60" fmla="*/ f52 f29 1"/>
                <a:gd name="f61" fmla="*/ f54 f30 1"/>
                <a:gd name="f62" fmla="*/ f53 f30 1"/>
                <a:gd name="f63" fmla="*/ f43 f29 1"/>
                <a:gd name="f64" fmla="*/ f44 f30 1"/>
                <a:gd name="f65" fmla="*/ f45 f29 1"/>
                <a:gd name="f66" fmla="*/ f46 f30 1"/>
                <a:gd name="f67" fmla="*/ f47 f29 1"/>
                <a:gd name="f68" fmla="*/ f48 f30 1"/>
                <a:gd name="f69" fmla="*/ f49 f29 1"/>
                <a:gd name="f70" fmla="*/ f50 f30 1"/>
              </a:gdLst>
              <a:ahLst/>
              <a:cxnLst>
                <a:cxn ang="3cd4">
                  <a:pos x="hc" y="t"/>
                </a:cxn>
                <a:cxn ang="0">
                  <a:pos x="r" y="vc"/>
                </a:cxn>
                <a:cxn ang="cd4">
                  <a:pos x="hc" y="b"/>
                </a:cxn>
                <a:cxn ang="cd2">
                  <a:pos x="l" y="vc"/>
                </a:cxn>
                <a:cxn ang="f55">
                  <a:pos x="f63" y="f64"/>
                </a:cxn>
                <a:cxn ang="f56">
                  <a:pos x="f65" y="f66"/>
                </a:cxn>
                <a:cxn ang="f57">
                  <a:pos x="f67" y="f68"/>
                </a:cxn>
                <a:cxn ang="f58">
                  <a:pos x="f69" y="f70"/>
                </a:cxn>
              </a:cxnLst>
              <a:rect l="f59" t="f62" r="f60" b="f61"/>
              <a:pathLst>
                <a:path w="2366030" h="2366390">
                  <a:moveTo>
                    <a:pt x="f9" y="f10"/>
                  </a:moveTo>
                  <a:arcTo wR="f11" hR="f12" stAng="f0" swAng="f13"/>
                  <a:lnTo>
                    <a:pt x="f14" y="f15"/>
                  </a:lnTo>
                  <a:lnTo>
                    <a:pt x="f16" y="f17"/>
                  </a:lnTo>
                  <a:lnTo>
                    <a:pt x="f18" y="f19"/>
                  </a:lnTo>
                  <a:lnTo>
                    <a:pt x="f20" y="f21"/>
                  </a:lnTo>
                  <a:arcTo wR="f22" hR="f23" stAng="f24" swAng="f8"/>
                  <a:close/>
                </a:path>
              </a:pathLst>
            </a:custGeom>
            <a:solidFill>
              <a:srgbClr val="156082"/>
            </a:solidFill>
            <a:ln w="19046" cap="flat">
              <a:solidFill>
                <a:srgbClr val="FFFFFF"/>
              </a:solidFill>
              <a:prstDash val="solid"/>
              <a:miter/>
            </a:ln>
          </p:spPr>
          <p:txBody>
            <a:bodyPr vert="horz" wrap="square" lIns="0" tIns="0" rIns="0" bIns="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Light"/>
              </a:endParaRPr>
            </a:p>
          </p:txBody>
        </p:sp>
        <p:sp>
          <p:nvSpPr>
            <p:cNvPr id="6" name="Freeform: Shape 4"/>
            <p:cNvSpPr/>
            <p:nvPr/>
          </p:nvSpPr>
          <p:spPr>
            <a:xfrm>
              <a:off x="5764533" y="2679960"/>
              <a:ext cx="1314760" cy="657225"/>
            </a:xfrm>
            <a:custGeom>
              <a:avLst/>
              <a:gdLst>
                <a:gd name="f0" fmla="val 10800000"/>
                <a:gd name="f1" fmla="val 5400000"/>
                <a:gd name="f2" fmla="val 180"/>
                <a:gd name="f3" fmla="val w"/>
                <a:gd name="f4" fmla="val h"/>
                <a:gd name="f5" fmla="val 0"/>
                <a:gd name="f6" fmla="val 1314757"/>
                <a:gd name="f7" fmla="val 657221"/>
                <a:gd name="f8" fmla="+- 0 0 -90"/>
                <a:gd name="f9" fmla="*/ f3 1 1314757"/>
                <a:gd name="f10" fmla="*/ f4 1 657221"/>
                <a:gd name="f11" fmla="+- f7 0 f5"/>
                <a:gd name="f12" fmla="+- f6 0 f5"/>
                <a:gd name="f13" fmla="*/ f8 f0 1"/>
                <a:gd name="f14" fmla="*/ f12 1 1314757"/>
                <a:gd name="f15" fmla="*/ f11 1 657221"/>
                <a:gd name="f16" fmla="*/ 0 f12 1"/>
                <a:gd name="f17" fmla="*/ 0 f11 1"/>
                <a:gd name="f18" fmla="*/ 1314757 f12 1"/>
                <a:gd name="f19" fmla="*/ 657221 f11 1"/>
                <a:gd name="f20" fmla="*/ f13 1 f2"/>
                <a:gd name="f21" fmla="*/ f16 1 1314757"/>
                <a:gd name="f22" fmla="*/ f17 1 657221"/>
                <a:gd name="f23" fmla="*/ f18 1 1314757"/>
                <a:gd name="f24" fmla="*/ f19 1 6572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314757" h="657221">
                  <a:moveTo>
                    <a:pt x="f5" y="f5"/>
                  </a:moveTo>
                  <a:lnTo>
                    <a:pt x="f6" y="f5"/>
                  </a:lnTo>
                  <a:lnTo>
                    <a:pt x="f6" y="f7"/>
                  </a:lnTo>
                  <a:lnTo>
                    <a:pt x="f5" y="f7"/>
                  </a:lnTo>
                  <a:lnTo>
                    <a:pt x="f5" y="f5"/>
                  </a:lnTo>
                  <a:close/>
                </a:path>
              </a:pathLst>
            </a:custGeom>
            <a:noFill/>
            <a:ln cap="flat">
              <a:noFill/>
              <a:prstDash val="solid"/>
            </a:ln>
          </p:spPr>
          <p:txBody>
            <a:bodyPr vert="horz" wrap="square" lIns="12701" tIns="12701" rIns="12701" bIns="1270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b="1" i="0" u="none" strike="noStrike" kern="1200" cap="none" spc="0" baseline="0" dirty="0">
                  <a:solidFill>
                    <a:srgbClr val="000000"/>
                  </a:solidFill>
                  <a:uFillTx/>
                  <a:latin typeface="Aptos"/>
                </a:rPr>
                <a:t>Biological</a:t>
              </a:r>
            </a:p>
          </p:txBody>
        </p:sp>
        <p:sp>
          <p:nvSpPr>
            <p:cNvPr id="7" name="Freeform: Shape 5"/>
            <p:cNvSpPr/>
            <p:nvPr/>
          </p:nvSpPr>
          <p:spPr>
            <a:xfrm>
              <a:off x="4584408" y="3185294"/>
              <a:ext cx="2366028" cy="2366394"/>
            </a:xfrm>
            <a:custGeom>
              <a:avLst/>
              <a:gdLst>
                <a:gd name="f0" fmla="val 10800000"/>
                <a:gd name="f1" fmla="val 5400000"/>
                <a:gd name="f2" fmla="val 180"/>
                <a:gd name="f3" fmla="val w"/>
                <a:gd name="f4" fmla="val h"/>
                <a:gd name="f5" fmla="val 0"/>
                <a:gd name="f6" fmla="val 2366030"/>
                <a:gd name="f7" fmla="val 2366390"/>
                <a:gd name="f8" fmla="val 18900000"/>
                <a:gd name="f9" fmla="+- 0 0 12394326"/>
                <a:gd name="f10" fmla="val 1902317"/>
                <a:gd name="f11" fmla="val 463893"/>
                <a:gd name="f12" fmla="val 1718617"/>
                <a:gd name="f13" fmla="val 647593"/>
                <a:gd name="f14" fmla="val 757366"/>
                <a:gd name="f15" fmla="val 757546"/>
                <a:gd name="f16" fmla="val 932501"/>
                <a:gd name="f17" fmla="val 1745366"/>
                <a:gd name="f18" fmla="val 1245518"/>
                <a:gd name="f19" fmla="val 2068432"/>
                <a:gd name="f20" fmla="val 974161"/>
                <a:gd name="f21" fmla="val 2335405"/>
                <a:gd name="f22" fmla="val 962937"/>
                <a:gd name="f23" fmla="val 2176433"/>
                <a:gd name="f24" fmla="val 1017156"/>
                <a:gd name="f25" fmla="val 1017336"/>
                <a:gd name="f26" fmla="val 6149612"/>
                <a:gd name="f27" fmla="val 12750388"/>
                <a:gd name="f28" fmla="+- 0 0 -495"/>
                <a:gd name="f29" fmla="+- 0 0 -175"/>
                <a:gd name="f30" fmla="+- 0 0 -85"/>
                <a:gd name="f31" fmla="+- 0 0 -355"/>
                <a:gd name="f32" fmla="*/ f3 1 2366030"/>
                <a:gd name="f33" fmla="*/ f4 1 2366390"/>
                <a:gd name="f34" fmla="+- f7 0 f5"/>
                <a:gd name="f35" fmla="+- f6 0 f5"/>
                <a:gd name="f36" fmla="*/ f28 f0 1"/>
                <a:gd name="f37" fmla="*/ f29 f0 1"/>
                <a:gd name="f38" fmla="*/ f30 f0 1"/>
                <a:gd name="f39" fmla="*/ f31 f0 1"/>
                <a:gd name="f40" fmla="*/ f35 1 2366030"/>
                <a:gd name="f41" fmla="*/ f34 1 2366390"/>
                <a:gd name="f42" fmla="*/ f36 1 f2"/>
                <a:gd name="f43" fmla="*/ f37 1 f2"/>
                <a:gd name="f44" fmla="*/ f38 1 f2"/>
                <a:gd name="f45" fmla="*/ f39 1 f2"/>
                <a:gd name="f46" fmla="*/ 1810467 1 f40"/>
                <a:gd name="f47" fmla="*/ 555743 1 f41"/>
                <a:gd name="f48" fmla="*/ 974161 1 f40"/>
                <a:gd name="f49" fmla="*/ 2335405 1 f41"/>
                <a:gd name="f50" fmla="*/ 1245518 1 f40"/>
                <a:gd name="f51" fmla="*/ 2068432 1 f41"/>
                <a:gd name="f52" fmla="*/ 932501 1 f40"/>
                <a:gd name="f53" fmla="*/ 1745366 1 f41"/>
                <a:gd name="f54" fmla="*/ 463777 1 f40"/>
                <a:gd name="f55" fmla="*/ 1902253 1 f40"/>
                <a:gd name="f56" fmla="*/ 463830 1 f41"/>
                <a:gd name="f57" fmla="*/ 1902560 1 f41"/>
                <a:gd name="f58" fmla="+- f42 0 f1"/>
                <a:gd name="f59" fmla="+- f43 0 f1"/>
                <a:gd name="f60" fmla="+- f44 0 f1"/>
                <a:gd name="f61" fmla="+- f45 0 f1"/>
                <a:gd name="f62" fmla="*/ f54 f32 1"/>
                <a:gd name="f63" fmla="*/ f55 f32 1"/>
                <a:gd name="f64" fmla="*/ f57 f33 1"/>
                <a:gd name="f65" fmla="*/ f56 f33 1"/>
                <a:gd name="f66" fmla="*/ f46 f32 1"/>
                <a:gd name="f67" fmla="*/ f47 f33 1"/>
                <a:gd name="f68" fmla="*/ f48 f32 1"/>
                <a:gd name="f69" fmla="*/ f49 f33 1"/>
                <a:gd name="f70" fmla="*/ f50 f32 1"/>
                <a:gd name="f71" fmla="*/ f51 f33 1"/>
                <a:gd name="f72" fmla="*/ f52 f32 1"/>
                <a:gd name="f73" fmla="*/ f53 f33 1"/>
              </a:gdLst>
              <a:ahLst/>
              <a:cxnLst>
                <a:cxn ang="3cd4">
                  <a:pos x="hc" y="t"/>
                </a:cxn>
                <a:cxn ang="0">
                  <a:pos x="r" y="vc"/>
                </a:cxn>
                <a:cxn ang="cd4">
                  <a:pos x="hc" y="b"/>
                </a:cxn>
                <a:cxn ang="cd2">
                  <a:pos x="l" y="vc"/>
                </a:cxn>
                <a:cxn ang="f58">
                  <a:pos x="f66" y="f67"/>
                </a:cxn>
                <a:cxn ang="f59">
                  <a:pos x="f68" y="f69"/>
                </a:cxn>
                <a:cxn ang="f60">
                  <a:pos x="f70" y="f71"/>
                </a:cxn>
                <a:cxn ang="f61">
                  <a:pos x="f72" y="f73"/>
                </a:cxn>
              </a:cxnLst>
              <a:rect l="f62" t="f65" r="f63" b="f64"/>
              <a:pathLst>
                <a:path w="2366030" h="2366390">
                  <a:moveTo>
                    <a:pt x="f10" y="f11"/>
                  </a:moveTo>
                  <a:lnTo>
                    <a:pt x="f12" y="f13"/>
                  </a:lnTo>
                  <a:arcTo wR="f14" hR="f15" stAng="f8" swAng="f9"/>
                  <a:lnTo>
                    <a:pt x="f16" y="f17"/>
                  </a:lnTo>
                  <a:lnTo>
                    <a:pt x="f18" y="f19"/>
                  </a:lnTo>
                  <a:lnTo>
                    <a:pt x="f20" y="f21"/>
                  </a:lnTo>
                  <a:lnTo>
                    <a:pt x="f22" y="f23"/>
                  </a:lnTo>
                  <a:arcTo wR="f24" hR="f25" stAng="f26" swAng="f27"/>
                  <a:close/>
                </a:path>
              </a:pathLst>
            </a:custGeom>
            <a:solidFill>
              <a:srgbClr val="156082"/>
            </a:solidFill>
            <a:ln w="19046" cap="flat">
              <a:solidFill>
                <a:srgbClr val="FFFFFF"/>
              </a:solidFill>
              <a:prstDash val="solid"/>
              <a:miter/>
            </a:ln>
          </p:spPr>
          <p:txBody>
            <a:bodyPr vert="horz" wrap="square" lIns="0" tIns="0" rIns="0" bIns="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Light"/>
              </a:endParaRPr>
            </a:p>
          </p:txBody>
        </p:sp>
        <p:sp>
          <p:nvSpPr>
            <p:cNvPr id="8" name="Freeform: Shape 6"/>
            <p:cNvSpPr/>
            <p:nvPr/>
          </p:nvSpPr>
          <p:spPr>
            <a:xfrm>
              <a:off x="5110042" y="4047491"/>
              <a:ext cx="1840395" cy="657225"/>
            </a:xfrm>
            <a:custGeom>
              <a:avLst/>
              <a:gdLst>
                <a:gd name="f0" fmla="val 10800000"/>
                <a:gd name="f1" fmla="val 5400000"/>
                <a:gd name="f2" fmla="val 180"/>
                <a:gd name="f3" fmla="val w"/>
                <a:gd name="f4" fmla="val h"/>
                <a:gd name="f5" fmla="val 0"/>
                <a:gd name="f6" fmla="val 1314757"/>
                <a:gd name="f7" fmla="val 657221"/>
                <a:gd name="f8" fmla="+- 0 0 -90"/>
                <a:gd name="f9" fmla="*/ f3 1 1314757"/>
                <a:gd name="f10" fmla="*/ f4 1 657221"/>
                <a:gd name="f11" fmla="+- f7 0 f5"/>
                <a:gd name="f12" fmla="+- f6 0 f5"/>
                <a:gd name="f13" fmla="*/ f8 f0 1"/>
                <a:gd name="f14" fmla="*/ f12 1 1314757"/>
                <a:gd name="f15" fmla="*/ f11 1 657221"/>
                <a:gd name="f16" fmla="*/ 0 f12 1"/>
                <a:gd name="f17" fmla="*/ 0 f11 1"/>
                <a:gd name="f18" fmla="*/ 1314757 f12 1"/>
                <a:gd name="f19" fmla="*/ 657221 f11 1"/>
                <a:gd name="f20" fmla="*/ f13 1 f2"/>
                <a:gd name="f21" fmla="*/ f16 1 1314757"/>
                <a:gd name="f22" fmla="*/ f17 1 657221"/>
                <a:gd name="f23" fmla="*/ f18 1 1314757"/>
                <a:gd name="f24" fmla="*/ f19 1 6572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314757" h="657221">
                  <a:moveTo>
                    <a:pt x="f5" y="f5"/>
                  </a:moveTo>
                  <a:lnTo>
                    <a:pt x="f6" y="f5"/>
                  </a:lnTo>
                  <a:lnTo>
                    <a:pt x="f6" y="f7"/>
                  </a:lnTo>
                  <a:lnTo>
                    <a:pt x="f5" y="f7"/>
                  </a:lnTo>
                  <a:lnTo>
                    <a:pt x="f5" y="f5"/>
                  </a:lnTo>
                  <a:close/>
                </a:path>
              </a:pathLst>
            </a:custGeom>
            <a:noFill/>
            <a:ln cap="flat">
              <a:noFill/>
              <a:prstDash val="solid"/>
            </a:ln>
          </p:spPr>
          <p:txBody>
            <a:bodyPr vert="horz" wrap="square" lIns="10158" tIns="10158" rIns="10158" bIns="10158"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b="1" i="0" u="none" strike="noStrike" kern="1200" cap="none" spc="0" baseline="0" dirty="0">
                  <a:solidFill>
                    <a:srgbClr val="000000"/>
                  </a:solidFill>
                  <a:uFillTx/>
                  <a:latin typeface="Aptos"/>
                </a:rPr>
                <a:t>Psychological</a:t>
              </a:r>
            </a:p>
          </p:txBody>
        </p:sp>
        <p:sp>
          <p:nvSpPr>
            <p:cNvPr id="9" name="Freeform: Shape 7"/>
            <p:cNvSpPr/>
            <p:nvPr/>
          </p:nvSpPr>
          <p:spPr>
            <a:xfrm>
              <a:off x="5409965" y="4707669"/>
              <a:ext cx="2032784" cy="2033598"/>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35"/>
                <a:gd name="f11" fmla="val 90"/>
                <a:gd name="f12" fmla="val 12740"/>
                <a:gd name="f13" fmla="+- 0 0 -225"/>
                <a:gd name="f14" fmla="+- 0 0 -360"/>
                <a:gd name="f15" fmla="+- 0 0 -292"/>
                <a:gd name="f16" fmla="abs f4"/>
                <a:gd name="f17" fmla="abs f5"/>
                <a:gd name="f18" fmla="abs f6"/>
                <a:gd name="f19" fmla="+- 0 0 f10"/>
                <a:gd name="f20" fmla="+- 0 0 f11"/>
                <a:gd name="f21" fmla="*/ f13 f0 1"/>
                <a:gd name="f22" fmla="*/ f14 f0 1"/>
                <a:gd name="f23" fmla="*/ f15 f0 1"/>
                <a:gd name="f24" fmla="?: f16 f4 1"/>
                <a:gd name="f25" fmla="?: f17 f5 1"/>
                <a:gd name="f26" fmla="?: f18 f6 1"/>
                <a:gd name="f27" fmla="*/ f19 f0 1"/>
                <a:gd name="f28" fmla="*/ f20 f0 1"/>
                <a:gd name="f29" fmla="*/ f21 1 f3"/>
                <a:gd name="f30" fmla="*/ f22 1 f3"/>
                <a:gd name="f31" fmla="*/ f23 1 f3"/>
                <a:gd name="f32" fmla="*/ f24 1 21600"/>
                <a:gd name="f33" fmla="*/ f25 1 21600"/>
                <a:gd name="f34" fmla="*/ 21600 f24 1"/>
                <a:gd name="f35" fmla="*/ 21600 f25 1"/>
                <a:gd name="f36" fmla="*/ f27 1 f3"/>
                <a:gd name="f37" fmla="*/ f28 1 f3"/>
                <a:gd name="f38" fmla="+- f29 0 f1"/>
                <a:gd name="f39" fmla="+- f30 0 f1"/>
                <a:gd name="f40" fmla="+- f31 0 f1"/>
                <a:gd name="f41" fmla="min f33 f32"/>
                <a:gd name="f42" fmla="*/ f34 1 f26"/>
                <a:gd name="f43" fmla="*/ f35 1 f26"/>
                <a:gd name="f44" fmla="+- f36 0 f1"/>
                <a:gd name="f45" fmla="+- f37 0 f1"/>
                <a:gd name="f46" fmla="val f42"/>
                <a:gd name="f47" fmla="val f43"/>
                <a:gd name="f48" fmla="+- 0 0 f44"/>
                <a:gd name="f49" fmla="+- 0 0 f45"/>
                <a:gd name="f50" fmla="+- f47 0 f7"/>
                <a:gd name="f51" fmla="+- f46 0 f7"/>
                <a:gd name="f52" fmla="+- f49 0 f48"/>
                <a:gd name="f53" fmla="+- f48 f1 0"/>
                <a:gd name="f54" fmla="+- f49 f1 0"/>
                <a:gd name="f55" fmla="+- 21600000 0 f48"/>
                <a:gd name="f56" fmla="+- f1 0 f48"/>
                <a:gd name="f57" fmla="+- 27000000 0 f48"/>
                <a:gd name="f58" fmla="+- f0 0 f48"/>
                <a:gd name="f59" fmla="+- 32400000 0 f48"/>
                <a:gd name="f60" fmla="+- f2 0 f48"/>
                <a:gd name="f61" fmla="+- 37800000 0 f48"/>
                <a:gd name="f62" fmla="*/ f50 1 2"/>
                <a:gd name="f63" fmla="*/ f51 1 2"/>
                <a:gd name="f64" fmla="min f51 f50"/>
                <a:gd name="f65" fmla="+- f52 21600000 0"/>
                <a:gd name="f66" fmla="?: f56 f56 f57"/>
                <a:gd name="f67" fmla="?: f58 f58 f59"/>
                <a:gd name="f68" fmla="?: f60 f60 f61"/>
                <a:gd name="f69" fmla="*/ f53 f8 1"/>
                <a:gd name="f70" fmla="*/ f54 f8 1"/>
                <a:gd name="f71" fmla="+- f7 f62 0"/>
                <a:gd name="f72" fmla="+- f7 f63 0"/>
                <a:gd name="f73" fmla="*/ f64 f12 1"/>
                <a:gd name="f74" fmla="?: f52 f52 f65"/>
                <a:gd name="f75" fmla="*/ f69 1 f0"/>
                <a:gd name="f76" fmla="*/ f70 1 f0"/>
                <a:gd name="f77" fmla="*/ f63 f41 1"/>
                <a:gd name="f78" fmla="*/ f62 f41 1"/>
                <a:gd name="f79" fmla="*/ f73 1 100000"/>
                <a:gd name="f80" fmla="+- 0 0 f74"/>
                <a:gd name="f81" fmla="+- f74 0 f55"/>
                <a:gd name="f82" fmla="+- f74 0 f66"/>
                <a:gd name="f83" fmla="+- f74 0 f67"/>
                <a:gd name="f84" fmla="+- f74 0 f68"/>
                <a:gd name="f85" fmla="+- 0 0 f75"/>
                <a:gd name="f86" fmla="+- 0 0 f76"/>
                <a:gd name="f87" fmla="*/ f72 f41 1"/>
                <a:gd name="f88" fmla="*/ f71 f41 1"/>
                <a:gd name="f89" fmla="+- f63 0 f79"/>
                <a:gd name="f90" fmla="+- f62 0 f79"/>
                <a:gd name="f91" fmla="+- 0 0 f85"/>
                <a:gd name="f92" fmla="+- 0 0 f86"/>
                <a:gd name="f93" fmla="*/ f91 f0 1"/>
                <a:gd name="f94" fmla="*/ f92 f0 1"/>
                <a:gd name="f95" fmla="*/ f89 f41 1"/>
                <a:gd name="f96" fmla="*/ f90 f41 1"/>
                <a:gd name="f97" fmla="*/ f93 1 f8"/>
                <a:gd name="f98" fmla="*/ f94 1 f8"/>
                <a:gd name="f99" fmla="+- f97 0 f1"/>
                <a:gd name="f100" fmla="+- f98 0 f1"/>
                <a:gd name="f101" fmla="sin 1 f99"/>
                <a:gd name="f102" fmla="cos 1 f99"/>
                <a:gd name="f103" fmla="sin 1 f100"/>
                <a:gd name="f104" fmla="cos 1 f100"/>
                <a:gd name="f105" fmla="+- 0 0 f101"/>
                <a:gd name="f106" fmla="+- 0 0 f102"/>
                <a:gd name="f107" fmla="+- 0 0 f103"/>
                <a:gd name="f108" fmla="+- 0 0 f104"/>
                <a:gd name="f109" fmla="+- 0 0 f105"/>
                <a:gd name="f110" fmla="+- 0 0 f106"/>
                <a:gd name="f111" fmla="+- 0 0 f107"/>
                <a:gd name="f112" fmla="+- 0 0 f108"/>
                <a:gd name="f113" fmla="val f109"/>
                <a:gd name="f114" fmla="val f110"/>
                <a:gd name="f115" fmla="val f111"/>
                <a:gd name="f116" fmla="val f112"/>
                <a:gd name="f117" fmla="*/ f113 f63 1"/>
                <a:gd name="f118" fmla="*/ f114 f62 1"/>
                <a:gd name="f119" fmla="*/ f115 f63 1"/>
                <a:gd name="f120" fmla="*/ f116 f62 1"/>
                <a:gd name="f121" fmla="*/ f115 f89 1"/>
                <a:gd name="f122" fmla="*/ f116 f90 1"/>
                <a:gd name="f123" fmla="*/ f113 f89 1"/>
                <a:gd name="f124" fmla="*/ f114 f90 1"/>
                <a:gd name="f125" fmla="+- 0 0 f118"/>
                <a:gd name="f126" fmla="+- 0 0 f117"/>
                <a:gd name="f127" fmla="+- 0 0 f120"/>
                <a:gd name="f128" fmla="+- 0 0 f119"/>
                <a:gd name="f129" fmla="+- 0 0 f122"/>
                <a:gd name="f130" fmla="+- 0 0 f121"/>
                <a:gd name="f131" fmla="+- 0 0 f124"/>
                <a:gd name="f132" fmla="+- 0 0 f123"/>
                <a:gd name="f133" fmla="+- 0 0 f125"/>
                <a:gd name="f134" fmla="+- 0 0 f126"/>
                <a:gd name="f135" fmla="+- 0 0 f127"/>
                <a:gd name="f136" fmla="+- 0 0 f128"/>
                <a:gd name="f137" fmla="+- 0 0 f129"/>
                <a:gd name="f138" fmla="+- 0 0 f130"/>
                <a:gd name="f139" fmla="+- 0 0 f131"/>
                <a:gd name="f140" fmla="+- 0 0 f132"/>
                <a:gd name="f141" fmla="at2 f133 f134"/>
                <a:gd name="f142" fmla="at2 f135 f136"/>
                <a:gd name="f143" fmla="at2 f137 f138"/>
                <a:gd name="f144" fmla="at2 f139 f140"/>
                <a:gd name="f145" fmla="+- f141 f1 0"/>
                <a:gd name="f146" fmla="+- f142 f1 0"/>
                <a:gd name="f147" fmla="+- f143 f1 0"/>
                <a:gd name="f148" fmla="+- f144 f1 0"/>
                <a:gd name="f149" fmla="*/ f145 f8 1"/>
                <a:gd name="f150" fmla="*/ f146 f8 1"/>
                <a:gd name="f151" fmla="*/ f147 f8 1"/>
                <a:gd name="f152" fmla="*/ f148 f8 1"/>
                <a:gd name="f153" fmla="*/ f149 1 f0"/>
                <a:gd name="f154" fmla="*/ f150 1 f0"/>
                <a:gd name="f155" fmla="*/ f151 1 f0"/>
                <a:gd name="f156" fmla="*/ f152 1 f0"/>
                <a:gd name="f157" fmla="+- 0 0 f153"/>
                <a:gd name="f158" fmla="+- 0 0 f154"/>
                <a:gd name="f159" fmla="+- 0 0 f155"/>
                <a:gd name="f160" fmla="+- 0 0 f156"/>
                <a:gd name="f161" fmla="val f157"/>
                <a:gd name="f162" fmla="val f158"/>
                <a:gd name="f163" fmla="val f159"/>
                <a:gd name="f164" fmla="val f160"/>
                <a:gd name="f165" fmla="+- 0 0 f161"/>
                <a:gd name="f166" fmla="+- 0 0 f162"/>
                <a:gd name="f167" fmla="+- 0 0 f163"/>
                <a:gd name="f168" fmla="+- 0 0 f164"/>
                <a:gd name="f169" fmla="*/ f165 f0 1"/>
                <a:gd name="f170" fmla="*/ f166 f0 1"/>
                <a:gd name="f171" fmla="*/ f167 f0 1"/>
                <a:gd name="f172" fmla="*/ f168 f0 1"/>
                <a:gd name="f173" fmla="*/ f169 1 f8"/>
                <a:gd name="f174" fmla="*/ f170 1 f8"/>
                <a:gd name="f175" fmla="*/ f171 1 f8"/>
                <a:gd name="f176" fmla="*/ f172 1 f8"/>
                <a:gd name="f177" fmla="+- f173 0 f1"/>
                <a:gd name="f178" fmla="+- f174 0 f1"/>
                <a:gd name="f179" fmla="+- f175 0 f1"/>
                <a:gd name="f180" fmla="+- f176 0 f1"/>
                <a:gd name="f181" fmla="+- f177 f1 0"/>
                <a:gd name="f182" fmla="+- f178 f1 0"/>
                <a:gd name="f183" fmla="+- f179 f1 0"/>
                <a:gd name="f184" fmla="+- f180 f1 0"/>
                <a:gd name="f185" fmla="*/ f181 f8 1"/>
                <a:gd name="f186" fmla="*/ f182 f8 1"/>
                <a:gd name="f187" fmla="*/ f183 f8 1"/>
                <a:gd name="f188" fmla="*/ f184 f8 1"/>
                <a:gd name="f189" fmla="*/ f185 1 f0"/>
                <a:gd name="f190" fmla="*/ f186 1 f0"/>
                <a:gd name="f191" fmla="*/ f187 1 f0"/>
                <a:gd name="f192" fmla="*/ f188 1 f0"/>
                <a:gd name="f193" fmla="+- 0 0 f189"/>
                <a:gd name="f194" fmla="+- 0 0 f190"/>
                <a:gd name="f195" fmla="+- 0 0 f191"/>
                <a:gd name="f196" fmla="+- 0 0 f192"/>
                <a:gd name="f197" fmla="+- 0 0 f193"/>
                <a:gd name="f198" fmla="+- 0 0 f194"/>
                <a:gd name="f199" fmla="+- 0 0 f195"/>
                <a:gd name="f200" fmla="+- 0 0 f196"/>
                <a:gd name="f201" fmla="*/ f197 f0 1"/>
                <a:gd name="f202" fmla="*/ f198 f0 1"/>
                <a:gd name="f203" fmla="*/ f199 f0 1"/>
                <a:gd name="f204" fmla="*/ f200 f0 1"/>
                <a:gd name="f205" fmla="*/ f201 1 f8"/>
                <a:gd name="f206" fmla="*/ f202 1 f8"/>
                <a:gd name="f207" fmla="*/ f203 1 f8"/>
                <a:gd name="f208" fmla="*/ f204 1 f8"/>
                <a:gd name="f209" fmla="+- f205 0 f1"/>
                <a:gd name="f210" fmla="+- f206 0 f1"/>
                <a:gd name="f211" fmla="+- f207 0 f1"/>
                <a:gd name="f212" fmla="+- f208 0 f1"/>
                <a:gd name="f213" fmla="cos 1 f209"/>
                <a:gd name="f214" fmla="sin 1 f209"/>
                <a:gd name="f215" fmla="cos 1 f210"/>
                <a:gd name="f216" fmla="sin 1 f210"/>
                <a:gd name="f217" fmla="cos 1 f211"/>
                <a:gd name="f218" fmla="sin 1 f211"/>
                <a:gd name="f219" fmla="cos 1 f212"/>
                <a:gd name="f220" fmla="sin 1 f212"/>
                <a:gd name="f221" fmla="+- 0 0 f213"/>
                <a:gd name="f222" fmla="+- 0 0 f214"/>
                <a:gd name="f223" fmla="+- 0 0 f215"/>
                <a:gd name="f224" fmla="+- 0 0 f216"/>
                <a:gd name="f225" fmla="+- 0 0 f217"/>
                <a:gd name="f226" fmla="+- 0 0 f218"/>
                <a:gd name="f227" fmla="+- 0 0 f219"/>
                <a:gd name="f228" fmla="+- 0 0 f220"/>
                <a:gd name="f229" fmla="+- 0 0 f221"/>
                <a:gd name="f230" fmla="+- 0 0 f222"/>
                <a:gd name="f231" fmla="+- 0 0 f223"/>
                <a:gd name="f232" fmla="+- 0 0 f224"/>
                <a:gd name="f233" fmla="+- 0 0 f225"/>
                <a:gd name="f234" fmla="+- 0 0 f226"/>
                <a:gd name="f235" fmla="+- 0 0 f227"/>
                <a:gd name="f236" fmla="+- 0 0 f228"/>
                <a:gd name="f237" fmla="val f229"/>
                <a:gd name="f238" fmla="val f230"/>
                <a:gd name="f239" fmla="val f231"/>
                <a:gd name="f240" fmla="val f232"/>
                <a:gd name="f241" fmla="val f233"/>
                <a:gd name="f242" fmla="val f234"/>
                <a:gd name="f243" fmla="val f235"/>
                <a:gd name="f244" fmla="val f236"/>
                <a:gd name="f245" fmla="+- 0 0 f237"/>
                <a:gd name="f246" fmla="+- 0 0 f238"/>
                <a:gd name="f247" fmla="+- 0 0 f239"/>
                <a:gd name="f248" fmla="+- 0 0 f240"/>
                <a:gd name="f249" fmla="+- 0 0 f241"/>
                <a:gd name="f250" fmla="+- 0 0 f242"/>
                <a:gd name="f251" fmla="+- 0 0 f243"/>
                <a:gd name="f252" fmla="+- 0 0 f244"/>
                <a:gd name="f253" fmla="*/ f9 f245 1"/>
                <a:gd name="f254" fmla="*/ f9 f246 1"/>
                <a:gd name="f255" fmla="*/ f9 f247 1"/>
                <a:gd name="f256" fmla="*/ f9 f248 1"/>
                <a:gd name="f257" fmla="*/ f9 f249 1"/>
                <a:gd name="f258" fmla="*/ f9 f250 1"/>
                <a:gd name="f259" fmla="*/ f9 f251 1"/>
                <a:gd name="f260" fmla="*/ f9 f252 1"/>
                <a:gd name="f261" fmla="*/ f253 f63 1"/>
                <a:gd name="f262" fmla="*/ f254 f62 1"/>
                <a:gd name="f263" fmla="*/ f255 f63 1"/>
                <a:gd name="f264" fmla="*/ f256 f62 1"/>
                <a:gd name="f265" fmla="*/ f257 f89 1"/>
                <a:gd name="f266" fmla="*/ f258 f90 1"/>
                <a:gd name="f267" fmla="*/ f259 f89 1"/>
                <a:gd name="f268" fmla="*/ f260 f90 1"/>
                <a:gd name="f269" fmla="+- f72 f261 0"/>
                <a:gd name="f270" fmla="+- f71 f262 0"/>
                <a:gd name="f271" fmla="+- f72 f263 0"/>
                <a:gd name="f272" fmla="+- f71 f264 0"/>
                <a:gd name="f273" fmla="+- f72 f265 0"/>
                <a:gd name="f274" fmla="+- f71 f266 0"/>
                <a:gd name="f275" fmla="+- f72 f267 0"/>
                <a:gd name="f276" fmla="+- f71 f268 0"/>
                <a:gd name="f277" fmla="max f269 f273"/>
                <a:gd name="f278" fmla="max f271 f275"/>
                <a:gd name="f279" fmla="max f270 f274"/>
                <a:gd name="f280" fmla="max f272 f276"/>
                <a:gd name="f281" fmla="min f269 f273"/>
                <a:gd name="f282" fmla="min f271 f275"/>
                <a:gd name="f283" fmla="min f270 f274"/>
                <a:gd name="f284" fmla="min f272 f276"/>
                <a:gd name="f285" fmla="+- f269 f275 0"/>
                <a:gd name="f286" fmla="+- f270 f276 0"/>
                <a:gd name="f287" fmla="+- f271 f273 0"/>
                <a:gd name="f288" fmla="+- f272 f274 0"/>
                <a:gd name="f289" fmla="*/ f269 f41 1"/>
                <a:gd name="f290" fmla="*/ f270 f41 1"/>
                <a:gd name="f291" fmla="*/ f273 f41 1"/>
                <a:gd name="f292" fmla="*/ f274 f41 1"/>
                <a:gd name="f293" fmla="max f277 f278"/>
                <a:gd name="f294" fmla="max f279 f280"/>
                <a:gd name="f295" fmla="min f281 f282"/>
                <a:gd name="f296" fmla="min f283 f284"/>
                <a:gd name="f297" fmla="*/ f285 1 2"/>
                <a:gd name="f298" fmla="*/ f286 1 2"/>
                <a:gd name="f299" fmla="*/ f287 1 2"/>
                <a:gd name="f300" fmla="*/ f288 1 2"/>
                <a:gd name="f301" fmla="?: f81 f46 f293"/>
                <a:gd name="f302" fmla="?: f82 f47 f294"/>
                <a:gd name="f303" fmla="?: f83 f7 f295"/>
                <a:gd name="f304" fmla="?: f84 f7 f296"/>
                <a:gd name="f305" fmla="*/ f297 f41 1"/>
                <a:gd name="f306" fmla="*/ f298 f41 1"/>
                <a:gd name="f307" fmla="*/ f299 f41 1"/>
                <a:gd name="f308" fmla="*/ f300 f41 1"/>
                <a:gd name="f309" fmla="*/ f303 f41 1"/>
                <a:gd name="f310" fmla="*/ f304 f41 1"/>
                <a:gd name="f311" fmla="*/ f301 f41 1"/>
                <a:gd name="f312" fmla="*/ f302 f41 1"/>
              </a:gdLst>
              <a:ahLst/>
              <a:cxnLst>
                <a:cxn ang="3cd4">
                  <a:pos x="hc" y="t"/>
                </a:cxn>
                <a:cxn ang="0">
                  <a:pos x="r" y="vc"/>
                </a:cxn>
                <a:cxn ang="cd4">
                  <a:pos x="hc" y="b"/>
                </a:cxn>
                <a:cxn ang="cd2">
                  <a:pos x="l" y="vc"/>
                </a:cxn>
                <a:cxn ang="f38">
                  <a:pos x="f305" y="f306"/>
                </a:cxn>
                <a:cxn ang="f39">
                  <a:pos x="f307" y="f308"/>
                </a:cxn>
                <a:cxn ang="f40">
                  <a:pos x="f87" y="f88"/>
                </a:cxn>
              </a:cxnLst>
              <a:rect l="f309" t="f310" r="f311" b="f312"/>
              <a:pathLst>
                <a:path>
                  <a:moveTo>
                    <a:pt x="f289" y="f290"/>
                  </a:moveTo>
                  <a:arcTo wR="f77" hR="f78" stAng="f48" swAng="f74"/>
                  <a:lnTo>
                    <a:pt x="f291" y="f292"/>
                  </a:lnTo>
                  <a:arcTo wR="f95" hR="f96" stAng="f49" swAng="f80"/>
                  <a:close/>
                </a:path>
              </a:pathLst>
            </a:custGeom>
            <a:solidFill>
              <a:srgbClr val="156082"/>
            </a:solidFill>
            <a:ln w="19046" cap="flat">
              <a:solidFill>
                <a:srgbClr val="FFFFFF"/>
              </a:solidFill>
              <a:prstDash val="solid"/>
              <a:miter/>
            </a:ln>
          </p:spPr>
          <p:txBody>
            <a:bodyPr vert="horz" wrap="square" lIns="0" tIns="0" rIns="0" bIns="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Light"/>
              </a:endParaRPr>
            </a:p>
          </p:txBody>
        </p:sp>
        <p:sp>
          <p:nvSpPr>
            <p:cNvPr id="10" name="Freeform: Shape 8"/>
            <p:cNvSpPr/>
            <p:nvPr/>
          </p:nvSpPr>
          <p:spPr>
            <a:xfrm>
              <a:off x="5767642" y="5416987"/>
              <a:ext cx="1314760" cy="657225"/>
            </a:xfrm>
            <a:custGeom>
              <a:avLst/>
              <a:gdLst>
                <a:gd name="f0" fmla="val 10800000"/>
                <a:gd name="f1" fmla="val 5400000"/>
                <a:gd name="f2" fmla="val 180"/>
                <a:gd name="f3" fmla="val w"/>
                <a:gd name="f4" fmla="val h"/>
                <a:gd name="f5" fmla="val 0"/>
                <a:gd name="f6" fmla="val 1314757"/>
                <a:gd name="f7" fmla="val 657221"/>
                <a:gd name="f8" fmla="+- 0 0 -90"/>
                <a:gd name="f9" fmla="*/ f3 1 1314757"/>
                <a:gd name="f10" fmla="*/ f4 1 657221"/>
                <a:gd name="f11" fmla="+- f7 0 f5"/>
                <a:gd name="f12" fmla="+- f6 0 f5"/>
                <a:gd name="f13" fmla="*/ f8 f0 1"/>
                <a:gd name="f14" fmla="*/ f12 1 1314757"/>
                <a:gd name="f15" fmla="*/ f11 1 657221"/>
                <a:gd name="f16" fmla="*/ 0 f12 1"/>
                <a:gd name="f17" fmla="*/ 0 f11 1"/>
                <a:gd name="f18" fmla="*/ 1314757 f12 1"/>
                <a:gd name="f19" fmla="*/ 657221 f11 1"/>
                <a:gd name="f20" fmla="*/ f13 1 f2"/>
                <a:gd name="f21" fmla="*/ f16 1 1314757"/>
                <a:gd name="f22" fmla="*/ f17 1 657221"/>
                <a:gd name="f23" fmla="*/ f18 1 1314757"/>
                <a:gd name="f24" fmla="*/ f19 1 6572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314757" h="657221">
                  <a:moveTo>
                    <a:pt x="f5" y="f5"/>
                  </a:moveTo>
                  <a:lnTo>
                    <a:pt x="f6" y="f5"/>
                  </a:lnTo>
                  <a:lnTo>
                    <a:pt x="f6" y="f7"/>
                  </a:lnTo>
                  <a:lnTo>
                    <a:pt x="f5" y="f7"/>
                  </a:lnTo>
                  <a:lnTo>
                    <a:pt x="f5" y="f5"/>
                  </a:lnTo>
                  <a:close/>
                </a:path>
              </a:pathLst>
            </a:custGeom>
            <a:noFill/>
            <a:ln cap="flat">
              <a:noFill/>
              <a:prstDash val="solid"/>
            </a:ln>
          </p:spPr>
          <p:txBody>
            <a:bodyPr vert="horz" wrap="square" lIns="15243" tIns="15243" rIns="15243" bIns="15243"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b="1" i="0" u="none" strike="noStrike" kern="1200" cap="none" spc="0" baseline="0" dirty="0">
                  <a:solidFill>
                    <a:srgbClr val="000000"/>
                  </a:solidFill>
                  <a:uFillTx/>
                  <a:latin typeface="Aptos"/>
                </a:rPr>
                <a:t>Social</a:t>
              </a:r>
            </a:p>
          </p:txBody>
        </p:sp>
      </p:grpSp>
    </p:spTree>
    <p:extLst>
      <p:ext uri="{BB962C8B-B14F-4D97-AF65-F5344CB8AC3E}">
        <p14:creationId xmlns:p14="http://schemas.microsoft.com/office/powerpoint/2010/main" val="324753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7661366" cy="4121150"/>
          </a:xfrm>
        </p:spPr>
        <p:txBody>
          <a:bodyPr/>
          <a:lstStyle/>
          <a:p>
            <a:pPr>
              <a:lnSpc>
                <a:spcPct val="100000"/>
              </a:lnSpc>
            </a:pPr>
            <a:r>
              <a:rPr lang="en-GB" sz="2000" dirty="0">
                <a:solidFill>
                  <a:srgbClr val="0E0E0E"/>
                </a:solidFill>
              </a:rPr>
              <a:t>Visceral hypersensitivity</a:t>
            </a:r>
          </a:p>
          <a:p>
            <a:pPr>
              <a:lnSpc>
                <a:spcPct val="100000"/>
              </a:lnSpc>
            </a:pPr>
            <a:r>
              <a:rPr lang="en-GB" sz="2000" dirty="0">
                <a:solidFill>
                  <a:srgbClr val="0E0E0E"/>
                </a:solidFill>
              </a:rPr>
              <a:t>Abnormal gastrointestinal immune function</a:t>
            </a:r>
          </a:p>
          <a:p>
            <a:pPr>
              <a:lnSpc>
                <a:spcPct val="100000"/>
              </a:lnSpc>
            </a:pPr>
            <a:r>
              <a:rPr lang="en-GB" sz="2000" dirty="0">
                <a:solidFill>
                  <a:srgbClr val="0E0E0E"/>
                </a:solidFill>
              </a:rPr>
              <a:t>Changes in gut microbiome</a:t>
            </a:r>
          </a:p>
          <a:p>
            <a:pPr>
              <a:lnSpc>
                <a:spcPct val="100000"/>
              </a:lnSpc>
            </a:pPr>
            <a:r>
              <a:rPr lang="en-GB" sz="2000" dirty="0">
                <a:solidFill>
                  <a:srgbClr val="0E0E0E"/>
                </a:solidFill>
              </a:rPr>
              <a:t>Abnormal autonomic activity</a:t>
            </a:r>
          </a:p>
          <a:p>
            <a:pPr>
              <a:lnSpc>
                <a:spcPct val="100000"/>
              </a:lnSpc>
            </a:pPr>
            <a:r>
              <a:rPr lang="en-GB" sz="2000" dirty="0">
                <a:solidFill>
                  <a:srgbClr val="0E0E0E"/>
                </a:solidFill>
              </a:rPr>
              <a:t>Abnormal central pain processing of afferent gut signals (altered 'brain-gut interactions’)</a:t>
            </a:r>
          </a:p>
          <a:p>
            <a:pPr>
              <a:lnSpc>
                <a:spcPct val="100000"/>
              </a:lnSpc>
            </a:pPr>
            <a:r>
              <a:rPr lang="en-GB" sz="2000" dirty="0">
                <a:solidFill>
                  <a:srgbClr val="0E0E0E"/>
                </a:solidFill>
              </a:rPr>
              <a:t>Abnormal gastrointestinal motility</a:t>
            </a:r>
          </a:p>
          <a:p>
            <a:endParaRPr lang="en-GB" dirty="0"/>
          </a:p>
        </p:txBody>
      </p:sp>
      <p:sp>
        <p:nvSpPr>
          <p:cNvPr id="3" name="Title 2"/>
          <p:cNvSpPr>
            <a:spLocks noGrp="1"/>
          </p:cNvSpPr>
          <p:nvPr>
            <p:ph type="title"/>
          </p:nvPr>
        </p:nvSpPr>
        <p:spPr/>
        <p:txBody>
          <a:bodyPr/>
          <a:lstStyle/>
          <a:p>
            <a:r>
              <a:rPr lang="en-GB" dirty="0"/>
              <a:t>Possible mechanisms </a:t>
            </a:r>
          </a:p>
        </p:txBody>
      </p:sp>
      <p:pic>
        <p:nvPicPr>
          <p:cNvPr id="4" name="Picture 3"/>
          <p:cNvPicPr>
            <a:picLocks noChangeAspect="1"/>
          </p:cNvPicPr>
          <p:nvPr/>
        </p:nvPicPr>
        <p:blipFill>
          <a:blip r:embed="rId2"/>
          <a:stretch>
            <a:fillRect/>
          </a:stretch>
        </p:blipFill>
        <p:spPr>
          <a:xfrm>
            <a:off x="8499566" y="1908175"/>
            <a:ext cx="2543175" cy="2619375"/>
          </a:xfrm>
          <a:prstGeom prst="rect">
            <a:avLst/>
          </a:prstGeom>
        </p:spPr>
      </p:pic>
    </p:spTree>
    <p:extLst>
      <p:ext uri="{BB962C8B-B14F-4D97-AF65-F5344CB8AC3E}">
        <p14:creationId xmlns:p14="http://schemas.microsoft.com/office/powerpoint/2010/main" val="313940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9857" y="1690688"/>
            <a:ext cx="10515600" cy="4121150"/>
          </a:xfrm>
        </p:spPr>
        <p:txBody>
          <a:bodyPr/>
          <a:lstStyle/>
          <a:p>
            <a:pPr marL="457200" lvl="1" indent="0">
              <a:lnSpc>
                <a:spcPct val="100000"/>
              </a:lnSpc>
              <a:buNone/>
            </a:pPr>
            <a:r>
              <a:rPr lang="en-GB" sz="1400" b="1" dirty="0">
                <a:solidFill>
                  <a:srgbClr val="0E0E0E"/>
                </a:solidFill>
              </a:rPr>
              <a:t>Enteric infection</a:t>
            </a:r>
          </a:p>
          <a:p>
            <a:pPr lvl="2">
              <a:lnSpc>
                <a:spcPct val="100000"/>
              </a:lnSpc>
            </a:pPr>
            <a:r>
              <a:rPr lang="en-GB" sz="1400" dirty="0">
                <a:solidFill>
                  <a:srgbClr val="0E0E0E"/>
                </a:solidFill>
              </a:rPr>
              <a:t>Post infectious IBS is observed in about 10% of people following acute enteric infection (bacterial, viral, or protozoal)</a:t>
            </a:r>
          </a:p>
          <a:p>
            <a:pPr lvl="2">
              <a:lnSpc>
                <a:spcPct val="100000"/>
              </a:lnSpc>
            </a:pPr>
            <a:endParaRPr lang="en-GB" sz="1400" dirty="0">
              <a:solidFill>
                <a:srgbClr val="0E0E0E"/>
              </a:solidFill>
            </a:endParaRPr>
          </a:p>
          <a:p>
            <a:pPr marL="457200" lvl="1" indent="0">
              <a:lnSpc>
                <a:spcPct val="100000"/>
              </a:lnSpc>
              <a:buNone/>
            </a:pPr>
            <a:r>
              <a:rPr lang="en-GB" sz="1400" b="1" dirty="0">
                <a:solidFill>
                  <a:srgbClr val="0E0E0E"/>
                </a:solidFill>
              </a:rPr>
              <a:t>Genetic</a:t>
            </a:r>
          </a:p>
          <a:p>
            <a:pPr lvl="2">
              <a:lnSpc>
                <a:spcPct val="100000"/>
              </a:lnSpc>
            </a:pPr>
            <a:r>
              <a:rPr lang="en-GB" sz="1400" dirty="0">
                <a:solidFill>
                  <a:srgbClr val="0E0E0E"/>
                </a:solidFill>
              </a:rPr>
              <a:t>Twin studies and family studies confirm familial aggregation of IBS, and a US case-control study found a person with a first-degree relative with IBS had an odds ratio of 2.75 of developing the condition themselves [</a:t>
            </a:r>
            <a:r>
              <a:rPr lang="en-GB" sz="1400" dirty="0">
                <a:solidFill>
                  <a:srgbClr val="005EA5"/>
                </a:solidFill>
                <a:hlinkClick r:id="rId2"/>
              </a:rPr>
              <a:t>Saito, 2010</a:t>
            </a:r>
            <a:r>
              <a:rPr lang="en-GB" sz="1400" dirty="0">
                <a:solidFill>
                  <a:srgbClr val="0E0E0E"/>
                </a:solidFill>
              </a:rPr>
              <a:t>]</a:t>
            </a:r>
          </a:p>
          <a:p>
            <a:pPr lvl="2">
              <a:lnSpc>
                <a:spcPct val="100000"/>
              </a:lnSpc>
            </a:pPr>
            <a:r>
              <a:rPr lang="en-GB" sz="1400" dirty="0">
                <a:solidFill>
                  <a:srgbClr val="0E0E0E"/>
                </a:solidFill>
              </a:rPr>
              <a:t>Shared childhood experiences and/or environmental exposures within families may confound findings</a:t>
            </a:r>
          </a:p>
          <a:p>
            <a:pPr lvl="2">
              <a:lnSpc>
                <a:spcPct val="100000"/>
              </a:lnSpc>
            </a:pPr>
            <a:endParaRPr lang="en-GB" sz="1400" dirty="0">
              <a:solidFill>
                <a:srgbClr val="0E0E0E"/>
              </a:solidFill>
            </a:endParaRPr>
          </a:p>
          <a:p>
            <a:pPr marL="457200" lvl="1" indent="0">
              <a:lnSpc>
                <a:spcPct val="100000"/>
              </a:lnSpc>
              <a:buNone/>
            </a:pPr>
            <a:r>
              <a:rPr lang="en-GB" sz="1400" b="1" dirty="0">
                <a:solidFill>
                  <a:srgbClr val="0E0E0E"/>
                </a:solidFill>
              </a:rPr>
              <a:t>Gastrointestinal inflammation </a:t>
            </a:r>
            <a:r>
              <a:rPr lang="en-GB" sz="1400" dirty="0">
                <a:solidFill>
                  <a:srgbClr val="0E0E0E"/>
                </a:solidFill>
              </a:rPr>
              <a:t>(for example, secondary to inflammatory bowel disease)</a:t>
            </a:r>
          </a:p>
          <a:p>
            <a:pPr marL="457200" lvl="1" indent="0">
              <a:lnSpc>
                <a:spcPct val="100000"/>
              </a:lnSpc>
              <a:buNone/>
            </a:pPr>
            <a:endParaRPr lang="en-GB" sz="1400" dirty="0">
              <a:solidFill>
                <a:srgbClr val="0E0E0E"/>
              </a:solidFill>
            </a:endParaRPr>
          </a:p>
          <a:p>
            <a:pPr marL="457200" lvl="1" indent="0">
              <a:lnSpc>
                <a:spcPct val="100000"/>
              </a:lnSpc>
              <a:buNone/>
            </a:pPr>
            <a:r>
              <a:rPr lang="en-GB" sz="1400" b="1" dirty="0">
                <a:solidFill>
                  <a:srgbClr val="0E0E0E"/>
                </a:solidFill>
              </a:rPr>
              <a:t>Dietary factors </a:t>
            </a:r>
            <a:r>
              <a:rPr lang="en-GB" sz="1400" dirty="0">
                <a:solidFill>
                  <a:srgbClr val="0E0E0E"/>
                </a:solidFill>
              </a:rPr>
              <a:t>(such as alcohol, caffeine, spicy, and fatty foods)</a:t>
            </a:r>
          </a:p>
          <a:p>
            <a:pPr lvl="2">
              <a:lnSpc>
                <a:spcPct val="100000"/>
              </a:lnSpc>
            </a:pPr>
            <a:r>
              <a:rPr lang="en-GB" sz="1400" dirty="0">
                <a:solidFill>
                  <a:srgbClr val="0E0E0E"/>
                </a:solidFill>
              </a:rPr>
              <a:t>Up to 90% of people report that food triggers </a:t>
            </a:r>
            <a:r>
              <a:rPr lang="en-GB" sz="1400" dirty="0" smtClean="0">
                <a:solidFill>
                  <a:srgbClr val="0E0E0E"/>
                </a:solidFill>
              </a:rPr>
              <a:t>symptoms.</a:t>
            </a:r>
          </a:p>
          <a:p>
            <a:pPr lvl="2">
              <a:lnSpc>
                <a:spcPct val="100000"/>
              </a:lnSpc>
            </a:pPr>
            <a:r>
              <a:rPr lang="en-GB" sz="1400" dirty="0" smtClean="0">
                <a:solidFill>
                  <a:srgbClr val="0E0E0E"/>
                </a:solidFill>
              </a:rPr>
              <a:t>Drugs</a:t>
            </a:r>
            <a:r>
              <a:rPr lang="en-GB" sz="1400" dirty="0">
                <a:solidFill>
                  <a:srgbClr val="0E0E0E"/>
                </a:solidFill>
              </a:rPr>
              <a:t>, such as antibiotics</a:t>
            </a:r>
          </a:p>
          <a:p>
            <a:pPr marL="457200" lvl="1" indent="0">
              <a:lnSpc>
                <a:spcPct val="100000"/>
              </a:lnSpc>
              <a:buNone/>
            </a:pPr>
            <a:endParaRPr lang="en-GB" sz="1400" dirty="0">
              <a:solidFill>
                <a:srgbClr val="0E0E0E"/>
              </a:solidFill>
            </a:endParaRPr>
          </a:p>
          <a:p>
            <a:pPr marL="457200" lvl="1" indent="0">
              <a:lnSpc>
                <a:spcPct val="100000"/>
              </a:lnSpc>
              <a:buNone/>
            </a:pPr>
            <a:r>
              <a:rPr lang="en-GB" sz="1400" b="1" dirty="0">
                <a:solidFill>
                  <a:srgbClr val="0E0E0E"/>
                </a:solidFill>
              </a:rPr>
              <a:t>Psychological comorbidity </a:t>
            </a:r>
            <a:r>
              <a:rPr lang="en-GB" sz="1400" dirty="0">
                <a:solidFill>
                  <a:srgbClr val="0E0E0E"/>
                </a:solidFill>
              </a:rPr>
              <a:t>(such as stress, anxiety and/or depression)</a:t>
            </a:r>
          </a:p>
          <a:p>
            <a:pPr lvl="2">
              <a:lnSpc>
                <a:spcPct val="100000"/>
              </a:lnSpc>
            </a:pPr>
            <a:r>
              <a:rPr lang="en-GB" sz="1400" dirty="0">
                <a:solidFill>
                  <a:srgbClr val="0E0E0E"/>
                </a:solidFill>
              </a:rPr>
              <a:t>Psychosocial factors influence the physiological functioning of the gastrointestinal tract via the brain-gut axis, and may affect the person's pain experience, symptom behaviour, expectations of treatment, and clinical outcome</a:t>
            </a:r>
          </a:p>
          <a:p>
            <a:pPr>
              <a:lnSpc>
                <a:spcPct val="100000"/>
              </a:lnSpc>
            </a:pPr>
            <a:endParaRPr lang="en-GB" sz="1400" dirty="0"/>
          </a:p>
        </p:txBody>
      </p:sp>
      <p:sp>
        <p:nvSpPr>
          <p:cNvPr id="3" name="Title 2"/>
          <p:cNvSpPr>
            <a:spLocks noGrp="1"/>
          </p:cNvSpPr>
          <p:nvPr>
            <p:ph type="title"/>
          </p:nvPr>
        </p:nvSpPr>
        <p:spPr>
          <a:xfrm>
            <a:off x="838200" y="365125"/>
            <a:ext cx="8427720" cy="1325563"/>
          </a:xfrm>
        </p:spPr>
        <p:txBody>
          <a:bodyPr/>
          <a:lstStyle/>
          <a:p>
            <a:r>
              <a:rPr lang="en-GB" dirty="0">
                <a:latin typeface="Inter"/>
              </a:rPr>
              <a:t>Possible causes or risk factors include</a:t>
            </a:r>
            <a:endParaRPr lang="en-GB" dirty="0"/>
          </a:p>
        </p:txBody>
      </p:sp>
    </p:spTree>
    <p:extLst>
      <p:ext uri="{BB962C8B-B14F-4D97-AF65-F5344CB8AC3E}">
        <p14:creationId xmlns:p14="http://schemas.microsoft.com/office/powerpoint/2010/main" val="204952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00000"/>
              </a:lnSpc>
            </a:pPr>
            <a:r>
              <a:rPr lang="en-GB" sz="2000" b="1" u="sng" dirty="0">
                <a:solidFill>
                  <a:srgbClr val="0E0E0E"/>
                </a:solidFill>
                <a:latin typeface="Arial" panose="020B0604020202020204" pitchFamily="34" charset="0"/>
                <a:cs typeface="Arial" panose="020B0604020202020204" pitchFamily="34" charset="0"/>
              </a:rPr>
              <a:t>Suspect</a:t>
            </a:r>
            <a:r>
              <a:rPr lang="en-GB" sz="2000" dirty="0">
                <a:solidFill>
                  <a:srgbClr val="0E0E0E"/>
                </a:solidFill>
                <a:latin typeface="Arial" panose="020B0604020202020204" pitchFamily="34" charset="0"/>
                <a:cs typeface="Arial" panose="020B0604020202020204" pitchFamily="34" charset="0"/>
              </a:rPr>
              <a:t> irritable bowel syndrome (IBS) if the person reports having had any of the following symptoms for </a:t>
            </a:r>
            <a:r>
              <a:rPr lang="en-GB" sz="2000" b="1" i="1" dirty="0">
                <a:solidFill>
                  <a:srgbClr val="0E0E0E"/>
                </a:solidFill>
                <a:latin typeface="Arial" panose="020B0604020202020204" pitchFamily="34" charset="0"/>
                <a:cs typeface="Arial" panose="020B0604020202020204" pitchFamily="34" charset="0"/>
              </a:rPr>
              <a:t>at least 6 months </a:t>
            </a:r>
            <a:r>
              <a:rPr lang="en-GB" sz="2000" b="1" i="1" dirty="0">
                <a:solidFill>
                  <a:srgbClr val="FF0000"/>
                </a:solidFill>
                <a:latin typeface="Arial" panose="020B0604020202020204" pitchFamily="34" charset="0"/>
                <a:cs typeface="Arial" panose="020B0604020202020204" pitchFamily="34" charset="0"/>
              </a:rPr>
              <a:t>WITHOUT</a:t>
            </a:r>
            <a:r>
              <a:rPr lang="en-GB" sz="2000" b="1" i="1" dirty="0">
                <a:solidFill>
                  <a:srgbClr val="0E0E0E"/>
                </a:solidFill>
                <a:latin typeface="Arial" panose="020B0604020202020204" pitchFamily="34" charset="0"/>
                <a:cs typeface="Arial" panose="020B0604020202020204" pitchFamily="34" charset="0"/>
              </a:rPr>
              <a:t> alarm symptoms</a:t>
            </a:r>
            <a:r>
              <a:rPr lang="en-GB" sz="2000" dirty="0">
                <a:solidFill>
                  <a:srgbClr val="0E0E0E"/>
                </a:solidFill>
                <a:latin typeface="Arial" panose="020B0604020202020204" pitchFamily="34" charset="0"/>
                <a:cs typeface="Arial" panose="020B0604020202020204" pitchFamily="34" charset="0"/>
              </a:rPr>
              <a:t>:</a:t>
            </a:r>
            <a:endParaRPr lang="en-GB" sz="2000" dirty="0">
              <a:solidFill>
                <a:srgbClr val="000000"/>
              </a:solidFill>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a:xfrm>
            <a:off x="838200" y="365125"/>
            <a:ext cx="8157754" cy="1325563"/>
          </a:xfrm>
        </p:spPr>
        <p:txBody>
          <a:bodyPr/>
          <a:lstStyle/>
          <a:p>
            <a:r>
              <a:rPr lang="en-GB" dirty="0"/>
              <a:t>Suspect irritable bowel syndrome (IBS) </a:t>
            </a:r>
          </a:p>
        </p:txBody>
      </p:sp>
      <p:sp>
        <p:nvSpPr>
          <p:cNvPr id="7" name="TextBox 21"/>
          <p:cNvSpPr txBox="1"/>
          <p:nvPr/>
        </p:nvSpPr>
        <p:spPr>
          <a:xfrm>
            <a:off x="2314552" y="2951719"/>
            <a:ext cx="609600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E0E0E"/>
                </a:solidFill>
                <a:uFillTx/>
                <a:latin typeface="Inter"/>
              </a:rPr>
              <a:t>A</a:t>
            </a:r>
            <a:endParaRPr lang="en-GB" sz="5400" b="0" i="0" u="none" strike="noStrike" kern="1200" cap="none" spc="0" baseline="0" dirty="0">
              <a:solidFill>
                <a:srgbClr val="000000"/>
              </a:solidFill>
              <a:uFillTx/>
              <a:latin typeface="Aptos"/>
            </a:endParaRPr>
          </a:p>
        </p:txBody>
      </p:sp>
      <p:sp>
        <p:nvSpPr>
          <p:cNvPr id="8" name="TextBox 7"/>
          <p:cNvSpPr txBox="1"/>
          <p:nvPr/>
        </p:nvSpPr>
        <p:spPr>
          <a:xfrm>
            <a:off x="2804160" y="3317703"/>
            <a:ext cx="3018775" cy="369332"/>
          </a:xfrm>
          <a:prstGeom prst="rect">
            <a:avLst/>
          </a:prstGeom>
          <a:noFill/>
        </p:spPr>
        <p:txBody>
          <a:bodyPr wrap="none" rtlCol="0">
            <a:spAutoFit/>
          </a:bodyPr>
          <a:lstStyle/>
          <a:p>
            <a:r>
              <a:rPr lang="en-GB" dirty="0" err="1"/>
              <a:t>b</a:t>
            </a:r>
            <a:r>
              <a:rPr lang="en-GB" dirty="0" err="1" smtClean="0"/>
              <a:t>dominal</a:t>
            </a:r>
            <a:r>
              <a:rPr lang="en-GB" dirty="0" smtClean="0"/>
              <a:t> pain or discomfort</a:t>
            </a:r>
            <a:endParaRPr lang="en-GB" dirty="0"/>
          </a:p>
        </p:txBody>
      </p:sp>
      <p:sp>
        <p:nvSpPr>
          <p:cNvPr id="9" name="TextBox 23"/>
          <p:cNvSpPr txBox="1"/>
          <p:nvPr/>
        </p:nvSpPr>
        <p:spPr>
          <a:xfrm>
            <a:off x="2314552" y="3968750"/>
            <a:ext cx="609600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E0E0E"/>
                </a:solidFill>
                <a:uFillTx/>
                <a:latin typeface="Inter"/>
              </a:rPr>
              <a:t>B</a:t>
            </a:r>
            <a:endParaRPr lang="en-GB" sz="5400" b="0" i="0" u="none" strike="noStrike" kern="1200" cap="none" spc="0" baseline="0" dirty="0">
              <a:solidFill>
                <a:srgbClr val="000000"/>
              </a:solidFill>
              <a:uFillTx/>
              <a:latin typeface="Aptos"/>
            </a:endParaRPr>
          </a:p>
        </p:txBody>
      </p:sp>
      <p:sp>
        <p:nvSpPr>
          <p:cNvPr id="10" name="TextBox 9"/>
          <p:cNvSpPr txBox="1"/>
          <p:nvPr/>
        </p:nvSpPr>
        <p:spPr>
          <a:xfrm>
            <a:off x="2804160" y="4238902"/>
            <a:ext cx="864339" cy="369332"/>
          </a:xfrm>
          <a:prstGeom prst="rect">
            <a:avLst/>
          </a:prstGeom>
          <a:noFill/>
        </p:spPr>
        <p:txBody>
          <a:bodyPr wrap="none" rtlCol="0">
            <a:spAutoFit/>
          </a:bodyPr>
          <a:lstStyle/>
          <a:p>
            <a:r>
              <a:rPr lang="en-GB" dirty="0" err="1" smtClean="0"/>
              <a:t>loating</a:t>
            </a:r>
            <a:endParaRPr lang="en-GB" dirty="0"/>
          </a:p>
        </p:txBody>
      </p:sp>
      <p:sp>
        <p:nvSpPr>
          <p:cNvPr id="11" name="TextBox 25"/>
          <p:cNvSpPr txBox="1"/>
          <p:nvPr/>
        </p:nvSpPr>
        <p:spPr>
          <a:xfrm>
            <a:off x="2314552" y="5045205"/>
            <a:ext cx="6336142" cy="9233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E0E0E"/>
                </a:solidFill>
                <a:uFillTx/>
                <a:latin typeface="Inter"/>
              </a:rPr>
              <a:t>C</a:t>
            </a:r>
            <a:endParaRPr lang="en-GB" sz="5400" b="0" i="0" u="none" strike="noStrike" kern="1200" cap="none" spc="0" baseline="0" dirty="0">
              <a:solidFill>
                <a:srgbClr val="000000"/>
              </a:solidFill>
              <a:uFillTx/>
              <a:latin typeface="Aptos"/>
            </a:endParaRPr>
          </a:p>
        </p:txBody>
      </p:sp>
      <p:sp>
        <p:nvSpPr>
          <p:cNvPr id="12" name="TextBox 11"/>
          <p:cNvSpPr txBox="1"/>
          <p:nvPr/>
        </p:nvSpPr>
        <p:spPr>
          <a:xfrm>
            <a:off x="2804160" y="5322204"/>
            <a:ext cx="2300630" cy="369332"/>
          </a:xfrm>
          <a:prstGeom prst="rect">
            <a:avLst/>
          </a:prstGeom>
          <a:noFill/>
        </p:spPr>
        <p:txBody>
          <a:bodyPr wrap="none" rtlCol="0">
            <a:spAutoFit/>
          </a:bodyPr>
          <a:lstStyle/>
          <a:p>
            <a:r>
              <a:rPr lang="en-GB" dirty="0" err="1"/>
              <a:t>h</a:t>
            </a:r>
            <a:r>
              <a:rPr lang="en-GB" dirty="0" err="1" smtClean="0"/>
              <a:t>ange</a:t>
            </a:r>
            <a:r>
              <a:rPr lang="en-GB" dirty="0" smtClean="0"/>
              <a:t> in bowel habit</a:t>
            </a:r>
            <a:endParaRPr lang="en-GB" dirty="0"/>
          </a:p>
        </p:txBody>
      </p:sp>
      <p:pic>
        <p:nvPicPr>
          <p:cNvPr id="13" name="Picture 13" descr="A person holding her stomach&#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6744722" y="2951719"/>
            <a:ext cx="1665833" cy="1113085"/>
          </a:xfrm>
          <a:prstGeom prst="rect">
            <a:avLst/>
          </a:prstGeom>
          <a:noFill/>
          <a:ln cap="flat">
            <a:noFill/>
          </a:ln>
        </p:spPr>
      </p:pic>
      <p:pic>
        <p:nvPicPr>
          <p:cNvPr id="14" name="Picture 17" descr="A person's stomach with a scar on their stomach&#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744722" y="4185055"/>
            <a:ext cx="1665833" cy="923293"/>
          </a:xfrm>
          <a:prstGeom prst="rect">
            <a:avLst/>
          </a:prstGeom>
          <a:noFill/>
          <a:ln cap="flat">
            <a:noFill/>
          </a:ln>
        </p:spPr>
      </p:pic>
      <p:pic>
        <p:nvPicPr>
          <p:cNvPr id="16" name="Picture 15"/>
          <p:cNvPicPr>
            <a:picLocks noChangeAspect="1"/>
          </p:cNvPicPr>
          <p:nvPr/>
        </p:nvPicPr>
        <p:blipFill rotWithShape="1">
          <a:blip r:embed="rId4"/>
          <a:srcRect l="3106"/>
          <a:stretch/>
        </p:blipFill>
        <p:spPr>
          <a:xfrm>
            <a:off x="6732494" y="5194299"/>
            <a:ext cx="1678061" cy="1161677"/>
          </a:xfrm>
          <a:prstGeom prst="rect">
            <a:avLst/>
          </a:prstGeom>
        </p:spPr>
      </p:pic>
    </p:spTree>
    <p:extLst>
      <p:ext uri="{BB962C8B-B14F-4D97-AF65-F5344CB8AC3E}">
        <p14:creationId xmlns:p14="http://schemas.microsoft.com/office/powerpoint/2010/main" val="279719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486834"/>
            <a:ext cx="7522029" cy="4121150"/>
          </a:xfrm>
        </p:spPr>
        <p:txBody>
          <a:bodyPr/>
          <a:lstStyle/>
          <a:p>
            <a:pPr marL="0" indent="0">
              <a:buNone/>
            </a:pPr>
            <a:r>
              <a:rPr lang="en-GB" b="1" u="sng" dirty="0">
                <a:solidFill>
                  <a:srgbClr val="0E0E0E"/>
                </a:solidFill>
                <a:latin typeface="Inter"/>
              </a:rPr>
              <a:t>Make a diagnosis of IBS </a:t>
            </a:r>
            <a:r>
              <a:rPr lang="en-GB" dirty="0">
                <a:solidFill>
                  <a:srgbClr val="0E0E0E"/>
                </a:solidFill>
                <a:latin typeface="Inter"/>
              </a:rPr>
              <a:t>in primary care if abdominal pain or discomfort has been present for at </a:t>
            </a:r>
            <a:r>
              <a:rPr lang="en-GB" u="sng" dirty="0">
                <a:solidFill>
                  <a:srgbClr val="0E0E0E"/>
                </a:solidFill>
                <a:latin typeface="Inter"/>
              </a:rPr>
              <a:t>least 6 months </a:t>
            </a:r>
            <a:r>
              <a:rPr lang="en-GB" dirty="0" smtClean="0">
                <a:solidFill>
                  <a:srgbClr val="0E0E0E"/>
                </a:solidFill>
                <a:latin typeface="Inter"/>
              </a:rPr>
              <a:t>and:</a:t>
            </a:r>
          </a:p>
          <a:p>
            <a:pPr marL="0" indent="0">
              <a:buNone/>
            </a:pPr>
            <a:endParaRPr lang="en-GB" dirty="0" smtClean="0">
              <a:solidFill>
                <a:srgbClr val="0E0E0E"/>
              </a:solidFill>
              <a:latin typeface="Inter"/>
            </a:endParaRPr>
          </a:p>
          <a:p>
            <a:pPr marL="0" lvl="0" indent="0">
              <a:lnSpc>
                <a:spcPct val="100000"/>
              </a:lnSpc>
              <a:spcBef>
                <a:spcPts val="0"/>
              </a:spcBef>
              <a:buNone/>
              <a:defRPr sz="1800" b="0" i="0" u="none" strike="noStrike" kern="0" cap="none" spc="0" baseline="0">
                <a:solidFill>
                  <a:srgbClr val="000000"/>
                </a:solidFill>
                <a:uFillTx/>
              </a:defRPr>
            </a:pPr>
            <a:r>
              <a:rPr lang="en-GB" b="1" u="sng" dirty="0">
                <a:solidFill>
                  <a:srgbClr val="0E0E0E"/>
                </a:solidFill>
                <a:latin typeface="Inter"/>
              </a:rPr>
              <a:t>Is either</a:t>
            </a:r>
            <a:r>
              <a:rPr lang="en-GB" b="1" dirty="0">
                <a:solidFill>
                  <a:srgbClr val="0E0E0E"/>
                </a:solidFill>
                <a:latin typeface="Inter"/>
              </a:rPr>
              <a:t> </a:t>
            </a:r>
          </a:p>
          <a:p>
            <a:pPr marL="0" lvl="0" indent="0">
              <a:lnSpc>
                <a:spcPct val="100000"/>
              </a:lnSpc>
              <a:spcBef>
                <a:spcPts val="0"/>
              </a:spcBef>
              <a:buNone/>
              <a:defRPr sz="1800" b="0" i="0" u="none" strike="noStrike" kern="0" cap="none" spc="0" baseline="0">
                <a:solidFill>
                  <a:srgbClr val="000000"/>
                </a:solidFill>
                <a:uFillTx/>
              </a:defRPr>
            </a:pPr>
            <a:r>
              <a:rPr lang="en-GB" dirty="0">
                <a:solidFill>
                  <a:srgbClr val="0E0E0E"/>
                </a:solidFill>
                <a:latin typeface="Inter"/>
              </a:rPr>
              <a:t>relieved by defaecation </a:t>
            </a:r>
            <a:r>
              <a:rPr lang="en-GB" u="sng" dirty="0" smtClean="0">
                <a:solidFill>
                  <a:srgbClr val="0E0E0E"/>
                </a:solidFill>
                <a:latin typeface="Inter"/>
              </a:rPr>
              <a:t>or</a:t>
            </a:r>
            <a:r>
              <a:rPr lang="en-GB" dirty="0" smtClean="0">
                <a:solidFill>
                  <a:srgbClr val="0E0E0E"/>
                </a:solidFill>
                <a:latin typeface="Inter"/>
              </a:rPr>
              <a:t> </a:t>
            </a:r>
            <a:r>
              <a:rPr lang="en-GB" dirty="0">
                <a:solidFill>
                  <a:srgbClr val="0E0E0E"/>
                </a:solidFill>
                <a:latin typeface="Inter"/>
              </a:rPr>
              <a:t>associated with altered bowel frequency or stool </a:t>
            </a:r>
            <a:r>
              <a:rPr lang="en-GB" dirty="0" smtClean="0">
                <a:solidFill>
                  <a:srgbClr val="0E0E0E"/>
                </a:solidFill>
                <a:latin typeface="Inter"/>
              </a:rPr>
              <a:t>form. </a:t>
            </a:r>
          </a:p>
          <a:p>
            <a:pPr marL="0" lvl="0" indent="0">
              <a:lnSpc>
                <a:spcPct val="100000"/>
              </a:lnSpc>
              <a:spcBef>
                <a:spcPts val="0"/>
              </a:spcBef>
              <a:buNone/>
              <a:defRPr sz="1800" b="0" i="0" u="none" strike="noStrike" kern="0" cap="none" spc="0" baseline="0">
                <a:solidFill>
                  <a:srgbClr val="000000"/>
                </a:solidFill>
                <a:uFillTx/>
              </a:defRPr>
            </a:pPr>
            <a:endParaRPr lang="en-GB" dirty="0">
              <a:solidFill>
                <a:srgbClr val="0E0E0E"/>
              </a:solidFill>
              <a:latin typeface="Inter"/>
            </a:endParaRPr>
          </a:p>
          <a:p>
            <a:pPr marL="0" lvl="0" indent="0">
              <a:lnSpc>
                <a:spcPct val="100000"/>
              </a:lnSpc>
              <a:spcBef>
                <a:spcPts val="0"/>
              </a:spcBef>
              <a:buNone/>
              <a:defRPr sz="1800" b="0" i="0" u="none" strike="noStrike" kern="0" cap="none" spc="0" baseline="0">
                <a:solidFill>
                  <a:srgbClr val="000000"/>
                </a:solidFill>
                <a:uFillTx/>
              </a:defRPr>
            </a:pPr>
            <a:r>
              <a:rPr lang="en-GB" b="1" u="sng" dirty="0">
                <a:solidFill>
                  <a:srgbClr val="0E0E0E"/>
                </a:solidFill>
                <a:latin typeface="Inter"/>
              </a:rPr>
              <a:t>And</a:t>
            </a:r>
            <a:r>
              <a:rPr lang="en-GB" u="sng" dirty="0">
                <a:solidFill>
                  <a:srgbClr val="0E0E0E"/>
                </a:solidFill>
                <a:latin typeface="Inter"/>
              </a:rPr>
              <a:t> </a:t>
            </a:r>
          </a:p>
          <a:p>
            <a:pPr marL="0" lvl="0" indent="0">
              <a:lnSpc>
                <a:spcPct val="100000"/>
              </a:lnSpc>
              <a:spcBef>
                <a:spcPts val="0"/>
              </a:spcBef>
              <a:buNone/>
              <a:defRPr sz="1800" b="0" i="0" u="none" strike="noStrike" kern="0" cap="none" spc="0" baseline="0">
                <a:solidFill>
                  <a:srgbClr val="000000"/>
                </a:solidFill>
                <a:uFillTx/>
              </a:defRPr>
            </a:pPr>
            <a:r>
              <a:rPr lang="en-GB" dirty="0">
                <a:solidFill>
                  <a:srgbClr val="0E0E0E"/>
                </a:solidFill>
                <a:latin typeface="Inter"/>
              </a:rPr>
              <a:t>this should be accompanied by </a:t>
            </a:r>
            <a:r>
              <a:rPr lang="en-GB" b="1" i="1" dirty="0">
                <a:solidFill>
                  <a:srgbClr val="0E0E0E"/>
                </a:solidFill>
                <a:latin typeface="Inter"/>
              </a:rPr>
              <a:t>at least 2 </a:t>
            </a:r>
            <a:r>
              <a:rPr lang="en-GB" dirty="0">
                <a:solidFill>
                  <a:srgbClr val="0E0E0E"/>
                </a:solidFill>
                <a:latin typeface="Inter"/>
              </a:rPr>
              <a:t>of the following 4 symptoms:</a:t>
            </a:r>
          </a:p>
          <a:p>
            <a:pPr lvl="0">
              <a:lnSpc>
                <a:spcPct val="70000"/>
              </a:lnSpc>
              <a:buSzPct val="100000"/>
              <a:buFont typeface="Arial" pitchFamily="34"/>
              <a:buChar char="•"/>
              <a:defRPr sz="1800" b="0" i="0" u="none" strike="noStrike" kern="0" cap="none" spc="0" baseline="0">
                <a:solidFill>
                  <a:srgbClr val="000000"/>
                </a:solidFill>
                <a:uFillTx/>
              </a:defRPr>
            </a:pPr>
            <a:r>
              <a:rPr lang="en-GB" dirty="0">
                <a:solidFill>
                  <a:srgbClr val="0E0E0E"/>
                </a:solidFill>
                <a:latin typeface="Inter"/>
              </a:rPr>
              <a:t>altered stool passage (straining, urgency, incomplete evacuation)</a:t>
            </a:r>
          </a:p>
          <a:p>
            <a:pPr lvl="0">
              <a:lnSpc>
                <a:spcPct val="70000"/>
              </a:lnSpc>
              <a:buSzPct val="100000"/>
              <a:buFont typeface="Arial" pitchFamily="34"/>
              <a:buChar char="•"/>
              <a:defRPr sz="1800" b="0" i="0" u="none" strike="noStrike" kern="0" cap="none" spc="0" baseline="0">
                <a:solidFill>
                  <a:srgbClr val="000000"/>
                </a:solidFill>
                <a:uFillTx/>
              </a:defRPr>
            </a:pPr>
            <a:r>
              <a:rPr lang="en-GB" dirty="0">
                <a:solidFill>
                  <a:srgbClr val="0E0E0E"/>
                </a:solidFill>
                <a:latin typeface="Inter"/>
              </a:rPr>
              <a:t>abdominal bloating (more common in women than men), distension, tension or hardness</a:t>
            </a:r>
          </a:p>
          <a:p>
            <a:pPr lvl="0">
              <a:lnSpc>
                <a:spcPct val="70000"/>
              </a:lnSpc>
              <a:buSzPct val="100000"/>
              <a:buFont typeface="Arial" pitchFamily="34"/>
              <a:buChar char="•"/>
              <a:defRPr sz="1800" b="0" i="0" u="none" strike="noStrike" kern="0" cap="none" spc="0" baseline="0">
                <a:solidFill>
                  <a:srgbClr val="000000"/>
                </a:solidFill>
                <a:uFillTx/>
              </a:defRPr>
            </a:pPr>
            <a:r>
              <a:rPr lang="en-GB" dirty="0">
                <a:solidFill>
                  <a:srgbClr val="0E0E0E"/>
                </a:solidFill>
                <a:latin typeface="Inter"/>
              </a:rPr>
              <a:t>symptoms made worse by eating</a:t>
            </a:r>
          </a:p>
          <a:p>
            <a:pPr lvl="0">
              <a:lnSpc>
                <a:spcPct val="70000"/>
              </a:lnSpc>
              <a:buSzPct val="100000"/>
              <a:buFont typeface="Arial" pitchFamily="34"/>
              <a:buChar char="•"/>
              <a:defRPr sz="1800" b="0" i="0" u="none" strike="noStrike" kern="0" cap="none" spc="0" baseline="0">
                <a:solidFill>
                  <a:srgbClr val="000000"/>
                </a:solidFill>
                <a:uFillTx/>
              </a:defRPr>
            </a:pPr>
            <a:r>
              <a:rPr lang="en-GB" dirty="0">
                <a:solidFill>
                  <a:srgbClr val="0E0E0E"/>
                </a:solidFill>
                <a:latin typeface="Inter"/>
              </a:rPr>
              <a:t>passage of mucus</a:t>
            </a:r>
            <a:endParaRPr lang="en-GB" sz="2000" dirty="0">
              <a:solidFill>
                <a:srgbClr val="000000"/>
              </a:solidFill>
              <a:latin typeface="Aptos"/>
            </a:endParaRPr>
          </a:p>
          <a:p>
            <a:endParaRPr lang="en-GB" dirty="0"/>
          </a:p>
        </p:txBody>
      </p:sp>
      <p:sp>
        <p:nvSpPr>
          <p:cNvPr id="3" name="Title 2"/>
          <p:cNvSpPr>
            <a:spLocks noGrp="1"/>
          </p:cNvSpPr>
          <p:nvPr>
            <p:ph type="title"/>
          </p:nvPr>
        </p:nvSpPr>
        <p:spPr/>
        <p:txBody>
          <a:bodyPr/>
          <a:lstStyle/>
          <a:p>
            <a:r>
              <a:rPr lang="en-GB" dirty="0" smtClean="0"/>
              <a:t>Diagnosis</a:t>
            </a:r>
            <a:endParaRPr lang="en-GB" dirty="0"/>
          </a:p>
        </p:txBody>
      </p:sp>
      <p:pic>
        <p:nvPicPr>
          <p:cNvPr id="5" name="Picture 4"/>
          <p:cNvPicPr>
            <a:picLocks noChangeAspect="1"/>
          </p:cNvPicPr>
          <p:nvPr/>
        </p:nvPicPr>
        <p:blipFill>
          <a:blip r:embed="rId2"/>
          <a:stretch>
            <a:fillRect/>
          </a:stretch>
        </p:blipFill>
        <p:spPr>
          <a:xfrm>
            <a:off x="8531950" y="2908599"/>
            <a:ext cx="3105150" cy="2333625"/>
          </a:xfrm>
          <a:prstGeom prst="rect">
            <a:avLst/>
          </a:prstGeom>
        </p:spPr>
      </p:pic>
    </p:spTree>
    <p:extLst>
      <p:ext uri="{BB962C8B-B14F-4D97-AF65-F5344CB8AC3E}">
        <p14:creationId xmlns:p14="http://schemas.microsoft.com/office/powerpoint/2010/main" val="348348587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TotalTime>
  <Words>2588</Words>
  <Application>Microsoft Office PowerPoint</Application>
  <PresentationFormat>Widescreen</PresentationFormat>
  <Paragraphs>223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 Light</vt:lpstr>
      <vt:lpstr>Inter</vt:lpstr>
      <vt:lpstr>title slide</vt:lpstr>
      <vt:lpstr>Irritable Bowel Syndrome</vt:lpstr>
      <vt:lpstr>What this presentation covers</vt:lpstr>
      <vt:lpstr>Irritable bowel syndrome (IBS) </vt:lpstr>
      <vt:lpstr>Prevalence</vt:lpstr>
      <vt:lpstr>What causes IBS? </vt:lpstr>
      <vt:lpstr>Possible mechanisms </vt:lpstr>
      <vt:lpstr>Possible causes or risk factors include</vt:lpstr>
      <vt:lpstr>Suspect irritable bowel syndrome (IBS) </vt:lpstr>
      <vt:lpstr>Diagnosis</vt:lpstr>
      <vt:lpstr>Extra-intestinal features </vt:lpstr>
      <vt:lpstr>Other causes</vt:lpstr>
      <vt:lpstr>Assessing the patient – specifics in the history</vt:lpstr>
      <vt:lpstr>Assessing the patient – specifics in examination and diagnostics</vt:lpstr>
      <vt:lpstr>Alternative conditions </vt:lpstr>
      <vt:lpstr>When to refer to a specialist</vt:lpstr>
      <vt:lpstr>Initial Management</vt:lpstr>
      <vt:lpstr>General Advice and IBS support</vt:lpstr>
      <vt:lpstr>Managing loose motions and constipation</vt:lpstr>
      <vt:lpstr>Ongoing symptoms</vt:lpstr>
      <vt:lpstr>Ongoing constipation</vt:lpstr>
      <vt:lpstr>Ongoing diarrhoea</vt:lpstr>
      <vt:lpstr>Ongoing abdominal symptoms</vt:lpstr>
      <vt:lpstr>Still getting stuck with management</vt:lpstr>
      <vt:lpstr>In summary</vt:lpstr>
      <vt:lpstr>Appendix - Links</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Victoria Toiviainen</cp:lastModifiedBy>
  <cp:revision>29</cp:revision>
  <dcterms:created xsi:type="dcterms:W3CDTF">2024-03-21T12:57:54Z</dcterms:created>
  <dcterms:modified xsi:type="dcterms:W3CDTF">2024-11-15T14:21:17Z</dcterms:modified>
</cp:coreProperties>
</file>