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5" r:id="rId5"/>
  </p:sldMasterIdLst>
  <p:notesMasterIdLst>
    <p:notesMasterId r:id="rId62"/>
  </p:notesMasterIdLst>
  <p:handoutMasterIdLst>
    <p:handoutMasterId r:id="rId63"/>
  </p:handoutMasterIdLst>
  <p:sldIdLst>
    <p:sldId id="331" r:id="rId6"/>
    <p:sldId id="425" r:id="rId7"/>
    <p:sldId id="426" r:id="rId8"/>
    <p:sldId id="427" r:id="rId9"/>
    <p:sldId id="428" r:id="rId10"/>
    <p:sldId id="429" r:id="rId11"/>
    <p:sldId id="430" r:id="rId12"/>
    <p:sldId id="431" r:id="rId13"/>
    <p:sldId id="432" r:id="rId14"/>
    <p:sldId id="433" r:id="rId15"/>
    <p:sldId id="434" r:id="rId16"/>
    <p:sldId id="435" r:id="rId17"/>
    <p:sldId id="436" r:id="rId18"/>
    <p:sldId id="437" r:id="rId19"/>
    <p:sldId id="453" r:id="rId20"/>
    <p:sldId id="454" r:id="rId21"/>
    <p:sldId id="455" r:id="rId22"/>
    <p:sldId id="456" r:id="rId23"/>
    <p:sldId id="457" r:id="rId24"/>
    <p:sldId id="458" r:id="rId25"/>
    <p:sldId id="483" r:id="rId26"/>
    <p:sldId id="484" r:id="rId27"/>
    <p:sldId id="485" r:id="rId28"/>
    <p:sldId id="486" r:id="rId29"/>
    <p:sldId id="487" r:id="rId30"/>
    <p:sldId id="488" r:id="rId31"/>
    <p:sldId id="489" r:id="rId32"/>
    <p:sldId id="490" r:id="rId33"/>
    <p:sldId id="491" r:id="rId34"/>
    <p:sldId id="492" r:id="rId35"/>
    <p:sldId id="493" r:id="rId36"/>
    <p:sldId id="494" r:id="rId37"/>
    <p:sldId id="495" r:id="rId38"/>
    <p:sldId id="496" r:id="rId39"/>
    <p:sldId id="497" r:id="rId40"/>
    <p:sldId id="498" r:id="rId41"/>
    <p:sldId id="499" r:id="rId42"/>
    <p:sldId id="461" r:id="rId43"/>
    <p:sldId id="462" r:id="rId44"/>
    <p:sldId id="463" r:id="rId45"/>
    <p:sldId id="417" r:id="rId46"/>
    <p:sldId id="469" r:id="rId47"/>
    <p:sldId id="470" r:id="rId48"/>
    <p:sldId id="464" r:id="rId49"/>
    <p:sldId id="329" r:id="rId50"/>
    <p:sldId id="413" r:id="rId51"/>
    <p:sldId id="473" r:id="rId52"/>
    <p:sldId id="472" r:id="rId53"/>
    <p:sldId id="482" r:id="rId54"/>
    <p:sldId id="416" r:id="rId55"/>
    <p:sldId id="476" r:id="rId56"/>
    <p:sldId id="471" r:id="rId57"/>
    <p:sldId id="475" r:id="rId58"/>
    <p:sldId id="421" r:id="rId59"/>
    <p:sldId id="424" r:id="rId60"/>
    <p:sldId id="480"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3FB828-477A-4984-A746-7B5219CF13F2}" v="19" dt="2023-02-03T12:28:31.8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927" autoAdjust="0"/>
  </p:normalViewPr>
  <p:slideViewPr>
    <p:cSldViewPr>
      <p:cViewPr varScale="1">
        <p:scale>
          <a:sx n="72" d="100"/>
          <a:sy n="72" d="100"/>
        </p:scale>
        <p:origin x="-1104" y="-90"/>
      </p:cViewPr>
      <p:guideLst>
        <p:guide orient="horz" pos="2160"/>
        <p:guide pos="2880"/>
      </p:guideLst>
    </p:cSldViewPr>
  </p:slideViewPr>
  <p:notesTextViewPr>
    <p:cViewPr>
      <p:scale>
        <a:sx n="1" d="1"/>
        <a:sy n="1" d="1"/>
      </p:scale>
      <p:origin x="0" y="0"/>
    </p:cViewPr>
  </p:notesTextViewPr>
  <p:sorterViewPr>
    <p:cViewPr>
      <p:scale>
        <a:sx n="100" d="100"/>
        <a:sy n="100" d="100"/>
      </p:scale>
      <p:origin x="0" y="5208"/>
    </p:cViewPr>
  </p:sorterViewPr>
  <p:notesViewPr>
    <p:cSldViewPr>
      <p:cViewPr varScale="1">
        <p:scale>
          <a:sx n="82" d="100"/>
          <a:sy n="82" d="100"/>
        </p:scale>
        <p:origin x="-1590"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handoutMaster" Target="handoutMasters/handoutMaster1.xml"/><Relationship Id="rId68"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presProps" Target="presProps.xml"/><Relationship Id="rId69" Type="http://schemas.microsoft.com/office/2016/11/relationships/changesInfo" Target="changesInfos/changesInfo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eil Wilkinson (Aqua)" userId="407c795c-b930-4983-beac-c5989b497cf8" providerId="ADAL" clId="{313FB828-477A-4984-A746-7B5219CF13F2}"/>
    <pc:docChg chg="undo custSel addSld delSld modSld sldOrd">
      <pc:chgData name="Neil Wilkinson (Aqua)" userId="407c795c-b930-4983-beac-c5989b497cf8" providerId="ADAL" clId="{313FB828-477A-4984-A746-7B5219CF13F2}" dt="2023-02-03T12:25:32.937" v="116"/>
      <pc:docMkLst>
        <pc:docMk/>
      </pc:docMkLst>
      <pc:sldChg chg="add">
        <pc:chgData name="Neil Wilkinson (Aqua)" userId="407c795c-b930-4983-beac-c5989b497cf8" providerId="ADAL" clId="{313FB828-477A-4984-A746-7B5219CF13F2}" dt="2023-02-03T09:57:42.432" v="1"/>
        <pc:sldMkLst>
          <pc:docMk/>
          <pc:sldMk cId="4230108447" sldId="299"/>
        </pc:sldMkLst>
      </pc:sldChg>
      <pc:sldChg chg="del">
        <pc:chgData name="Neil Wilkinson (Aqua)" userId="407c795c-b930-4983-beac-c5989b497cf8" providerId="ADAL" clId="{313FB828-477A-4984-A746-7B5219CF13F2}" dt="2023-02-03T11:29:25.713" v="5" actId="47"/>
        <pc:sldMkLst>
          <pc:docMk/>
          <pc:sldMk cId="4142182738" sldId="301"/>
        </pc:sldMkLst>
      </pc:sldChg>
      <pc:sldChg chg="del">
        <pc:chgData name="Neil Wilkinson (Aqua)" userId="407c795c-b930-4983-beac-c5989b497cf8" providerId="ADAL" clId="{313FB828-477A-4984-A746-7B5219CF13F2}" dt="2023-02-03T11:30:14.856" v="7" actId="47"/>
        <pc:sldMkLst>
          <pc:docMk/>
          <pc:sldMk cId="4017413685" sldId="302"/>
        </pc:sldMkLst>
      </pc:sldChg>
      <pc:sldChg chg="del">
        <pc:chgData name="Neil Wilkinson (Aqua)" userId="407c795c-b930-4983-beac-c5989b497cf8" providerId="ADAL" clId="{313FB828-477A-4984-A746-7B5219CF13F2}" dt="2023-02-03T11:31:10.638" v="10" actId="47"/>
        <pc:sldMkLst>
          <pc:docMk/>
          <pc:sldMk cId="1727192760" sldId="303"/>
        </pc:sldMkLst>
      </pc:sldChg>
      <pc:sldChg chg="add">
        <pc:chgData name="Neil Wilkinson (Aqua)" userId="407c795c-b930-4983-beac-c5989b497cf8" providerId="ADAL" clId="{313FB828-477A-4984-A746-7B5219CF13F2}" dt="2023-02-03T11:31:22.980" v="11"/>
        <pc:sldMkLst>
          <pc:docMk/>
          <pc:sldMk cId="4139623538" sldId="306"/>
        </pc:sldMkLst>
      </pc:sldChg>
      <pc:sldChg chg="add">
        <pc:chgData name="Neil Wilkinson (Aqua)" userId="407c795c-b930-4983-beac-c5989b497cf8" providerId="ADAL" clId="{313FB828-477A-4984-A746-7B5219CF13F2}" dt="2023-02-03T11:34:01.165" v="12"/>
        <pc:sldMkLst>
          <pc:docMk/>
          <pc:sldMk cId="3495267251" sldId="312"/>
        </pc:sldMkLst>
      </pc:sldChg>
      <pc:sldChg chg="mod ord modShow">
        <pc:chgData name="Neil Wilkinson (Aqua)" userId="407c795c-b930-4983-beac-c5989b497cf8" providerId="ADAL" clId="{313FB828-477A-4984-A746-7B5219CF13F2}" dt="2023-02-03T12:25:32.937" v="116"/>
        <pc:sldMkLst>
          <pc:docMk/>
          <pc:sldMk cId="651241058" sldId="313"/>
        </pc:sldMkLst>
      </pc:sldChg>
      <pc:sldChg chg="mod ord modShow">
        <pc:chgData name="Neil Wilkinson (Aqua)" userId="407c795c-b930-4983-beac-c5989b497cf8" providerId="ADAL" clId="{313FB828-477A-4984-A746-7B5219CF13F2}" dt="2023-02-03T12:25:32.937" v="116"/>
        <pc:sldMkLst>
          <pc:docMk/>
          <pc:sldMk cId="887169982" sldId="314"/>
        </pc:sldMkLst>
      </pc:sldChg>
      <pc:sldChg chg="mod ord modShow">
        <pc:chgData name="Neil Wilkinson (Aqua)" userId="407c795c-b930-4983-beac-c5989b497cf8" providerId="ADAL" clId="{313FB828-477A-4984-A746-7B5219CF13F2}" dt="2023-02-03T12:25:32.937" v="116"/>
        <pc:sldMkLst>
          <pc:docMk/>
          <pc:sldMk cId="3824205255" sldId="316"/>
        </pc:sldMkLst>
      </pc:sldChg>
      <pc:sldChg chg="mod ord modShow">
        <pc:chgData name="Neil Wilkinson (Aqua)" userId="407c795c-b930-4983-beac-c5989b497cf8" providerId="ADAL" clId="{313FB828-477A-4984-A746-7B5219CF13F2}" dt="2023-02-03T12:25:32.937" v="116"/>
        <pc:sldMkLst>
          <pc:docMk/>
          <pc:sldMk cId="358786056" sldId="317"/>
        </pc:sldMkLst>
      </pc:sldChg>
      <pc:sldChg chg="mod ord modShow">
        <pc:chgData name="Neil Wilkinson (Aqua)" userId="407c795c-b930-4983-beac-c5989b497cf8" providerId="ADAL" clId="{313FB828-477A-4984-A746-7B5219CF13F2}" dt="2023-02-03T12:25:32.937" v="116"/>
        <pc:sldMkLst>
          <pc:docMk/>
          <pc:sldMk cId="3873322137" sldId="318"/>
        </pc:sldMkLst>
      </pc:sldChg>
      <pc:sldChg chg="addSp delSp modSp add mod">
        <pc:chgData name="Neil Wilkinson (Aqua)" userId="407c795c-b930-4983-beac-c5989b497cf8" providerId="ADAL" clId="{313FB828-477A-4984-A746-7B5219CF13F2}" dt="2023-02-03T11:57:59.087" v="104" actId="255"/>
        <pc:sldMkLst>
          <pc:docMk/>
          <pc:sldMk cId="2079370198" sldId="324"/>
        </pc:sldMkLst>
        <pc:spChg chg="del mod">
          <ac:chgData name="Neil Wilkinson (Aqua)" userId="407c795c-b930-4983-beac-c5989b497cf8" providerId="ADAL" clId="{313FB828-477A-4984-A746-7B5219CF13F2}" dt="2023-02-03T11:55:37.169" v="16" actId="478"/>
          <ac:spMkLst>
            <pc:docMk/>
            <pc:sldMk cId="2079370198" sldId="324"/>
            <ac:spMk id="4" creationId="{00000000-0000-0000-0000-000000000000}"/>
          </ac:spMkLst>
        </pc:spChg>
        <pc:spChg chg="mod">
          <ac:chgData name="Neil Wilkinson (Aqua)" userId="407c795c-b930-4983-beac-c5989b497cf8" providerId="ADAL" clId="{313FB828-477A-4984-A746-7B5219CF13F2}" dt="2023-02-03T11:57:06.368" v="64" actId="255"/>
          <ac:spMkLst>
            <pc:docMk/>
            <pc:sldMk cId="2079370198" sldId="324"/>
            <ac:spMk id="9" creationId="{00000000-0000-0000-0000-000000000000}"/>
          </ac:spMkLst>
        </pc:spChg>
        <pc:spChg chg="mod">
          <ac:chgData name="Neil Wilkinson (Aqua)" userId="407c795c-b930-4983-beac-c5989b497cf8" providerId="ADAL" clId="{313FB828-477A-4984-A746-7B5219CF13F2}" dt="2023-02-03T11:56:19.813" v="22" actId="1076"/>
          <ac:spMkLst>
            <pc:docMk/>
            <pc:sldMk cId="2079370198" sldId="324"/>
            <ac:spMk id="10" creationId="{00000000-0000-0000-0000-000000000000}"/>
          </ac:spMkLst>
        </pc:spChg>
        <pc:spChg chg="mod">
          <ac:chgData name="Neil Wilkinson (Aqua)" userId="407c795c-b930-4983-beac-c5989b497cf8" providerId="ADAL" clId="{313FB828-477A-4984-A746-7B5219CF13F2}" dt="2023-02-03T11:57:59.087" v="104" actId="255"/>
          <ac:spMkLst>
            <pc:docMk/>
            <pc:sldMk cId="2079370198" sldId="324"/>
            <ac:spMk id="11" creationId="{00000000-0000-0000-0000-000000000000}"/>
          </ac:spMkLst>
        </pc:spChg>
        <pc:picChg chg="add mod">
          <ac:chgData name="Neil Wilkinson (Aqua)" userId="407c795c-b930-4983-beac-c5989b497cf8" providerId="ADAL" clId="{313FB828-477A-4984-A746-7B5219CF13F2}" dt="2023-02-03T11:56:07.880" v="20" actId="962"/>
          <ac:picMkLst>
            <pc:docMk/>
            <pc:sldMk cId="2079370198" sldId="324"/>
            <ac:picMk id="12" creationId="{8D66E328-25AA-9BCE-4E7C-E0387DFDCF0C}"/>
          </ac:picMkLst>
        </pc:picChg>
      </pc:sldChg>
      <pc:sldChg chg="add">
        <pc:chgData name="Neil Wilkinson (Aqua)" userId="407c795c-b930-4983-beac-c5989b497cf8" providerId="ADAL" clId="{313FB828-477A-4984-A746-7B5219CF13F2}" dt="2023-02-03T11:34:09.661" v="13"/>
        <pc:sldMkLst>
          <pc:docMk/>
          <pc:sldMk cId="1357426026" sldId="327"/>
        </pc:sldMkLst>
      </pc:sldChg>
      <pc:sldChg chg="modSp mod">
        <pc:chgData name="Neil Wilkinson (Aqua)" userId="407c795c-b930-4983-beac-c5989b497cf8" providerId="ADAL" clId="{313FB828-477A-4984-A746-7B5219CF13F2}" dt="2023-02-03T12:15:03.788" v="112" actId="1076"/>
        <pc:sldMkLst>
          <pc:docMk/>
          <pc:sldMk cId="3550499613" sldId="331"/>
        </pc:sldMkLst>
        <pc:picChg chg="mod">
          <ac:chgData name="Neil Wilkinson (Aqua)" userId="407c795c-b930-4983-beac-c5989b497cf8" providerId="ADAL" clId="{313FB828-477A-4984-A746-7B5219CF13F2}" dt="2023-02-03T12:15:03.788" v="112" actId="1076"/>
          <ac:picMkLst>
            <pc:docMk/>
            <pc:sldMk cId="3550499613" sldId="331"/>
            <ac:picMk id="3" creationId="{00000000-0000-0000-0000-000000000000}"/>
          </ac:picMkLst>
        </pc:picChg>
        <pc:picChg chg="mod">
          <ac:chgData name="Neil Wilkinson (Aqua)" userId="407c795c-b930-4983-beac-c5989b497cf8" providerId="ADAL" clId="{313FB828-477A-4984-A746-7B5219CF13F2}" dt="2023-02-03T12:14:27.202" v="111" actId="1076"/>
          <ac:picMkLst>
            <pc:docMk/>
            <pc:sldMk cId="3550499613" sldId="331"/>
            <ac:picMk id="7" creationId="{00000000-0000-0000-0000-000000000000}"/>
          </ac:picMkLst>
        </pc:picChg>
      </pc:sldChg>
      <pc:sldChg chg="mod ord modShow">
        <pc:chgData name="Neil Wilkinson (Aqua)" userId="407c795c-b930-4983-beac-c5989b497cf8" providerId="ADAL" clId="{313FB828-477A-4984-A746-7B5219CF13F2}" dt="2023-02-03T12:25:32.937" v="116"/>
        <pc:sldMkLst>
          <pc:docMk/>
          <pc:sldMk cId="1277368941" sldId="336"/>
        </pc:sldMkLst>
      </pc:sldChg>
      <pc:sldChg chg="mod ord modShow">
        <pc:chgData name="Neil Wilkinson (Aqua)" userId="407c795c-b930-4983-beac-c5989b497cf8" providerId="ADAL" clId="{313FB828-477A-4984-A746-7B5219CF13F2}" dt="2023-02-03T12:25:32.937" v="116"/>
        <pc:sldMkLst>
          <pc:docMk/>
          <pc:sldMk cId="1986774003" sldId="337"/>
        </pc:sldMkLst>
      </pc:sldChg>
      <pc:sldChg chg="add modNotesTx">
        <pc:chgData name="Neil Wilkinson (Aqua)" userId="407c795c-b930-4983-beac-c5989b497cf8" providerId="ADAL" clId="{313FB828-477A-4984-A746-7B5219CF13F2}" dt="2023-02-03T11:29:13.328" v="4"/>
        <pc:sldMkLst>
          <pc:docMk/>
          <pc:sldMk cId="3156042108" sldId="344"/>
        </pc:sldMkLst>
      </pc:sldChg>
      <pc:sldChg chg="add">
        <pc:chgData name="Neil Wilkinson (Aqua)" userId="407c795c-b930-4983-beac-c5989b497cf8" providerId="ADAL" clId="{313FB828-477A-4984-A746-7B5219CF13F2}" dt="2023-02-03T11:30:01.997" v="6"/>
        <pc:sldMkLst>
          <pc:docMk/>
          <pc:sldMk cId="3080466297" sldId="345"/>
        </pc:sldMkLst>
      </pc:sldChg>
      <pc:sldChg chg="add modNotesTx">
        <pc:chgData name="Neil Wilkinson (Aqua)" userId="407c795c-b930-4983-beac-c5989b497cf8" providerId="ADAL" clId="{313FB828-477A-4984-A746-7B5219CF13F2}" dt="2023-02-03T11:31:02.728" v="9"/>
        <pc:sldMkLst>
          <pc:docMk/>
          <pc:sldMk cId="2348419769" sldId="346"/>
        </pc:sldMkLst>
      </pc:sldChg>
      <pc:sldChg chg="add del mod modShow">
        <pc:chgData name="Neil Wilkinson (Aqua)" userId="407c795c-b930-4983-beac-c5989b497cf8" providerId="ADAL" clId="{313FB828-477A-4984-A746-7B5219CF13F2}" dt="2023-02-03T12:24:19.407" v="113" actId="729"/>
        <pc:sldMkLst>
          <pc:docMk/>
          <pc:sldMk cId="1751574057" sldId="347"/>
        </pc:sldMkLst>
      </pc:sldChg>
      <pc:sldChg chg="add mod modShow">
        <pc:chgData name="Neil Wilkinson (Aqua)" userId="407c795c-b930-4983-beac-c5989b497cf8" providerId="ADAL" clId="{313FB828-477A-4984-A746-7B5219CF13F2}" dt="2023-02-03T12:24:19.407" v="113" actId="729"/>
        <pc:sldMkLst>
          <pc:docMk/>
          <pc:sldMk cId="895219178" sldId="348"/>
        </pc:sldMkLst>
      </pc:sldChg>
      <pc:sldChg chg="add mod modShow">
        <pc:chgData name="Neil Wilkinson (Aqua)" userId="407c795c-b930-4983-beac-c5989b497cf8" providerId="ADAL" clId="{313FB828-477A-4984-A746-7B5219CF13F2}" dt="2023-02-03T12:24:19.407" v="113" actId="729"/>
        <pc:sldMkLst>
          <pc:docMk/>
          <pc:sldMk cId="3278382707" sldId="349"/>
        </pc:sldMkLst>
      </pc:sldChg>
      <pc:sldChg chg="add mod modShow">
        <pc:chgData name="Neil Wilkinson (Aqua)" userId="407c795c-b930-4983-beac-c5989b497cf8" providerId="ADAL" clId="{313FB828-477A-4984-A746-7B5219CF13F2}" dt="2023-02-03T12:24:19.407" v="113" actId="729"/>
        <pc:sldMkLst>
          <pc:docMk/>
          <pc:sldMk cId="190126362" sldId="356"/>
        </pc:sldMkLst>
      </pc:sldChg>
      <pc:sldChg chg="add mod modShow">
        <pc:chgData name="Neil Wilkinson (Aqua)" userId="407c795c-b930-4983-beac-c5989b497cf8" providerId="ADAL" clId="{313FB828-477A-4984-A746-7B5219CF13F2}" dt="2023-02-03T12:24:19.407" v="113" actId="729"/>
        <pc:sldMkLst>
          <pc:docMk/>
          <pc:sldMk cId="1736051704" sldId="357"/>
        </pc:sldMkLst>
      </pc:sldChg>
      <pc:sldChg chg="add mod modShow">
        <pc:chgData name="Neil Wilkinson (Aqua)" userId="407c795c-b930-4983-beac-c5989b497cf8" providerId="ADAL" clId="{313FB828-477A-4984-A746-7B5219CF13F2}" dt="2023-02-03T12:24:19.407" v="113" actId="729"/>
        <pc:sldMkLst>
          <pc:docMk/>
          <pc:sldMk cId="2149481677" sldId="358"/>
        </pc:sldMkLst>
      </pc:sldChg>
      <pc:sldChg chg="add mod modShow">
        <pc:chgData name="Neil Wilkinson (Aqua)" userId="407c795c-b930-4983-beac-c5989b497cf8" providerId="ADAL" clId="{313FB828-477A-4984-A746-7B5219CF13F2}" dt="2023-02-03T12:24:19.407" v="113" actId="729"/>
        <pc:sldMkLst>
          <pc:docMk/>
          <pc:sldMk cId="2811833641" sldId="362"/>
        </pc:sldMkLst>
      </pc:sldChg>
      <pc:sldChg chg="add mod modShow">
        <pc:chgData name="Neil Wilkinson (Aqua)" userId="407c795c-b930-4983-beac-c5989b497cf8" providerId="ADAL" clId="{313FB828-477A-4984-A746-7B5219CF13F2}" dt="2023-02-03T12:24:19.407" v="113" actId="729"/>
        <pc:sldMkLst>
          <pc:docMk/>
          <pc:sldMk cId="3899271741" sldId="364"/>
        </pc:sldMkLst>
      </pc:sldChg>
      <pc:sldChg chg="add mod modShow">
        <pc:chgData name="Neil Wilkinson (Aqua)" userId="407c795c-b930-4983-beac-c5989b497cf8" providerId="ADAL" clId="{313FB828-477A-4984-A746-7B5219CF13F2}" dt="2023-02-03T12:24:19.407" v="113" actId="729"/>
        <pc:sldMkLst>
          <pc:docMk/>
          <pc:sldMk cId="4246441920" sldId="371"/>
        </pc:sldMkLst>
      </pc:sldChg>
      <pc:sldChg chg="add mod modShow">
        <pc:chgData name="Neil Wilkinson (Aqua)" userId="407c795c-b930-4983-beac-c5989b497cf8" providerId="ADAL" clId="{313FB828-477A-4984-A746-7B5219CF13F2}" dt="2023-02-03T12:24:19.407" v="113" actId="729"/>
        <pc:sldMkLst>
          <pc:docMk/>
          <pc:sldMk cId="1208308472" sldId="377"/>
        </pc:sldMkLst>
      </pc:sldChg>
      <pc:sldChg chg="add mod modShow">
        <pc:chgData name="Neil Wilkinson (Aqua)" userId="407c795c-b930-4983-beac-c5989b497cf8" providerId="ADAL" clId="{313FB828-477A-4984-A746-7B5219CF13F2}" dt="2023-02-03T12:24:19.407" v="113" actId="729"/>
        <pc:sldMkLst>
          <pc:docMk/>
          <pc:sldMk cId="3434497768" sldId="382"/>
        </pc:sldMkLst>
      </pc:sldChg>
      <pc:sldChg chg="add ord">
        <pc:chgData name="Neil Wilkinson (Aqua)" userId="407c795c-b930-4983-beac-c5989b497cf8" providerId="ADAL" clId="{313FB828-477A-4984-A746-7B5219CF13F2}" dt="2023-02-03T12:09:59.205" v="110"/>
        <pc:sldMkLst>
          <pc:docMk/>
          <pc:sldMk cId="716737482" sldId="383"/>
        </pc:sldMkLst>
      </pc:sldChg>
      <pc:sldChg chg="add ord">
        <pc:chgData name="Neil Wilkinson (Aqua)" userId="407c795c-b930-4983-beac-c5989b497cf8" providerId="ADAL" clId="{313FB828-477A-4984-A746-7B5219CF13F2}" dt="2023-02-03T12:09:59.205" v="110"/>
        <pc:sldMkLst>
          <pc:docMk/>
          <pc:sldMk cId="1721876920" sldId="384"/>
        </pc:sldMkLst>
      </pc:sldChg>
      <pc:sldChg chg="add mod modShow">
        <pc:chgData name="Neil Wilkinson (Aqua)" userId="407c795c-b930-4983-beac-c5989b497cf8" providerId="ADAL" clId="{313FB828-477A-4984-A746-7B5219CF13F2}" dt="2023-02-03T12:24:19.407" v="113" actId="729"/>
        <pc:sldMkLst>
          <pc:docMk/>
          <pc:sldMk cId="4198113515" sldId="386"/>
        </pc:sldMkLst>
      </pc:sldChg>
      <pc:sldChg chg="add mod modShow">
        <pc:chgData name="Neil Wilkinson (Aqua)" userId="407c795c-b930-4983-beac-c5989b497cf8" providerId="ADAL" clId="{313FB828-477A-4984-A746-7B5219CF13F2}" dt="2023-02-03T12:24:19.407" v="113" actId="729"/>
        <pc:sldMkLst>
          <pc:docMk/>
          <pc:sldMk cId="2589189222" sldId="390"/>
        </pc:sldMkLst>
      </pc:sldChg>
      <pc:sldChg chg="add mod modShow">
        <pc:chgData name="Neil Wilkinson (Aqua)" userId="407c795c-b930-4983-beac-c5989b497cf8" providerId="ADAL" clId="{313FB828-477A-4984-A746-7B5219CF13F2}" dt="2023-02-03T12:24:19.407" v="113" actId="729"/>
        <pc:sldMkLst>
          <pc:docMk/>
          <pc:sldMk cId="3029542662" sldId="391"/>
        </pc:sldMkLst>
      </pc:sldChg>
      <pc:sldChg chg="add mod modShow">
        <pc:chgData name="Neil Wilkinson (Aqua)" userId="407c795c-b930-4983-beac-c5989b497cf8" providerId="ADAL" clId="{313FB828-477A-4984-A746-7B5219CF13F2}" dt="2023-02-03T12:24:19.407" v="113" actId="729"/>
        <pc:sldMkLst>
          <pc:docMk/>
          <pc:sldMk cId="2659288303" sldId="392"/>
        </pc:sldMkLst>
      </pc:sldChg>
      <pc:sldChg chg="add mod modShow">
        <pc:chgData name="Neil Wilkinson (Aqua)" userId="407c795c-b930-4983-beac-c5989b497cf8" providerId="ADAL" clId="{313FB828-477A-4984-A746-7B5219CF13F2}" dt="2023-02-03T12:24:19.407" v="113" actId="729"/>
        <pc:sldMkLst>
          <pc:docMk/>
          <pc:sldMk cId="3519119541" sldId="393"/>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5A6CC9-859A-4B5B-B3A5-2AA400DDB6EC}" type="doc">
      <dgm:prSet loTypeId="urn:microsoft.com/office/officeart/2005/8/layout/pyramid1" loCatId="pyramid" qsTypeId="urn:microsoft.com/office/officeart/2005/8/quickstyle/simple1" qsCatId="simple" csTypeId="urn:microsoft.com/office/officeart/2005/8/colors/accent1_2" csCatId="accent1" phldr="1"/>
      <dgm:spPr/>
    </dgm:pt>
    <dgm:pt modelId="{3FD48983-9D9F-43B2-96C3-7EF74E64A5E3}">
      <dgm:prSet phldrT="[Text]" custT="1"/>
      <dgm:spPr>
        <a:solidFill>
          <a:srgbClr val="7030A0"/>
        </a:solidFill>
      </dgm:spPr>
      <dgm:t>
        <a:bodyPr/>
        <a:lstStyle/>
        <a:p>
          <a:r>
            <a:rPr lang="en-US" sz="1200" b="1" dirty="0" smtClean="0">
              <a:solidFill>
                <a:schemeClr val="bg1"/>
              </a:solidFill>
            </a:rPr>
            <a:t>QI </a:t>
          </a:r>
        </a:p>
        <a:p>
          <a:r>
            <a:rPr lang="en-US" sz="1200" b="1" dirty="0" smtClean="0">
              <a:solidFill>
                <a:schemeClr val="bg1"/>
              </a:solidFill>
            </a:rPr>
            <a:t>Leaders</a:t>
          </a:r>
          <a:endParaRPr lang="en-US" sz="1200" b="1" dirty="0">
            <a:solidFill>
              <a:schemeClr val="bg1"/>
            </a:solidFill>
          </a:endParaRPr>
        </a:p>
      </dgm:t>
    </dgm:pt>
    <dgm:pt modelId="{93740B73-CFEC-4481-941C-A58B0A43BBCD}" type="parTrans" cxnId="{6792DE07-3E1D-403F-A646-A1EDFF86E0F1}">
      <dgm:prSet/>
      <dgm:spPr/>
      <dgm:t>
        <a:bodyPr/>
        <a:lstStyle/>
        <a:p>
          <a:endParaRPr lang="en-US"/>
        </a:p>
      </dgm:t>
    </dgm:pt>
    <dgm:pt modelId="{7C36F21A-0F0E-4AAE-8FE3-3480C638FB2F}" type="sibTrans" cxnId="{6792DE07-3E1D-403F-A646-A1EDFF86E0F1}">
      <dgm:prSet/>
      <dgm:spPr/>
      <dgm:t>
        <a:bodyPr/>
        <a:lstStyle/>
        <a:p>
          <a:endParaRPr lang="en-US"/>
        </a:p>
      </dgm:t>
    </dgm:pt>
    <dgm:pt modelId="{1E765859-0B79-4934-B18F-1EE3C6473398}">
      <dgm:prSet phldrT="[Text]" custT="1"/>
      <dgm:spPr>
        <a:solidFill>
          <a:srgbClr val="0070C0"/>
        </a:solidFill>
      </dgm:spPr>
      <dgm:t>
        <a:bodyPr/>
        <a:lstStyle/>
        <a:p>
          <a:r>
            <a:rPr lang="en-US" sz="1200" b="1" dirty="0" smtClean="0">
              <a:solidFill>
                <a:schemeClr val="bg1"/>
              </a:solidFill>
            </a:rPr>
            <a:t>Improvement Advisors </a:t>
          </a:r>
          <a:endParaRPr lang="en-US" sz="1200" b="1" dirty="0">
            <a:solidFill>
              <a:schemeClr val="bg1"/>
            </a:solidFill>
          </a:endParaRPr>
        </a:p>
      </dgm:t>
    </dgm:pt>
    <dgm:pt modelId="{6B561343-84A5-44B9-914A-6A9EB43B6E31}" type="parTrans" cxnId="{D7D15DC1-6F4C-46FE-8491-5F285933000C}">
      <dgm:prSet/>
      <dgm:spPr/>
      <dgm:t>
        <a:bodyPr/>
        <a:lstStyle/>
        <a:p>
          <a:endParaRPr lang="en-US"/>
        </a:p>
      </dgm:t>
    </dgm:pt>
    <dgm:pt modelId="{09568333-1B5C-4B51-9155-F194EEC94D3D}" type="sibTrans" cxnId="{D7D15DC1-6F4C-46FE-8491-5F285933000C}">
      <dgm:prSet/>
      <dgm:spPr/>
      <dgm:t>
        <a:bodyPr/>
        <a:lstStyle/>
        <a:p>
          <a:endParaRPr lang="en-US"/>
        </a:p>
      </dgm:t>
    </dgm:pt>
    <dgm:pt modelId="{1CA0CB34-C713-4FB5-BB0C-1AE0F6631001}">
      <dgm:prSet phldrT="[Text]" custT="1"/>
      <dgm:spPr>
        <a:solidFill>
          <a:schemeClr val="tx2">
            <a:lumMod val="60000"/>
            <a:lumOff val="40000"/>
          </a:schemeClr>
        </a:solidFill>
      </dgm:spPr>
      <dgm:t>
        <a:bodyPr/>
        <a:lstStyle/>
        <a:p>
          <a:r>
            <a:rPr lang="en-US" sz="2000" b="1" dirty="0" smtClean="0"/>
            <a:t>“Coaches”</a:t>
          </a:r>
          <a:endParaRPr lang="en-US" sz="2000" b="1" dirty="0"/>
        </a:p>
      </dgm:t>
    </dgm:pt>
    <dgm:pt modelId="{66C734D9-C36D-4AB8-B356-BBD5F7613E3F}" type="parTrans" cxnId="{CE92F8E3-54E9-49DD-83CD-A2C95FA3B227}">
      <dgm:prSet/>
      <dgm:spPr/>
      <dgm:t>
        <a:bodyPr/>
        <a:lstStyle/>
        <a:p>
          <a:endParaRPr lang="en-US"/>
        </a:p>
      </dgm:t>
    </dgm:pt>
    <dgm:pt modelId="{77F4A805-A9E6-4D75-B551-0485F6D16421}" type="sibTrans" cxnId="{CE92F8E3-54E9-49DD-83CD-A2C95FA3B227}">
      <dgm:prSet/>
      <dgm:spPr/>
      <dgm:t>
        <a:bodyPr/>
        <a:lstStyle/>
        <a:p>
          <a:endParaRPr lang="en-US"/>
        </a:p>
      </dgm:t>
    </dgm:pt>
    <dgm:pt modelId="{1B9CA70F-DE6F-46E7-957F-1CFEAA3B7E22}">
      <dgm:prSet phldrT="[Text]" custT="1"/>
      <dgm:spPr>
        <a:solidFill>
          <a:schemeClr val="accent1">
            <a:lumMod val="20000"/>
            <a:lumOff val="80000"/>
          </a:schemeClr>
        </a:solidFill>
      </dgm:spPr>
      <dgm:t>
        <a:bodyPr/>
        <a:lstStyle/>
        <a:p>
          <a:r>
            <a:rPr lang="en-US" sz="2400" dirty="0" smtClean="0"/>
            <a:t>All Staff</a:t>
          </a:r>
          <a:endParaRPr lang="en-US" sz="2400" dirty="0"/>
        </a:p>
      </dgm:t>
    </dgm:pt>
    <dgm:pt modelId="{FB64329D-C634-4A20-827E-B76B3E9AAEB9}" type="parTrans" cxnId="{F19922A1-FAC7-4FFB-81F3-89E7E9F6DE09}">
      <dgm:prSet/>
      <dgm:spPr/>
      <dgm:t>
        <a:bodyPr/>
        <a:lstStyle/>
        <a:p>
          <a:endParaRPr lang="en-US"/>
        </a:p>
      </dgm:t>
    </dgm:pt>
    <dgm:pt modelId="{559250B5-F4D0-4A72-A2B3-9A36ABBA9375}" type="sibTrans" cxnId="{F19922A1-FAC7-4FFB-81F3-89E7E9F6DE09}">
      <dgm:prSet/>
      <dgm:spPr/>
      <dgm:t>
        <a:bodyPr/>
        <a:lstStyle/>
        <a:p>
          <a:endParaRPr lang="en-US"/>
        </a:p>
      </dgm:t>
    </dgm:pt>
    <dgm:pt modelId="{F51660DD-4EA3-4709-89C0-103543F4194F}" type="pres">
      <dgm:prSet presAssocID="{AF5A6CC9-859A-4B5B-B3A5-2AA400DDB6EC}" presName="Name0" presStyleCnt="0">
        <dgm:presLayoutVars>
          <dgm:dir/>
          <dgm:animLvl val="lvl"/>
          <dgm:resizeHandles val="exact"/>
        </dgm:presLayoutVars>
      </dgm:prSet>
      <dgm:spPr/>
    </dgm:pt>
    <dgm:pt modelId="{D9CC1DCE-1D6F-4E4A-A5F2-B14A51793B3A}" type="pres">
      <dgm:prSet presAssocID="{3FD48983-9D9F-43B2-96C3-7EF74E64A5E3}" presName="Name8" presStyleCnt="0"/>
      <dgm:spPr/>
    </dgm:pt>
    <dgm:pt modelId="{909BF064-889F-413F-A118-0D868C84B09F}" type="pres">
      <dgm:prSet presAssocID="{3FD48983-9D9F-43B2-96C3-7EF74E64A5E3}" presName="level" presStyleLbl="node1" presStyleIdx="0" presStyleCnt="4">
        <dgm:presLayoutVars>
          <dgm:chMax val="1"/>
          <dgm:bulletEnabled val="1"/>
        </dgm:presLayoutVars>
      </dgm:prSet>
      <dgm:spPr/>
      <dgm:t>
        <a:bodyPr/>
        <a:lstStyle/>
        <a:p>
          <a:endParaRPr lang="en-US"/>
        </a:p>
      </dgm:t>
    </dgm:pt>
    <dgm:pt modelId="{5A641CAB-D185-462F-A028-9DC7D225D193}" type="pres">
      <dgm:prSet presAssocID="{3FD48983-9D9F-43B2-96C3-7EF74E64A5E3}" presName="levelTx" presStyleLbl="revTx" presStyleIdx="0" presStyleCnt="0">
        <dgm:presLayoutVars>
          <dgm:chMax val="1"/>
          <dgm:bulletEnabled val="1"/>
        </dgm:presLayoutVars>
      </dgm:prSet>
      <dgm:spPr/>
      <dgm:t>
        <a:bodyPr/>
        <a:lstStyle/>
        <a:p>
          <a:endParaRPr lang="en-US"/>
        </a:p>
      </dgm:t>
    </dgm:pt>
    <dgm:pt modelId="{F8287493-7769-4BD3-92C3-34ED35762DEB}" type="pres">
      <dgm:prSet presAssocID="{1E765859-0B79-4934-B18F-1EE3C6473398}" presName="Name8" presStyleCnt="0"/>
      <dgm:spPr/>
    </dgm:pt>
    <dgm:pt modelId="{A1F14F28-98A0-4482-A97A-DEDD579B8E4C}" type="pres">
      <dgm:prSet presAssocID="{1E765859-0B79-4934-B18F-1EE3C6473398}" presName="level" presStyleLbl="node1" presStyleIdx="1" presStyleCnt="4">
        <dgm:presLayoutVars>
          <dgm:chMax val="1"/>
          <dgm:bulletEnabled val="1"/>
        </dgm:presLayoutVars>
      </dgm:prSet>
      <dgm:spPr/>
      <dgm:t>
        <a:bodyPr/>
        <a:lstStyle/>
        <a:p>
          <a:endParaRPr lang="en-US"/>
        </a:p>
      </dgm:t>
    </dgm:pt>
    <dgm:pt modelId="{EAD2F2B6-BB9B-4FA9-ABB4-C344521C91AF}" type="pres">
      <dgm:prSet presAssocID="{1E765859-0B79-4934-B18F-1EE3C6473398}" presName="levelTx" presStyleLbl="revTx" presStyleIdx="0" presStyleCnt="0">
        <dgm:presLayoutVars>
          <dgm:chMax val="1"/>
          <dgm:bulletEnabled val="1"/>
        </dgm:presLayoutVars>
      </dgm:prSet>
      <dgm:spPr/>
      <dgm:t>
        <a:bodyPr/>
        <a:lstStyle/>
        <a:p>
          <a:endParaRPr lang="en-US"/>
        </a:p>
      </dgm:t>
    </dgm:pt>
    <dgm:pt modelId="{534459DD-0301-4A21-A4ED-1D2E485F542D}" type="pres">
      <dgm:prSet presAssocID="{1CA0CB34-C713-4FB5-BB0C-1AE0F6631001}" presName="Name8" presStyleCnt="0"/>
      <dgm:spPr/>
    </dgm:pt>
    <dgm:pt modelId="{F48BCF8F-2138-4741-A053-8747B44052CC}" type="pres">
      <dgm:prSet presAssocID="{1CA0CB34-C713-4FB5-BB0C-1AE0F6631001}" presName="level" presStyleLbl="node1" presStyleIdx="2" presStyleCnt="4">
        <dgm:presLayoutVars>
          <dgm:chMax val="1"/>
          <dgm:bulletEnabled val="1"/>
        </dgm:presLayoutVars>
      </dgm:prSet>
      <dgm:spPr/>
      <dgm:t>
        <a:bodyPr/>
        <a:lstStyle/>
        <a:p>
          <a:endParaRPr lang="en-US"/>
        </a:p>
      </dgm:t>
    </dgm:pt>
    <dgm:pt modelId="{A8A17B97-3D02-4BC6-A5E8-C6EF9B292A28}" type="pres">
      <dgm:prSet presAssocID="{1CA0CB34-C713-4FB5-BB0C-1AE0F6631001}" presName="levelTx" presStyleLbl="revTx" presStyleIdx="0" presStyleCnt="0">
        <dgm:presLayoutVars>
          <dgm:chMax val="1"/>
          <dgm:bulletEnabled val="1"/>
        </dgm:presLayoutVars>
      </dgm:prSet>
      <dgm:spPr/>
      <dgm:t>
        <a:bodyPr/>
        <a:lstStyle/>
        <a:p>
          <a:endParaRPr lang="en-US"/>
        </a:p>
      </dgm:t>
    </dgm:pt>
    <dgm:pt modelId="{6CDF13D9-5954-4ADA-AFCA-BC27134D1BD3}" type="pres">
      <dgm:prSet presAssocID="{1B9CA70F-DE6F-46E7-957F-1CFEAA3B7E22}" presName="Name8" presStyleCnt="0"/>
      <dgm:spPr/>
    </dgm:pt>
    <dgm:pt modelId="{EE8E3627-DAE5-4BA7-B42C-F42564FAF7E8}" type="pres">
      <dgm:prSet presAssocID="{1B9CA70F-DE6F-46E7-957F-1CFEAA3B7E22}" presName="level" presStyleLbl="node1" presStyleIdx="3" presStyleCnt="4">
        <dgm:presLayoutVars>
          <dgm:chMax val="1"/>
          <dgm:bulletEnabled val="1"/>
        </dgm:presLayoutVars>
      </dgm:prSet>
      <dgm:spPr/>
      <dgm:t>
        <a:bodyPr/>
        <a:lstStyle/>
        <a:p>
          <a:endParaRPr lang="en-US"/>
        </a:p>
      </dgm:t>
    </dgm:pt>
    <dgm:pt modelId="{8DBFBAEE-0762-407A-8EC2-85623B7435AB}" type="pres">
      <dgm:prSet presAssocID="{1B9CA70F-DE6F-46E7-957F-1CFEAA3B7E22}" presName="levelTx" presStyleLbl="revTx" presStyleIdx="0" presStyleCnt="0">
        <dgm:presLayoutVars>
          <dgm:chMax val="1"/>
          <dgm:bulletEnabled val="1"/>
        </dgm:presLayoutVars>
      </dgm:prSet>
      <dgm:spPr/>
      <dgm:t>
        <a:bodyPr/>
        <a:lstStyle/>
        <a:p>
          <a:endParaRPr lang="en-US"/>
        </a:p>
      </dgm:t>
    </dgm:pt>
  </dgm:ptLst>
  <dgm:cxnLst>
    <dgm:cxn modelId="{CE92F8E3-54E9-49DD-83CD-A2C95FA3B227}" srcId="{AF5A6CC9-859A-4B5B-B3A5-2AA400DDB6EC}" destId="{1CA0CB34-C713-4FB5-BB0C-1AE0F6631001}" srcOrd="2" destOrd="0" parTransId="{66C734D9-C36D-4AB8-B356-BBD5F7613E3F}" sibTransId="{77F4A805-A9E6-4D75-B551-0485F6D16421}"/>
    <dgm:cxn modelId="{6792DE07-3E1D-403F-A646-A1EDFF86E0F1}" srcId="{AF5A6CC9-859A-4B5B-B3A5-2AA400DDB6EC}" destId="{3FD48983-9D9F-43B2-96C3-7EF74E64A5E3}" srcOrd="0" destOrd="0" parTransId="{93740B73-CFEC-4481-941C-A58B0A43BBCD}" sibTransId="{7C36F21A-0F0E-4AAE-8FE3-3480C638FB2F}"/>
    <dgm:cxn modelId="{2A3D874A-8702-476A-B609-90B639657D8F}" type="presOf" srcId="{3FD48983-9D9F-43B2-96C3-7EF74E64A5E3}" destId="{909BF064-889F-413F-A118-0D868C84B09F}" srcOrd="0" destOrd="0" presId="urn:microsoft.com/office/officeart/2005/8/layout/pyramid1"/>
    <dgm:cxn modelId="{F4FA6EC6-1AC4-4114-8F3D-8FD0B60FE44B}" type="presOf" srcId="{AF5A6CC9-859A-4B5B-B3A5-2AA400DDB6EC}" destId="{F51660DD-4EA3-4709-89C0-103543F4194F}" srcOrd="0" destOrd="0" presId="urn:microsoft.com/office/officeart/2005/8/layout/pyramid1"/>
    <dgm:cxn modelId="{8B31E96C-E8C1-46CB-BF1D-4C1847A6062B}" type="presOf" srcId="{3FD48983-9D9F-43B2-96C3-7EF74E64A5E3}" destId="{5A641CAB-D185-462F-A028-9DC7D225D193}" srcOrd="1" destOrd="0" presId="urn:microsoft.com/office/officeart/2005/8/layout/pyramid1"/>
    <dgm:cxn modelId="{4F1CCC5A-C2AC-4DD1-A8CF-E8E5D1FBA8FF}" type="presOf" srcId="{1B9CA70F-DE6F-46E7-957F-1CFEAA3B7E22}" destId="{EE8E3627-DAE5-4BA7-B42C-F42564FAF7E8}" srcOrd="0" destOrd="0" presId="urn:microsoft.com/office/officeart/2005/8/layout/pyramid1"/>
    <dgm:cxn modelId="{F19922A1-FAC7-4FFB-81F3-89E7E9F6DE09}" srcId="{AF5A6CC9-859A-4B5B-B3A5-2AA400DDB6EC}" destId="{1B9CA70F-DE6F-46E7-957F-1CFEAA3B7E22}" srcOrd="3" destOrd="0" parTransId="{FB64329D-C634-4A20-827E-B76B3E9AAEB9}" sibTransId="{559250B5-F4D0-4A72-A2B3-9A36ABBA9375}"/>
    <dgm:cxn modelId="{D7D15DC1-6F4C-46FE-8491-5F285933000C}" srcId="{AF5A6CC9-859A-4B5B-B3A5-2AA400DDB6EC}" destId="{1E765859-0B79-4934-B18F-1EE3C6473398}" srcOrd="1" destOrd="0" parTransId="{6B561343-84A5-44B9-914A-6A9EB43B6E31}" sibTransId="{09568333-1B5C-4B51-9155-F194EEC94D3D}"/>
    <dgm:cxn modelId="{F8E03CF7-91FA-47B4-B7E7-5153678F1B9D}" type="presOf" srcId="{1B9CA70F-DE6F-46E7-957F-1CFEAA3B7E22}" destId="{8DBFBAEE-0762-407A-8EC2-85623B7435AB}" srcOrd="1" destOrd="0" presId="urn:microsoft.com/office/officeart/2005/8/layout/pyramid1"/>
    <dgm:cxn modelId="{9F457B17-8AA3-4298-8719-71980F748900}" type="presOf" srcId="{1CA0CB34-C713-4FB5-BB0C-1AE0F6631001}" destId="{F48BCF8F-2138-4741-A053-8747B44052CC}" srcOrd="0" destOrd="0" presId="urn:microsoft.com/office/officeart/2005/8/layout/pyramid1"/>
    <dgm:cxn modelId="{197CF6E0-2108-4C10-954C-4013E3E902AE}" type="presOf" srcId="{1CA0CB34-C713-4FB5-BB0C-1AE0F6631001}" destId="{A8A17B97-3D02-4BC6-A5E8-C6EF9B292A28}" srcOrd="1" destOrd="0" presId="urn:microsoft.com/office/officeart/2005/8/layout/pyramid1"/>
    <dgm:cxn modelId="{B229C78E-86F1-47C3-A356-01C09D08BADF}" type="presOf" srcId="{1E765859-0B79-4934-B18F-1EE3C6473398}" destId="{EAD2F2B6-BB9B-4FA9-ABB4-C344521C91AF}" srcOrd="1" destOrd="0" presId="urn:microsoft.com/office/officeart/2005/8/layout/pyramid1"/>
    <dgm:cxn modelId="{DB7CB28F-CB19-45F7-B931-3EB89E7CFB75}" type="presOf" srcId="{1E765859-0B79-4934-B18F-1EE3C6473398}" destId="{A1F14F28-98A0-4482-A97A-DEDD579B8E4C}" srcOrd="0" destOrd="0" presId="urn:microsoft.com/office/officeart/2005/8/layout/pyramid1"/>
    <dgm:cxn modelId="{0D7AE69B-ED50-411E-A83F-78D6354E4258}" type="presParOf" srcId="{F51660DD-4EA3-4709-89C0-103543F4194F}" destId="{D9CC1DCE-1D6F-4E4A-A5F2-B14A51793B3A}" srcOrd="0" destOrd="0" presId="urn:microsoft.com/office/officeart/2005/8/layout/pyramid1"/>
    <dgm:cxn modelId="{0941F5BD-97A9-4FC8-AAF5-FEAEBC028226}" type="presParOf" srcId="{D9CC1DCE-1D6F-4E4A-A5F2-B14A51793B3A}" destId="{909BF064-889F-413F-A118-0D868C84B09F}" srcOrd="0" destOrd="0" presId="urn:microsoft.com/office/officeart/2005/8/layout/pyramid1"/>
    <dgm:cxn modelId="{EC808DD3-67E8-4BD5-A6FB-5757868BD07F}" type="presParOf" srcId="{D9CC1DCE-1D6F-4E4A-A5F2-B14A51793B3A}" destId="{5A641CAB-D185-462F-A028-9DC7D225D193}" srcOrd="1" destOrd="0" presId="urn:microsoft.com/office/officeart/2005/8/layout/pyramid1"/>
    <dgm:cxn modelId="{A23D28BE-C75A-48CF-9CC3-13B040C1BAF3}" type="presParOf" srcId="{F51660DD-4EA3-4709-89C0-103543F4194F}" destId="{F8287493-7769-4BD3-92C3-34ED35762DEB}" srcOrd="1" destOrd="0" presId="urn:microsoft.com/office/officeart/2005/8/layout/pyramid1"/>
    <dgm:cxn modelId="{0656464E-1968-4EEB-9213-97EEB8BB52B5}" type="presParOf" srcId="{F8287493-7769-4BD3-92C3-34ED35762DEB}" destId="{A1F14F28-98A0-4482-A97A-DEDD579B8E4C}" srcOrd="0" destOrd="0" presId="urn:microsoft.com/office/officeart/2005/8/layout/pyramid1"/>
    <dgm:cxn modelId="{5C9D6F51-8CE2-4D71-9414-F020096C0D17}" type="presParOf" srcId="{F8287493-7769-4BD3-92C3-34ED35762DEB}" destId="{EAD2F2B6-BB9B-4FA9-ABB4-C344521C91AF}" srcOrd="1" destOrd="0" presId="urn:microsoft.com/office/officeart/2005/8/layout/pyramid1"/>
    <dgm:cxn modelId="{DA12B2F4-7D35-4FB6-9804-F50F6B5C5438}" type="presParOf" srcId="{F51660DD-4EA3-4709-89C0-103543F4194F}" destId="{534459DD-0301-4A21-A4ED-1D2E485F542D}" srcOrd="2" destOrd="0" presId="urn:microsoft.com/office/officeart/2005/8/layout/pyramid1"/>
    <dgm:cxn modelId="{AC3C5C82-E6E7-4A27-9630-D2A6EB624E70}" type="presParOf" srcId="{534459DD-0301-4A21-A4ED-1D2E485F542D}" destId="{F48BCF8F-2138-4741-A053-8747B44052CC}" srcOrd="0" destOrd="0" presId="urn:microsoft.com/office/officeart/2005/8/layout/pyramid1"/>
    <dgm:cxn modelId="{EC134DC5-D84A-4D8B-BA60-A5AA623F5720}" type="presParOf" srcId="{534459DD-0301-4A21-A4ED-1D2E485F542D}" destId="{A8A17B97-3D02-4BC6-A5E8-C6EF9B292A28}" srcOrd="1" destOrd="0" presId="urn:microsoft.com/office/officeart/2005/8/layout/pyramid1"/>
    <dgm:cxn modelId="{F3A5B082-2377-4A51-8367-254E0AB64903}" type="presParOf" srcId="{F51660DD-4EA3-4709-89C0-103543F4194F}" destId="{6CDF13D9-5954-4ADA-AFCA-BC27134D1BD3}" srcOrd="3" destOrd="0" presId="urn:microsoft.com/office/officeart/2005/8/layout/pyramid1"/>
    <dgm:cxn modelId="{667542AB-7B30-456C-93E8-1DDB69F95427}" type="presParOf" srcId="{6CDF13D9-5954-4ADA-AFCA-BC27134D1BD3}" destId="{EE8E3627-DAE5-4BA7-B42C-F42564FAF7E8}" srcOrd="0" destOrd="0" presId="urn:microsoft.com/office/officeart/2005/8/layout/pyramid1"/>
    <dgm:cxn modelId="{A667B120-B27A-48F0-B614-B24BC892C9D1}" type="presParOf" srcId="{6CDF13D9-5954-4ADA-AFCA-BC27134D1BD3}" destId="{8DBFBAEE-0762-407A-8EC2-85623B7435AB}"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0CD78F8-51D3-49B4-9459-760292878DD9}"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n-GB"/>
        </a:p>
      </dgm:t>
    </dgm:pt>
    <dgm:pt modelId="{8781AA73-C71F-48D8-A97A-636EA015AA6B}">
      <dgm:prSet phldrT="[Text]"/>
      <dgm:spPr/>
      <dgm:t>
        <a:bodyPr/>
        <a:lstStyle/>
        <a:p>
          <a:r>
            <a:rPr lang="en-GB" dirty="0" smtClean="0"/>
            <a:t>Improve</a:t>
          </a:r>
          <a:endParaRPr lang="en-GB" dirty="0"/>
        </a:p>
      </dgm:t>
    </dgm:pt>
    <dgm:pt modelId="{F282F493-34AF-4A55-81FA-751C050B7DCA}" type="parTrans" cxnId="{041DC879-674B-4080-BBDD-C99AAB485DDF}">
      <dgm:prSet/>
      <dgm:spPr/>
      <dgm:t>
        <a:bodyPr/>
        <a:lstStyle/>
        <a:p>
          <a:endParaRPr lang="en-GB"/>
        </a:p>
      </dgm:t>
    </dgm:pt>
    <dgm:pt modelId="{C414BA93-38F4-4ABA-9B9A-431CE9CA1540}" type="sibTrans" cxnId="{041DC879-674B-4080-BBDD-C99AAB485DDF}">
      <dgm:prSet/>
      <dgm:spPr/>
      <dgm:t>
        <a:bodyPr/>
        <a:lstStyle/>
        <a:p>
          <a:endParaRPr lang="en-GB"/>
        </a:p>
      </dgm:t>
    </dgm:pt>
    <dgm:pt modelId="{B5258F7B-2547-486A-A7EF-200CE111C365}">
      <dgm:prSet phldrT="[Text]"/>
      <dgm:spPr/>
      <dgm:t>
        <a:bodyPr/>
        <a:lstStyle/>
        <a:p>
          <a:r>
            <a:rPr lang="en-GB" dirty="0" smtClean="0"/>
            <a:t>Integrate</a:t>
          </a:r>
          <a:endParaRPr lang="en-GB" dirty="0"/>
        </a:p>
      </dgm:t>
    </dgm:pt>
    <dgm:pt modelId="{1B1EF361-B647-48EB-B3F1-84A9D41C60F9}" type="parTrans" cxnId="{3F228839-A68A-4B93-AA48-1946DA4A4FDF}">
      <dgm:prSet/>
      <dgm:spPr/>
      <dgm:t>
        <a:bodyPr/>
        <a:lstStyle/>
        <a:p>
          <a:endParaRPr lang="en-GB"/>
        </a:p>
      </dgm:t>
    </dgm:pt>
    <dgm:pt modelId="{2297FB9E-46BB-43FF-A629-2113206F26DA}" type="sibTrans" cxnId="{3F228839-A68A-4B93-AA48-1946DA4A4FDF}">
      <dgm:prSet/>
      <dgm:spPr/>
      <dgm:t>
        <a:bodyPr/>
        <a:lstStyle/>
        <a:p>
          <a:endParaRPr lang="en-GB"/>
        </a:p>
      </dgm:t>
    </dgm:pt>
    <dgm:pt modelId="{CB1F9F37-0054-467A-85CB-6B5EA722DF2A}">
      <dgm:prSet phldrT="[Text]"/>
      <dgm:spPr/>
      <dgm:t>
        <a:bodyPr/>
        <a:lstStyle/>
        <a:p>
          <a:r>
            <a:rPr lang="en-GB" dirty="0" smtClean="0"/>
            <a:t>Innovate</a:t>
          </a:r>
          <a:endParaRPr lang="en-GB" dirty="0"/>
        </a:p>
      </dgm:t>
    </dgm:pt>
    <dgm:pt modelId="{81AA70E3-F93B-4FFF-A13A-3CC2E8F2E801}" type="parTrans" cxnId="{F3BFED97-7C22-4076-ACFA-82555A04C098}">
      <dgm:prSet/>
      <dgm:spPr/>
      <dgm:t>
        <a:bodyPr/>
        <a:lstStyle/>
        <a:p>
          <a:endParaRPr lang="en-GB"/>
        </a:p>
      </dgm:t>
    </dgm:pt>
    <dgm:pt modelId="{D5CEDCC5-6E1F-4D6F-AB54-A72226126E85}" type="sibTrans" cxnId="{F3BFED97-7C22-4076-ACFA-82555A04C098}">
      <dgm:prSet/>
      <dgm:spPr/>
      <dgm:t>
        <a:bodyPr/>
        <a:lstStyle/>
        <a:p>
          <a:endParaRPr lang="en-GB"/>
        </a:p>
      </dgm:t>
    </dgm:pt>
    <dgm:pt modelId="{165CBC0A-545C-4826-B3F7-FC5444858B49}">
      <dgm:prSet phldrT="[Text]"/>
      <dgm:spPr/>
      <dgm:t>
        <a:bodyPr/>
        <a:lstStyle/>
        <a:p>
          <a:r>
            <a:rPr lang="en-GB" b="1" dirty="0" smtClean="0">
              <a:solidFill>
                <a:srgbClr val="FFC000"/>
              </a:solidFill>
            </a:rPr>
            <a:t>Exnovate</a:t>
          </a:r>
          <a:endParaRPr lang="en-GB" b="1" dirty="0">
            <a:solidFill>
              <a:srgbClr val="FFC000"/>
            </a:solidFill>
          </a:endParaRPr>
        </a:p>
      </dgm:t>
    </dgm:pt>
    <dgm:pt modelId="{F018C44C-5F81-4561-BC23-39EF609EAFBF}" type="parTrans" cxnId="{8D809056-5B60-44E7-86EE-3590AF470C74}">
      <dgm:prSet/>
      <dgm:spPr/>
      <dgm:t>
        <a:bodyPr/>
        <a:lstStyle/>
        <a:p>
          <a:endParaRPr lang="en-GB"/>
        </a:p>
      </dgm:t>
    </dgm:pt>
    <dgm:pt modelId="{E6C7840C-0A99-4133-B4CD-BE382E88093C}" type="sibTrans" cxnId="{8D809056-5B60-44E7-86EE-3590AF470C74}">
      <dgm:prSet/>
      <dgm:spPr/>
      <dgm:t>
        <a:bodyPr/>
        <a:lstStyle/>
        <a:p>
          <a:endParaRPr lang="en-GB"/>
        </a:p>
      </dgm:t>
    </dgm:pt>
    <dgm:pt modelId="{B080B0DD-DB74-4944-B71F-453606F07279}" type="pres">
      <dgm:prSet presAssocID="{50CD78F8-51D3-49B4-9459-760292878DD9}" presName="cycle" presStyleCnt="0">
        <dgm:presLayoutVars>
          <dgm:chMax val="1"/>
          <dgm:dir/>
          <dgm:animLvl val="ctr"/>
          <dgm:resizeHandles val="exact"/>
        </dgm:presLayoutVars>
      </dgm:prSet>
      <dgm:spPr/>
      <dgm:t>
        <a:bodyPr/>
        <a:lstStyle/>
        <a:p>
          <a:endParaRPr lang="en-GB"/>
        </a:p>
      </dgm:t>
    </dgm:pt>
    <dgm:pt modelId="{BDBACA76-CE47-4558-A75F-1A21566BA0B6}" type="pres">
      <dgm:prSet presAssocID="{8781AA73-C71F-48D8-A97A-636EA015AA6B}" presName="centerShape" presStyleLbl="node0" presStyleIdx="0" presStyleCnt="1" custLinFactNeighborX="0" custLinFactNeighborY="-427"/>
      <dgm:spPr/>
      <dgm:t>
        <a:bodyPr/>
        <a:lstStyle/>
        <a:p>
          <a:endParaRPr lang="en-GB"/>
        </a:p>
      </dgm:t>
    </dgm:pt>
    <dgm:pt modelId="{79DC53C5-BA63-4539-998D-C4E99551F400}" type="pres">
      <dgm:prSet presAssocID="{1B1EF361-B647-48EB-B3F1-84A9D41C60F9}" presName="Name9" presStyleLbl="parChTrans1D2" presStyleIdx="0" presStyleCnt="3"/>
      <dgm:spPr/>
      <dgm:t>
        <a:bodyPr/>
        <a:lstStyle/>
        <a:p>
          <a:endParaRPr lang="en-GB"/>
        </a:p>
      </dgm:t>
    </dgm:pt>
    <dgm:pt modelId="{C25C2EBC-22B4-4529-90E1-0007695D46CF}" type="pres">
      <dgm:prSet presAssocID="{1B1EF361-B647-48EB-B3F1-84A9D41C60F9}" presName="connTx" presStyleLbl="parChTrans1D2" presStyleIdx="0" presStyleCnt="3"/>
      <dgm:spPr/>
      <dgm:t>
        <a:bodyPr/>
        <a:lstStyle/>
        <a:p>
          <a:endParaRPr lang="en-GB"/>
        </a:p>
      </dgm:t>
    </dgm:pt>
    <dgm:pt modelId="{5A78A2F2-5219-4843-9958-E0992C1AAC73}" type="pres">
      <dgm:prSet presAssocID="{B5258F7B-2547-486A-A7EF-200CE111C365}" presName="node" presStyleLbl="node1" presStyleIdx="0" presStyleCnt="3">
        <dgm:presLayoutVars>
          <dgm:bulletEnabled val="1"/>
        </dgm:presLayoutVars>
      </dgm:prSet>
      <dgm:spPr/>
      <dgm:t>
        <a:bodyPr/>
        <a:lstStyle/>
        <a:p>
          <a:endParaRPr lang="en-GB"/>
        </a:p>
      </dgm:t>
    </dgm:pt>
    <dgm:pt modelId="{D73C93A0-4568-4F19-8A9A-0F29F250865F}" type="pres">
      <dgm:prSet presAssocID="{81AA70E3-F93B-4FFF-A13A-3CC2E8F2E801}" presName="Name9" presStyleLbl="parChTrans1D2" presStyleIdx="1" presStyleCnt="3"/>
      <dgm:spPr/>
      <dgm:t>
        <a:bodyPr/>
        <a:lstStyle/>
        <a:p>
          <a:endParaRPr lang="en-GB"/>
        </a:p>
      </dgm:t>
    </dgm:pt>
    <dgm:pt modelId="{11464A40-BB99-40C4-8F5B-2CF0F3C63926}" type="pres">
      <dgm:prSet presAssocID="{81AA70E3-F93B-4FFF-A13A-3CC2E8F2E801}" presName="connTx" presStyleLbl="parChTrans1D2" presStyleIdx="1" presStyleCnt="3"/>
      <dgm:spPr/>
      <dgm:t>
        <a:bodyPr/>
        <a:lstStyle/>
        <a:p>
          <a:endParaRPr lang="en-GB"/>
        </a:p>
      </dgm:t>
    </dgm:pt>
    <dgm:pt modelId="{C4433E5D-5D19-4B6F-8161-A5A042FC0C6B}" type="pres">
      <dgm:prSet presAssocID="{CB1F9F37-0054-467A-85CB-6B5EA722DF2A}" presName="node" presStyleLbl="node1" presStyleIdx="1" presStyleCnt="3">
        <dgm:presLayoutVars>
          <dgm:bulletEnabled val="1"/>
        </dgm:presLayoutVars>
      </dgm:prSet>
      <dgm:spPr/>
      <dgm:t>
        <a:bodyPr/>
        <a:lstStyle/>
        <a:p>
          <a:endParaRPr lang="en-GB"/>
        </a:p>
      </dgm:t>
    </dgm:pt>
    <dgm:pt modelId="{49A6B04D-30B8-44AE-B131-1F409FCE7D11}" type="pres">
      <dgm:prSet presAssocID="{F018C44C-5F81-4561-BC23-39EF609EAFBF}" presName="Name9" presStyleLbl="parChTrans1D2" presStyleIdx="2" presStyleCnt="3"/>
      <dgm:spPr/>
      <dgm:t>
        <a:bodyPr/>
        <a:lstStyle/>
        <a:p>
          <a:endParaRPr lang="en-GB"/>
        </a:p>
      </dgm:t>
    </dgm:pt>
    <dgm:pt modelId="{AEB23A67-EDB1-4288-BCC2-B4352E7D2D41}" type="pres">
      <dgm:prSet presAssocID="{F018C44C-5F81-4561-BC23-39EF609EAFBF}" presName="connTx" presStyleLbl="parChTrans1D2" presStyleIdx="2" presStyleCnt="3"/>
      <dgm:spPr/>
      <dgm:t>
        <a:bodyPr/>
        <a:lstStyle/>
        <a:p>
          <a:endParaRPr lang="en-GB"/>
        </a:p>
      </dgm:t>
    </dgm:pt>
    <dgm:pt modelId="{53653B80-EBF7-4DDF-B4C6-178DA5AAAB74}" type="pres">
      <dgm:prSet presAssocID="{165CBC0A-545C-4826-B3F7-FC5444858B49}" presName="node" presStyleLbl="node1" presStyleIdx="2" presStyleCnt="3">
        <dgm:presLayoutVars>
          <dgm:bulletEnabled val="1"/>
        </dgm:presLayoutVars>
      </dgm:prSet>
      <dgm:spPr/>
      <dgm:t>
        <a:bodyPr/>
        <a:lstStyle/>
        <a:p>
          <a:endParaRPr lang="en-GB"/>
        </a:p>
      </dgm:t>
    </dgm:pt>
  </dgm:ptLst>
  <dgm:cxnLst>
    <dgm:cxn modelId="{F3BFED97-7C22-4076-ACFA-82555A04C098}" srcId="{8781AA73-C71F-48D8-A97A-636EA015AA6B}" destId="{CB1F9F37-0054-467A-85CB-6B5EA722DF2A}" srcOrd="1" destOrd="0" parTransId="{81AA70E3-F93B-4FFF-A13A-3CC2E8F2E801}" sibTransId="{D5CEDCC5-6E1F-4D6F-AB54-A72226126E85}"/>
    <dgm:cxn modelId="{4CF1C58A-8A42-4756-8BAE-CFB45CF38DBE}" type="presOf" srcId="{B5258F7B-2547-486A-A7EF-200CE111C365}" destId="{5A78A2F2-5219-4843-9958-E0992C1AAC73}" srcOrd="0" destOrd="0" presId="urn:microsoft.com/office/officeart/2005/8/layout/radial1"/>
    <dgm:cxn modelId="{58F32B86-3DC0-477D-BB77-015C19AE7D50}" type="presOf" srcId="{F018C44C-5F81-4561-BC23-39EF609EAFBF}" destId="{AEB23A67-EDB1-4288-BCC2-B4352E7D2D41}" srcOrd="1" destOrd="0" presId="urn:microsoft.com/office/officeart/2005/8/layout/radial1"/>
    <dgm:cxn modelId="{3F228839-A68A-4B93-AA48-1946DA4A4FDF}" srcId="{8781AA73-C71F-48D8-A97A-636EA015AA6B}" destId="{B5258F7B-2547-486A-A7EF-200CE111C365}" srcOrd="0" destOrd="0" parTransId="{1B1EF361-B647-48EB-B3F1-84A9D41C60F9}" sibTransId="{2297FB9E-46BB-43FF-A629-2113206F26DA}"/>
    <dgm:cxn modelId="{041DC879-674B-4080-BBDD-C99AAB485DDF}" srcId="{50CD78F8-51D3-49B4-9459-760292878DD9}" destId="{8781AA73-C71F-48D8-A97A-636EA015AA6B}" srcOrd="0" destOrd="0" parTransId="{F282F493-34AF-4A55-81FA-751C050B7DCA}" sibTransId="{C414BA93-38F4-4ABA-9B9A-431CE9CA1540}"/>
    <dgm:cxn modelId="{5E1123DA-254B-4476-A242-76699962A4D1}" type="presOf" srcId="{50CD78F8-51D3-49B4-9459-760292878DD9}" destId="{B080B0DD-DB74-4944-B71F-453606F07279}" srcOrd="0" destOrd="0" presId="urn:microsoft.com/office/officeart/2005/8/layout/radial1"/>
    <dgm:cxn modelId="{78F84807-806F-4CC4-81FD-BE13A04243F3}" type="presOf" srcId="{1B1EF361-B647-48EB-B3F1-84A9D41C60F9}" destId="{C25C2EBC-22B4-4529-90E1-0007695D46CF}" srcOrd="1" destOrd="0" presId="urn:microsoft.com/office/officeart/2005/8/layout/radial1"/>
    <dgm:cxn modelId="{9C71292B-A856-4869-BEA5-499070961A2A}" type="presOf" srcId="{81AA70E3-F93B-4FFF-A13A-3CC2E8F2E801}" destId="{11464A40-BB99-40C4-8F5B-2CF0F3C63926}" srcOrd="1" destOrd="0" presId="urn:microsoft.com/office/officeart/2005/8/layout/radial1"/>
    <dgm:cxn modelId="{7AA334EE-B10C-4829-9BFA-E443789EDAB8}" type="presOf" srcId="{81AA70E3-F93B-4FFF-A13A-3CC2E8F2E801}" destId="{D73C93A0-4568-4F19-8A9A-0F29F250865F}" srcOrd="0" destOrd="0" presId="urn:microsoft.com/office/officeart/2005/8/layout/radial1"/>
    <dgm:cxn modelId="{2507E541-FC94-4389-B0E9-E999ADBC66D9}" type="presOf" srcId="{CB1F9F37-0054-467A-85CB-6B5EA722DF2A}" destId="{C4433E5D-5D19-4B6F-8161-A5A042FC0C6B}" srcOrd="0" destOrd="0" presId="urn:microsoft.com/office/officeart/2005/8/layout/radial1"/>
    <dgm:cxn modelId="{5B7788FA-B70A-484D-8AFD-A91200467E29}" type="presOf" srcId="{8781AA73-C71F-48D8-A97A-636EA015AA6B}" destId="{BDBACA76-CE47-4558-A75F-1A21566BA0B6}" srcOrd="0" destOrd="0" presId="urn:microsoft.com/office/officeart/2005/8/layout/radial1"/>
    <dgm:cxn modelId="{CBAD99EC-54F5-4343-B485-491524F4A4C7}" type="presOf" srcId="{165CBC0A-545C-4826-B3F7-FC5444858B49}" destId="{53653B80-EBF7-4DDF-B4C6-178DA5AAAB74}" srcOrd="0" destOrd="0" presId="urn:microsoft.com/office/officeart/2005/8/layout/radial1"/>
    <dgm:cxn modelId="{E9D1482A-EABF-49B2-B042-AEB606304906}" type="presOf" srcId="{F018C44C-5F81-4561-BC23-39EF609EAFBF}" destId="{49A6B04D-30B8-44AE-B131-1F409FCE7D11}" srcOrd="0" destOrd="0" presId="urn:microsoft.com/office/officeart/2005/8/layout/radial1"/>
    <dgm:cxn modelId="{82A5D20F-BDEA-4F6C-AA50-8B0F25C1F493}" type="presOf" srcId="{1B1EF361-B647-48EB-B3F1-84A9D41C60F9}" destId="{79DC53C5-BA63-4539-998D-C4E99551F400}" srcOrd="0" destOrd="0" presId="urn:microsoft.com/office/officeart/2005/8/layout/radial1"/>
    <dgm:cxn modelId="{8D809056-5B60-44E7-86EE-3590AF470C74}" srcId="{8781AA73-C71F-48D8-A97A-636EA015AA6B}" destId="{165CBC0A-545C-4826-B3F7-FC5444858B49}" srcOrd="2" destOrd="0" parTransId="{F018C44C-5F81-4561-BC23-39EF609EAFBF}" sibTransId="{E6C7840C-0A99-4133-B4CD-BE382E88093C}"/>
    <dgm:cxn modelId="{D5227626-F9DF-4D8B-AF21-C069E9ACDC9C}" type="presParOf" srcId="{B080B0DD-DB74-4944-B71F-453606F07279}" destId="{BDBACA76-CE47-4558-A75F-1A21566BA0B6}" srcOrd="0" destOrd="0" presId="urn:microsoft.com/office/officeart/2005/8/layout/radial1"/>
    <dgm:cxn modelId="{7BC68AC7-C767-4540-94CA-D7F784BFB5E5}" type="presParOf" srcId="{B080B0DD-DB74-4944-B71F-453606F07279}" destId="{79DC53C5-BA63-4539-998D-C4E99551F400}" srcOrd="1" destOrd="0" presId="urn:microsoft.com/office/officeart/2005/8/layout/radial1"/>
    <dgm:cxn modelId="{97055C2C-CB6A-44F7-8948-1ED9D4845E90}" type="presParOf" srcId="{79DC53C5-BA63-4539-998D-C4E99551F400}" destId="{C25C2EBC-22B4-4529-90E1-0007695D46CF}" srcOrd="0" destOrd="0" presId="urn:microsoft.com/office/officeart/2005/8/layout/radial1"/>
    <dgm:cxn modelId="{E1AA2132-B327-4612-A3DF-1AF495F18500}" type="presParOf" srcId="{B080B0DD-DB74-4944-B71F-453606F07279}" destId="{5A78A2F2-5219-4843-9958-E0992C1AAC73}" srcOrd="2" destOrd="0" presId="urn:microsoft.com/office/officeart/2005/8/layout/radial1"/>
    <dgm:cxn modelId="{DAC7291A-04BA-4D8F-BB6F-094B94D8352E}" type="presParOf" srcId="{B080B0DD-DB74-4944-B71F-453606F07279}" destId="{D73C93A0-4568-4F19-8A9A-0F29F250865F}" srcOrd="3" destOrd="0" presId="urn:microsoft.com/office/officeart/2005/8/layout/radial1"/>
    <dgm:cxn modelId="{4F4D4B43-0913-4713-9B3C-0AC64C26A220}" type="presParOf" srcId="{D73C93A0-4568-4F19-8A9A-0F29F250865F}" destId="{11464A40-BB99-40C4-8F5B-2CF0F3C63926}" srcOrd="0" destOrd="0" presId="urn:microsoft.com/office/officeart/2005/8/layout/radial1"/>
    <dgm:cxn modelId="{7EB9D071-DA3D-4244-8AE9-5AC1B4788033}" type="presParOf" srcId="{B080B0DD-DB74-4944-B71F-453606F07279}" destId="{C4433E5D-5D19-4B6F-8161-A5A042FC0C6B}" srcOrd="4" destOrd="0" presId="urn:microsoft.com/office/officeart/2005/8/layout/radial1"/>
    <dgm:cxn modelId="{F3851E22-57AE-4CCB-AC46-8B466BFD27A8}" type="presParOf" srcId="{B080B0DD-DB74-4944-B71F-453606F07279}" destId="{49A6B04D-30B8-44AE-B131-1F409FCE7D11}" srcOrd="5" destOrd="0" presId="urn:microsoft.com/office/officeart/2005/8/layout/radial1"/>
    <dgm:cxn modelId="{FD6844CF-5AC2-4ED8-9039-510A2E1434F3}" type="presParOf" srcId="{49A6B04D-30B8-44AE-B131-1F409FCE7D11}" destId="{AEB23A67-EDB1-4288-BCC2-B4352E7D2D41}" srcOrd="0" destOrd="0" presId="urn:microsoft.com/office/officeart/2005/8/layout/radial1"/>
    <dgm:cxn modelId="{D6D73B8F-8C27-4325-82DE-843103F97C57}" type="presParOf" srcId="{B080B0DD-DB74-4944-B71F-453606F07279}" destId="{53653B80-EBF7-4DDF-B4C6-178DA5AAAB74}" srcOrd="6"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7CF261F-B12F-4404-BE87-AF70796A739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GB"/>
        </a:p>
      </dgm:t>
    </dgm:pt>
    <dgm:pt modelId="{0BA70A0C-E5E7-4937-9567-16C5967A001B}">
      <dgm:prSet phldrT="[Text]"/>
      <dgm:spPr/>
      <dgm:t>
        <a:bodyPr/>
        <a:lstStyle/>
        <a:p>
          <a:r>
            <a:rPr lang="en-GB" dirty="0" smtClean="0"/>
            <a:t>Engage corporate &amp; select your judgement sample</a:t>
          </a:r>
          <a:endParaRPr lang="en-GB" dirty="0"/>
        </a:p>
      </dgm:t>
    </dgm:pt>
    <dgm:pt modelId="{45887062-CE93-4F3A-9CDB-29C371533D3C}" type="parTrans" cxnId="{0DAFB166-421D-4E8D-BDBD-70052B97B517}">
      <dgm:prSet/>
      <dgm:spPr/>
      <dgm:t>
        <a:bodyPr/>
        <a:lstStyle/>
        <a:p>
          <a:endParaRPr lang="en-GB"/>
        </a:p>
      </dgm:t>
    </dgm:pt>
    <dgm:pt modelId="{3C936D16-F82D-4956-9240-66ACD7463591}" type="sibTrans" cxnId="{0DAFB166-421D-4E8D-BDBD-70052B97B517}">
      <dgm:prSet/>
      <dgm:spPr/>
      <dgm:t>
        <a:bodyPr/>
        <a:lstStyle/>
        <a:p>
          <a:endParaRPr lang="en-GB"/>
        </a:p>
      </dgm:t>
    </dgm:pt>
    <dgm:pt modelId="{58CEA623-6536-48FF-82C4-3B0DE40EF551}">
      <dgm:prSet phldrT="[Text]"/>
      <dgm:spPr/>
      <dgm:t>
        <a:bodyPr/>
        <a:lstStyle/>
        <a:p>
          <a:r>
            <a:rPr lang="en-GB" dirty="0" smtClean="0"/>
            <a:t>Engage staff: Briefing &amp; resource back up</a:t>
          </a:r>
          <a:endParaRPr lang="en-GB" dirty="0"/>
        </a:p>
      </dgm:t>
    </dgm:pt>
    <dgm:pt modelId="{0ACAB694-CE99-4696-944A-E2EFF02FADE0}" type="parTrans" cxnId="{54631D28-522A-449C-A2DF-244D9D047031}">
      <dgm:prSet/>
      <dgm:spPr/>
      <dgm:t>
        <a:bodyPr/>
        <a:lstStyle/>
        <a:p>
          <a:endParaRPr lang="en-GB"/>
        </a:p>
      </dgm:t>
    </dgm:pt>
    <dgm:pt modelId="{4C9FC352-234B-4BE5-96F7-164FA173C4C4}" type="sibTrans" cxnId="{54631D28-522A-449C-A2DF-244D9D047031}">
      <dgm:prSet/>
      <dgm:spPr/>
      <dgm:t>
        <a:bodyPr/>
        <a:lstStyle/>
        <a:p>
          <a:endParaRPr lang="en-GB"/>
        </a:p>
      </dgm:t>
    </dgm:pt>
    <dgm:pt modelId="{8CAB9977-0245-420B-9343-EDC83B8E1D4A}">
      <dgm:prSet phldrT="[Text]"/>
      <dgm:spPr/>
      <dgm:t>
        <a:bodyPr/>
        <a:lstStyle/>
        <a:p>
          <a:r>
            <a:rPr lang="en-GB" dirty="0" smtClean="0"/>
            <a:t>Survey Hero (1 layer = 20 questions)</a:t>
          </a:r>
          <a:endParaRPr lang="en-GB" dirty="0"/>
        </a:p>
      </dgm:t>
    </dgm:pt>
    <dgm:pt modelId="{A9894F20-D621-4E98-BEC3-3388779EC782}" type="parTrans" cxnId="{5BDFBD94-628F-45B9-BA72-757FFA612E95}">
      <dgm:prSet/>
      <dgm:spPr/>
      <dgm:t>
        <a:bodyPr/>
        <a:lstStyle/>
        <a:p>
          <a:endParaRPr lang="en-GB"/>
        </a:p>
      </dgm:t>
    </dgm:pt>
    <dgm:pt modelId="{CA96CC70-3E8B-4998-9724-A1C887A31900}" type="sibTrans" cxnId="{5BDFBD94-628F-45B9-BA72-757FFA612E95}">
      <dgm:prSet/>
      <dgm:spPr/>
      <dgm:t>
        <a:bodyPr/>
        <a:lstStyle/>
        <a:p>
          <a:endParaRPr lang="en-GB"/>
        </a:p>
      </dgm:t>
    </dgm:pt>
    <dgm:pt modelId="{BC6D300D-4D8C-4B44-8D88-9945F4320E27}">
      <dgm:prSet phldrT="[Text]"/>
      <dgm:spPr/>
      <dgm:t>
        <a:bodyPr/>
        <a:lstStyle/>
        <a:p>
          <a:r>
            <a:rPr lang="en-GB" dirty="0" smtClean="0"/>
            <a:t>View your results</a:t>
          </a:r>
          <a:endParaRPr lang="en-GB" dirty="0"/>
        </a:p>
      </dgm:t>
    </dgm:pt>
    <dgm:pt modelId="{09C1DB4F-6BF1-42E8-8E31-0333EBB4FEAF}" type="parTrans" cxnId="{F6CB13E6-6F26-4F3C-AA71-06B0E16B6734}">
      <dgm:prSet/>
      <dgm:spPr/>
      <dgm:t>
        <a:bodyPr/>
        <a:lstStyle/>
        <a:p>
          <a:endParaRPr lang="en-GB"/>
        </a:p>
      </dgm:t>
    </dgm:pt>
    <dgm:pt modelId="{4D9CA6B0-6784-4966-910E-C7927EED92A0}" type="sibTrans" cxnId="{F6CB13E6-6F26-4F3C-AA71-06B0E16B6734}">
      <dgm:prSet/>
      <dgm:spPr/>
      <dgm:t>
        <a:bodyPr/>
        <a:lstStyle/>
        <a:p>
          <a:endParaRPr lang="en-GB"/>
        </a:p>
      </dgm:t>
    </dgm:pt>
    <dgm:pt modelId="{57509DB3-4B66-4FB6-A1FA-E787A97609AA}">
      <dgm:prSet phldrT="[Text]"/>
      <dgm:spPr/>
      <dgm:t>
        <a:bodyPr/>
        <a:lstStyle/>
        <a:p>
          <a:r>
            <a:rPr lang="en-GB" dirty="0" smtClean="0"/>
            <a:t>Virtual coaching</a:t>
          </a:r>
          <a:endParaRPr lang="en-GB" dirty="0"/>
        </a:p>
      </dgm:t>
    </dgm:pt>
    <dgm:pt modelId="{D4465F43-DE20-48CB-9DE8-A9A45A6AC543}" type="parTrans" cxnId="{70A0F0C9-0478-4786-B6B4-A0BB6BC64B4B}">
      <dgm:prSet/>
      <dgm:spPr/>
      <dgm:t>
        <a:bodyPr/>
        <a:lstStyle/>
        <a:p>
          <a:endParaRPr lang="en-GB"/>
        </a:p>
      </dgm:t>
    </dgm:pt>
    <dgm:pt modelId="{DA32D12C-64F3-4B7E-B279-C1C1CBD12E29}" type="sibTrans" cxnId="{70A0F0C9-0478-4786-B6B4-A0BB6BC64B4B}">
      <dgm:prSet/>
      <dgm:spPr/>
      <dgm:t>
        <a:bodyPr/>
        <a:lstStyle/>
        <a:p>
          <a:endParaRPr lang="en-GB"/>
        </a:p>
      </dgm:t>
    </dgm:pt>
    <dgm:pt modelId="{D18A64E2-802D-4857-A1E2-5A879F9E2246}">
      <dgm:prSet phldrT="[Text]"/>
      <dgm:spPr/>
      <dgm:t>
        <a:bodyPr/>
        <a:lstStyle/>
        <a:p>
          <a:endParaRPr lang="en-GB" dirty="0"/>
        </a:p>
      </dgm:t>
    </dgm:pt>
    <dgm:pt modelId="{A07866F7-B489-401F-B2AF-C5EC4627F131}" type="parTrans" cxnId="{061DDC18-4074-49E1-B614-F37DD6E5A135}">
      <dgm:prSet/>
      <dgm:spPr/>
      <dgm:t>
        <a:bodyPr/>
        <a:lstStyle/>
        <a:p>
          <a:endParaRPr lang="en-GB"/>
        </a:p>
      </dgm:t>
    </dgm:pt>
    <dgm:pt modelId="{36573FF8-B7EC-4C72-8CE6-6DD51562A8C5}" type="sibTrans" cxnId="{061DDC18-4074-49E1-B614-F37DD6E5A135}">
      <dgm:prSet/>
      <dgm:spPr/>
      <dgm:t>
        <a:bodyPr/>
        <a:lstStyle/>
        <a:p>
          <a:endParaRPr lang="en-GB"/>
        </a:p>
      </dgm:t>
    </dgm:pt>
    <dgm:pt modelId="{6885A172-13B9-4313-B57B-3DE843FD6422}" type="pres">
      <dgm:prSet presAssocID="{C7CF261F-B12F-4404-BE87-AF70796A739F}" presName="linear" presStyleCnt="0">
        <dgm:presLayoutVars>
          <dgm:dir/>
          <dgm:animLvl val="lvl"/>
          <dgm:resizeHandles val="exact"/>
        </dgm:presLayoutVars>
      </dgm:prSet>
      <dgm:spPr/>
      <dgm:t>
        <a:bodyPr/>
        <a:lstStyle/>
        <a:p>
          <a:endParaRPr lang="en-GB"/>
        </a:p>
      </dgm:t>
    </dgm:pt>
    <dgm:pt modelId="{CD03CD5E-107E-429B-BDE1-F987ACB81006}" type="pres">
      <dgm:prSet presAssocID="{0BA70A0C-E5E7-4937-9567-16C5967A001B}" presName="parentLin" presStyleCnt="0"/>
      <dgm:spPr/>
    </dgm:pt>
    <dgm:pt modelId="{98A8844A-C693-4E09-A866-918844587511}" type="pres">
      <dgm:prSet presAssocID="{0BA70A0C-E5E7-4937-9567-16C5967A001B}" presName="parentLeftMargin" presStyleLbl="node1" presStyleIdx="0" presStyleCnt="5"/>
      <dgm:spPr/>
      <dgm:t>
        <a:bodyPr/>
        <a:lstStyle/>
        <a:p>
          <a:endParaRPr lang="en-GB"/>
        </a:p>
      </dgm:t>
    </dgm:pt>
    <dgm:pt modelId="{D094D97F-F6F7-4A35-8780-DE4FCA20E429}" type="pres">
      <dgm:prSet presAssocID="{0BA70A0C-E5E7-4937-9567-16C5967A001B}" presName="parentText" presStyleLbl="node1" presStyleIdx="0" presStyleCnt="5">
        <dgm:presLayoutVars>
          <dgm:chMax val="0"/>
          <dgm:bulletEnabled val="1"/>
        </dgm:presLayoutVars>
      </dgm:prSet>
      <dgm:spPr/>
      <dgm:t>
        <a:bodyPr/>
        <a:lstStyle/>
        <a:p>
          <a:endParaRPr lang="en-GB"/>
        </a:p>
      </dgm:t>
    </dgm:pt>
    <dgm:pt modelId="{4EE20036-BE6B-41A5-BF71-DF0A805AB5C4}" type="pres">
      <dgm:prSet presAssocID="{0BA70A0C-E5E7-4937-9567-16C5967A001B}" presName="negativeSpace" presStyleCnt="0"/>
      <dgm:spPr/>
    </dgm:pt>
    <dgm:pt modelId="{77635257-D08A-44BF-BB8A-74AF7AF18C0D}" type="pres">
      <dgm:prSet presAssocID="{0BA70A0C-E5E7-4937-9567-16C5967A001B}" presName="childText" presStyleLbl="conFgAcc1" presStyleIdx="0" presStyleCnt="5">
        <dgm:presLayoutVars>
          <dgm:bulletEnabled val="1"/>
        </dgm:presLayoutVars>
      </dgm:prSet>
      <dgm:spPr/>
    </dgm:pt>
    <dgm:pt modelId="{C998FAF6-A589-4369-9298-E4D3C4079439}" type="pres">
      <dgm:prSet presAssocID="{3C936D16-F82D-4956-9240-66ACD7463591}" presName="spaceBetweenRectangles" presStyleCnt="0"/>
      <dgm:spPr/>
    </dgm:pt>
    <dgm:pt modelId="{E5102422-7C50-4A04-A068-8FBA7A129EBE}" type="pres">
      <dgm:prSet presAssocID="{58CEA623-6536-48FF-82C4-3B0DE40EF551}" presName="parentLin" presStyleCnt="0"/>
      <dgm:spPr/>
    </dgm:pt>
    <dgm:pt modelId="{2D0B0F4B-B926-471C-8558-CD3A80916967}" type="pres">
      <dgm:prSet presAssocID="{58CEA623-6536-48FF-82C4-3B0DE40EF551}" presName="parentLeftMargin" presStyleLbl="node1" presStyleIdx="0" presStyleCnt="5"/>
      <dgm:spPr/>
      <dgm:t>
        <a:bodyPr/>
        <a:lstStyle/>
        <a:p>
          <a:endParaRPr lang="en-GB"/>
        </a:p>
      </dgm:t>
    </dgm:pt>
    <dgm:pt modelId="{55291C16-A21F-4794-BFFC-84AA3CF8E7FB}" type="pres">
      <dgm:prSet presAssocID="{58CEA623-6536-48FF-82C4-3B0DE40EF551}" presName="parentText" presStyleLbl="node1" presStyleIdx="1" presStyleCnt="5">
        <dgm:presLayoutVars>
          <dgm:chMax val="0"/>
          <dgm:bulletEnabled val="1"/>
        </dgm:presLayoutVars>
      </dgm:prSet>
      <dgm:spPr/>
      <dgm:t>
        <a:bodyPr/>
        <a:lstStyle/>
        <a:p>
          <a:endParaRPr lang="en-GB"/>
        </a:p>
      </dgm:t>
    </dgm:pt>
    <dgm:pt modelId="{2CC906AF-79E8-4ECB-98C1-3B0D6715C34A}" type="pres">
      <dgm:prSet presAssocID="{58CEA623-6536-48FF-82C4-3B0DE40EF551}" presName="negativeSpace" presStyleCnt="0"/>
      <dgm:spPr/>
    </dgm:pt>
    <dgm:pt modelId="{4BFE43A0-50F9-48DC-8C90-522DDC56EC43}" type="pres">
      <dgm:prSet presAssocID="{58CEA623-6536-48FF-82C4-3B0DE40EF551}" presName="childText" presStyleLbl="conFgAcc1" presStyleIdx="1" presStyleCnt="5">
        <dgm:presLayoutVars>
          <dgm:bulletEnabled val="1"/>
        </dgm:presLayoutVars>
      </dgm:prSet>
      <dgm:spPr/>
    </dgm:pt>
    <dgm:pt modelId="{11B1A43C-BA56-430D-B4FA-1BE164990B39}" type="pres">
      <dgm:prSet presAssocID="{4C9FC352-234B-4BE5-96F7-164FA173C4C4}" presName="spaceBetweenRectangles" presStyleCnt="0"/>
      <dgm:spPr/>
    </dgm:pt>
    <dgm:pt modelId="{171EAA7A-685D-4B5C-A316-D1D5C6F28E62}" type="pres">
      <dgm:prSet presAssocID="{8CAB9977-0245-420B-9343-EDC83B8E1D4A}" presName="parentLin" presStyleCnt="0"/>
      <dgm:spPr/>
    </dgm:pt>
    <dgm:pt modelId="{EF18AB9D-8680-41F9-BE50-0946DCD12DDA}" type="pres">
      <dgm:prSet presAssocID="{8CAB9977-0245-420B-9343-EDC83B8E1D4A}" presName="parentLeftMargin" presStyleLbl="node1" presStyleIdx="1" presStyleCnt="5"/>
      <dgm:spPr/>
      <dgm:t>
        <a:bodyPr/>
        <a:lstStyle/>
        <a:p>
          <a:endParaRPr lang="en-GB"/>
        </a:p>
      </dgm:t>
    </dgm:pt>
    <dgm:pt modelId="{508B27BA-6544-45D6-AAF3-17662A9D783A}" type="pres">
      <dgm:prSet presAssocID="{8CAB9977-0245-420B-9343-EDC83B8E1D4A}" presName="parentText" presStyleLbl="node1" presStyleIdx="2" presStyleCnt="5">
        <dgm:presLayoutVars>
          <dgm:chMax val="0"/>
          <dgm:bulletEnabled val="1"/>
        </dgm:presLayoutVars>
      </dgm:prSet>
      <dgm:spPr/>
      <dgm:t>
        <a:bodyPr/>
        <a:lstStyle/>
        <a:p>
          <a:endParaRPr lang="en-GB"/>
        </a:p>
      </dgm:t>
    </dgm:pt>
    <dgm:pt modelId="{05E71D47-0046-4AF2-BC5E-ABE119A3D4AF}" type="pres">
      <dgm:prSet presAssocID="{8CAB9977-0245-420B-9343-EDC83B8E1D4A}" presName="negativeSpace" presStyleCnt="0"/>
      <dgm:spPr/>
    </dgm:pt>
    <dgm:pt modelId="{EF3AB27A-B43F-4A0C-9C20-1102B8A802E7}" type="pres">
      <dgm:prSet presAssocID="{8CAB9977-0245-420B-9343-EDC83B8E1D4A}" presName="childText" presStyleLbl="conFgAcc1" presStyleIdx="2" presStyleCnt="5">
        <dgm:presLayoutVars>
          <dgm:bulletEnabled val="1"/>
        </dgm:presLayoutVars>
      </dgm:prSet>
      <dgm:spPr/>
    </dgm:pt>
    <dgm:pt modelId="{006DAC9C-8220-4A8B-8F16-669E4F6C2C07}" type="pres">
      <dgm:prSet presAssocID="{CA96CC70-3E8B-4998-9724-A1C887A31900}" presName="spaceBetweenRectangles" presStyleCnt="0"/>
      <dgm:spPr/>
    </dgm:pt>
    <dgm:pt modelId="{C5E945A3-A2A2-442D-97F6-D8F9A6C9D381}" type="pres">
      <dgm:prSet presAssocID="{BC6D300D-4D8C-4B44-8D88-9945F4320E27}" presName="parentLin" presStyleCnt="0"/>
      <dgm:spPr/>
    </dgm:pt>
    <dgm:pt modelId="{02F6FC85-1572-47AA-9FF1-013F4988148A}" type="pres">
      <dgm:prSet presAssocID="{BC6D300D-4D8C-4B44-8D88-9945F4320E27}" presName="parentLeftMargin" presStyleLbl="node1" presStyleIdx="2" presStyleCnt="5"/>
      <dgm:spPr/>
      <dgm:t>
        <a:bodyPr/>
        <a:lstStyle/>
        <a:p>
          <a:endParaRPr lang="en-GB"/>
        </a:p>
      </dgm:t>
    </dgm:pt>
    <dgm:pt modelId="{713CCA38-3F5A-445D-BBE2-7E85EC71AE03}" type="pres">
      <dgm:prSet presAssocID="{BC6D300D-4D8C-4B44-8D88-9945F4320E27}" presName="parentText" presStyleLbl="node1" presStyleIdx="3" presStyleCnt="5">
        <dgm:presLayoutVars>
          <dgm:chMax val="0"/>
          <dgm:bulletEnabled val="1"/>
        </dgm:presLayoutVars>
      </dgm:prSet>
      <dgm:spPr/>
      <dgm:t>
        <a:bodyPr/>
        <a:lstStyle/>
        <a:p>
          <a:endParaRPr lang="en-GB"/>
        </a:p>
      </dgm:t>
    </dgm:pt>
    <dgm:pt modelId="{A25CD0E5-256D-41D7-A190-81AFFC35F3C1}" type="pres">
      <dgm:prSet presAssocID="{BC6D300D-4D8C-4B44-8D88-9945F4320E27}" presName="negativeSpace" presStyleCnt="0"/>
      <dgm:spPr/>
    </dgm:pt>
    <dgm:pt modelId="{9E7031EE-DF1C-4AAB-9100-58EA68DAC7C2}" type="pres">
      <dgm:prSet presAssocID="{BC6D300D-4D8C-4B44-8D88-9945F4320E27}" presName="childText" presStyleLbl="conFgAcc1" presStyleIdx="3" presStyleCnt="5">
        <dgm:presLayoutVars>
          <dgm:bulletEnabled val="1"/>
        </dgm:presLayoutVars>
      </dgm:prSet>
      <dgm:spPr/>
    </dgm:pt>
    <dgm:pt modelId="{2E0A5654-8726-4AF4-83D1-46A45A3C72B1}" type="pres">
      <dgm:prSet presAssocID="{4D9CA6B0-6784-4966-910E-C7927EED92A0}" presName="spaceBetweenRectangles" presStyleCnt="0"/>
      <dgm:spPr/>
    </dgm:pt>
    <dgm:pt modelId="{DA633B6C-5DA3-47E1-A1F8-9199D7BCBD53}" type="pres">
      <dgm:prSet presAssocID="{57509DB3-4B66-4FB6-A1FA-E787A97609AA}" presName="parentLin" presStyleCnt="0"/>
      <dgm:spPr/>
    </dgm:pt>
    <dgm:pt modelId="{56A98E2D-F5F3-41A8-89B8-8FDB0F60AFCC}" type="pres">
      <dgm:prSet presAssocID="{57509DB3-4B66-4FB6-A1FA-E787A97609AA}" presName="parentLeftMargin" presStyleLbl="node1" presStyleIdx="3" presStyleCnt="5"/>
      <dgm:spPr/>
      <dgm:t>
        <a:bodyPr/>
        <a:lstStyle/>
        <a:p>
          <a:endParaRPr lang="en-GB"/>
        </a:p>
      </dgm:t>
    </dgm:pt>
    <dgm:pt modelId="{010DD72D-0FDD-46EB-8988-6337CDE26F86}" type="pres">
      <dgm:prSet presAssocID="{57509DB3-4B66-4FB6-A1FA-E787A97609AA}" presName="parentText" presStyleLbl="node1" presStyleIdx="4" presStyleCnt="5">
        <dgm:presLayoutVars>
          <dgm:chMax val="0"/>
          <dgm:bulletEnabled val="1"/>
        </dgm:presLayoutVars>
      </dgm:prSet>
      <dgm:spPr/>
      <dgm:t>
        <a:bodyPr/>
        <a:lstStyle/>
        <a:p>
          <a:endParaRPr lang="en-GB"/>
        </a:p>
      </dgm:t>
    </dgm:pt>
    <dgm:pt modelId="{458C8555-4C3A-4269-A5D5-B9C94F41EB28}" type="pres">
      <dgm:prSet presAssocID="{57509DB3-4B66-4FB6-A1FA-E787A97609AA}" presName="negativeSpace" presStyleCnt="0"/>
      <dgm:spPr/>
    </dgm:pt>
    <dgm:pt modelId="{F41FF304-3C7A-46D8-A0B7-39043D37BF7C}" type="pres">
      <dgm:prSet presAssocID="{57509DB3-4B66-4FB6-A1FA-E787A97609AA}" presName="childText" presStyleLbl="conFgAcc1" presStyleIdx="4" presStyleCnt="5">
        <dgm:presLayoutVars>
          <dgm:bulletEnabled val="1"/>
        </dgm:presLayoutVars>
      </dgm:prSet>
      <dgm:spPr/>
      <dgm:t>
        <a:bodyPr/>
        <a:lstStyle/>
        <a:p>
          <a:endParaRPr lang="en-GB"/>
        </a:p>
      </dgm:t>
    </dgm:pt>
  </dgm:ptLst>
  <dgm:cxnLst>
    <dgm:cxn modelId="{275443E0-4E1A-4E69-BD95-E66F1B0EFEE4}" type="presOf" srcId="{0BA70A0C-E5E7-4937-9567-16C5967A001B}" destId="{D094D97F-F6F7-4A35-8780-DE4FCA20E429}" srcOrd="1" destOrd="0" presId="urn:microsoft.com/office/officeart/2005/8/layout/list1"/>
    <dgm:cxn modelId="{F6CB13E6-6F26-4F3C-AA71-06B0E16B6734}" srcId="{C7CF261F-B12F-4404-BE87-AF70796A739F}" destId="{BC6D300D-4D8C-4B44-8D88-9945F4320E27}" srcOrd="3" destOrd="0" parTransId="{09C1DB4F-6BF1-42E8-8E31-0333EBB4FEAF}" sibTransId="{4D9CA6B0-6784-4966-910E-C7927EED92A0}"/>
    <dgm:cxn modelId="{5BDFBD94-628F-45B9-BA72-757FFA612E95}" srcId="{C7CF261F-B12F-4404-BE87-AF70796A739F}" destId="{8CAB9977-0245-420B-9343-EDC83B8E1D4A}" srcOrd="2" destOrd="0" parTransId="{A9894F20-D621-4E98-BEC3-3388779EC782}" sibTransId="{CA96CC70-3E8B-4998-9724-A1C887A31900}"/>
    <dgm:cxn modelId="{32682723-5D9E-416B-8C63-B2C400B7C9F8}" type="presOf" srcId="{BC6D300D-4D8C-4B44-8D88-9945F4320E27}" destId="{02F6FC85-1572-47AA-9FF1-013F4988148A}" srcOrd="0" destOrd="0" presId="urn:microsoft.com/office/officeart/2005/8/layout/list1"/>
    <dgm:cxn modelId="{70A0F0C9-0478-4786-B6B4-A0BB6BC64B4B}" srcId="{C7CF261F-B12F-4404-BE87-AF70796A739F}" destId="{57509DB3-4B66-4FB6-A1FA-E787A97609AA}" srcOrd="4" destOrd="0" parTransId="{D4465F43-DE20-48CB-9DE8-A9A45A6AC543}" sibTransId="{DA32D12C-64F3-4B7E-B279-C1C1CBD12E29}"/>
    <dgm:cxn modelId="{1C10C530-94F6-4C77-8AC3-2A8636C68CB0}" type="presOf" srcId="{D18A64E2-802D-4857-A1E2-5A879F9E2246}" destId="{F41FF304-3C7A-46D8-A0B7-39043D37BF7C}" srcOrd="0" destOrd="0" presId="urn:microsoft.com/office/officeart/2005/8/layout/list1"/>
    <dgm:cxn modelId="{E47E1CDA-3908-4F03-992F-506E262124E9}" type="presOf" srcId="{8CAB9977-0245-420B-9343-EDC83B8E1D4A}" destId="{EF18AB9D-8680-41F9-BE50-0946DCD12DDA}" srcOrd="0" destOrd="0" presId="urn:microsoft.com/office/officeart/2005/8/layout/list1"/>
    <dgm:cxn modelId="{81834BA2-AFDF-47BF-87C5-A2293B46D674}" type="presOf" srcId="{57509DB3-4B66-4FB6-A1FA-E787A97609AA}" destId="{010DD72D-0FDD-46EB-8988-6337CDE26F86}" srcOrd="1" destOrd="0" presId="urn:microsoft.com/office/officeart/2005/8/layout/list1"/>
    <dgm:cxn modelId="{0DAFB166-421D-4E8D-BDBD-70052B97B517}" srcId="{C7CF261F-B12F-4404-BE87-AF70796A739F}" destId="{0BA70A0C-E5E7-4937-9567-16C5967A001B}" srcOrd="0" destOrd="0" parTransId="{45887062-CE93-4F3A-9CDB-29C371533D3C}" sibTransId="{3C936D16-F82D-4956-9240-66ACD7463591}"/>
    <dgm:cxn modelId="{8CA37F6B-F6BB-45C6-ACB0-0C10D12924A1}" type="presOf" srcId="{58CEA623-6536-48FF-82C4-3B0DE40EF551}" destId="{55291C16-A21F-4794-BFFC-84AA3CF8E7FB}" srcOrd="1" destOrd="0" presId="urn:microsoft.com/office/officeart/2005/8/layout/list1"/>
    <dgm:cxn modelId="{061DDC18-4074-49E1-B614-F37DD6E5A135}" srcId="{57509DB3-4B66-4FB6-A1FA-E787A97609AA}" destId="{D18A64E2-802D-4857-A1E2-5A879F9E2246}" srcOrd="0" destOrd="0" parTransId="{A07866F7-B489-401F-B2AF-C5EC4627F131}" sibTransId="{36573FF8-B7EC-4C72-8CE6-6DD51562A8C5}"/>
    <dgm:cxn modelId="{7368B60B-0DC6-4718-9B0E-1187AF6BCDE4}" type="presOf" srcId="{57509DB3-4B66-4FB6-A1FA-E787A97609AA}" destId="{56A98E2D-F5F3-41A8-89B8-8FDB0F60AFCC}" srcOrd="0" destOrd="0" presId="urn:microsoft.com/office/officeart/2005/8/layout/list1"/>
    <dgm:cxn modelId="{1EE9FA8B-3CD3-4CE9-AF7C-01E8905979A8}" type="presOf" srcId="{BC6D300D-4D8C-4B44-8D88-9945F4320E27}" destId="{713CCA38-3F5A-445D-BBE2-7E85EC71AE03}" srcOrd="1" destOrd="0" presId="urn:microsoft.com/office/officeart/2005/8/layout/list1"/>
    <dgm:cxn modelId="{ADE065C8-6B8B-4647-BFC6-1AF7CADCD544}" type="presOf" srcId="{8CAB9977-0245-420B-9343-EDC83B8E1D4A}" destId="{508B27BA-6544-45D6-AAF3-17662A9D783A}" srcOrd="1" destOrd="0" presId="urn:microsoft.com/office/officeart/2005/8/layout/list1"/>
    <dgm:cxn modelId="{549180B5-C3B2-442E-906B-CF4FC3C94035}" type="presOf" srcId="{C7CF261F-B12F-4404-BE87-AF70796A739F}" destId="{6885A172-13B9-4313-B57B-3DE843FD6422}" srcOrd="0" destOrd="0" presId="urn:microsoft.com/office/officeart/2005/8/layout/list1"/>
    <dgm:cxn modelId="{A653B124-11AB-461C-824C-DCA7CCFF5152}" type="presOf" srcId="{58CEA623-6536-48FF-82C4-3B0DE40EF551}" destId="{2D0B0F4B-B926-471C-8558-CD3A80916967}" srcOrd="0" destOrd="0" presId="urn:microsoft.com/office/officeart/2005/8/layout/list1"/>
    <dgm:cxn modelId="{0A52A015-A025-44EB-A9AB-CEFBCB4BF5CE}" type="presOf" srcId="{0BA70A0C-E5E7-4937-9567-16C5967A001B}" destId="{98A8844A-C693-4E09-A866-918844587511}" srcOrd="0" destOrd="0" presId="urn:microsoft.com/office/officeart/2005/8/layout/list1"/>
    <dgm:cxn modelId="{54631D28-522A-449C-A2DF-244D9D047031}" srcId="{C7CF261F-B12F-4404-BE87-AF70796A739F}" destId="{58CEA623-6536-48FF-82C4-3B0DE40EF551}" srcOrd="1" destOrd="0" parTransId="{0ACAB694-CE99-4696-944A-E2EFF02FADE0}" sibTransId="{4C9FC352-234B-4BE5-96F7-164FA173C4C4}"/>
    <dgm:cxn modelId="{A725B56A-FE42-4E37-A11C-4D9AF3BA875B}" type="presParOf" srcId="{6885A172-13B9-4313-B57B-3DE843FD6422}" destId="{CD03CD5E-107E-429B-BDE1-F987ACB81006}" srcOrd="0" destOrd="0" presId="urn:microsoft.com/office/officeart/2005/8/layout/list1"/>
    <dgm:cxn modelId="{55E7E295-2899-4CE2-95B1-18B9B2E39222}" type="presParOf" srcId="{CD03CD5E-107E-429B-BDE1-F987ACB81006}" destId="{98A8844A-C693-4E09-A866-918844587511}" srcOrd="0" destOrd="0" presId="urn:microsoft.com/office/officeart/2005/8/layout/list1"/>
    <dgm:cxn modelId="{2C43AEF0-27BA-4AF3-94A4-60DD779F84EA}" type="presParOf" srcId="{CD03CD5E-107E-429B-BDE1-F987ACB81006}" destId="{D094D97F-F6F7-4A35-8780-DE4FCA20E429}" srcOrd="1" destOrd="0" presId="urn:microsoft.com/office/officeart/2005/8/layout/list1"/>
    <dgm:cxn modelId="{08C873F0-445A-40B4-A6A8-E8E40BBA8F26}" type="presParOf" srcId="{6885A172-13B9-4313-B57B-3DE843FD6422}" destId="{4EE20036-BE6B-41A5-BF71-DF0A805AB5C4}" srcOrd="1" destOrd="0" presId="urn:microsoft.com/office/officeart/2005/8/layout/list1"/>
    <dgm:cxn modelId="{9FCA279B-90DA-4E4C-A49E-668A19A093CA}" type="presParOf" srcId="{6885A172-13B9-4313-B57B-3DE843FD6422}" destId="{77635257-D08A-44BF-BB8A-74AF7AF18C0D}" srcOrd="2" destOrd="0" presId="urn:microsoft.com/office/officeart/2005/8/layout/list1"/>
    <dgm:cxn modelId="{EA03B4A4-40C2-41EC-9295-134C57FE75C6}" type="presParOf" srcId="{6885A172-13B9-4313-B57B-3DE843FD6422}" destId="{C998FAF6-A589-4369-9298-E4D3C4079439}" srcOrd="3" destOrd="0" presId="urn:microsoft.com/office/officeart/2005/8/layout/list1"/>
    <dgm:cxn modelId="{F99CAE98-3F64-4E1C-B3A6-F1345BE2ADAF}" type="presParOf" srcId="{6885A172-13B9-4313-B57B-3DE843FD6422}" destId="{E5102422-7C50-4A04-A068-8FBA7A129EBE}" srcOrd="4" destOrd="0" presId="urn:microsoft.com/office/officeart/2005/8/layout/list1"/>
    <dgm:cxn modelId="{1CC5A0D9-1C2E-4C2A-9AAA-69953CCA3413}" type="presParOf" srcId="{E5102422-7C50-4A04-A068-8FBA7A129EBE}" destId="{2D0B0F4B-B926-471C-8558-CD3A80916967}" srcOrd="0" destOrd="0" presId="urn:microsoft.com/office/officeart/2005/8/layout/list1"/>
    <dgm:cxn modelId="{92162AAF-C03A-469E-A5EA-09FC6690E546}" type="presParOf" srcId="{E5102422-7C50-4A04-A068-8FBA7A129EBE}" destId="{55291C16-A21F-4794-BFFC-84AA3CF8E7FB}" srcOrd="1" destOrd="0" presId="urn:microsoft.com/office/officeart/2005/8/layout/list1"/>
    <dgm:cxn modelId="{2DD6337B-4C59-498D-A2F1-E36420AEB18D}" type="presParOf" srcId="{6885A172-13B9-4313-B57B-3DE843FD6422}" destId="{2CC906AF-79E8-4ECB-98C1-3B0D6715C34A}" srcOrd="5" destOrd="0" presId="urn:microsoft.com/office/officeart/2005/8/layout/list1"/>
    <dgm:cxn modelId="{E701BD38-79F9-460D-B6FC-22E4B8842CD1}" type="presParOf" srcId="{6885A172-13B9-4313-B57B-3DE843FD6422}" destId="{4BFE43A0-50F9-48DC-8C90-522DDC56EC43}" srcOrd="6" destOrd="0" presId="urn:microsoft.com/office/officeart/2005/8/layout/list1"/>
    <dgm:cxn modelId="{7D147310-A4C4-4731-9AF6-D5343D747477}" type="presParOf" srcId="{6885A172-13B9-4313-B57B-3DE843FD6422}" destId="{11B1A43C-BA56-430D-B4FA-1BE164990B39}" srcOrd="7" destOrd="0" presId="urn:microsoft.com/office/officeart/2005/8/layout/list1"/>
    <dgm:cxn modelId="{1224DC70-424C-48B7-8C38-3771BE4C4179}" type="presParOf" srcId="{6885A172-13B9-4313-B57B-3DE843FD6422}" destId="{171EAA7A-685D-4B5C-A316-D1D5C6F28E62}" srcOrd="8" destOrd="0" presId="urn:microsoft.com/office/officeart/2005/8/layout/list1"/>
    <dgm:cxn modelId="{633B99DA-F6FC-444A-9C66-76385D1C4CC8}" type="presParOf" srcId="{171EAA7A-685D-4B5C-A316-D1D5C6F28E62}" destId="{EF18AB9D-8680-41F9-BE50-0946DCD12DDA}" srcOrd="0" destOrd="0" presId="urn:microsoft.com/office/officeart/2005/8/layout/list1"/>
    <dgm:cxn modelId="{E3BB4A63-E064-41FA-AE8D-BFFE1285BC22}" type="presParOf" srcId="{171EAA7A-685D-4B5C-A316-D1D5C6F28E62}" destId="{508B27BA-6544-45D6-AAF3-17662A9D783A}" srcOrd="1" destOrd="0" presId="urn:microsoft.com/office/officeart/2005/8/layout/list1"/>
    <dgm:cxn modelId="{16839BEF-5E60-4603-821E-FBAD3BAAF616}" type="presParOf" srcId="{6885A172-13B9-4313-B57B-3DE843FD6422}" destId="{05E71D47-0046-4AF2-BC5E-ABE119A3D4AF}" srcOrd="9" destOrd="0" presId="urn:microsoft.com/office/officeart/2005/8/layout/list1"/>
    <dgm:cxn modelId="{67CC6783-BC50-4D4F-8472-B57750E41416}" type="presParOf" srcId="{6885A172-13B9-4313-B57B-3DE843FD6422}" destId="{EF3AB27A-B43F-4A0C-9C20-1102B8A802E7}" srcOrd="10" destOrd="0" presId="urn:microsoft.com/office/officeart/2005/8/layout/list1"/>
    <dgm:cxn modelId="{257EB5C6-1561-4545-B827-9A4A9265ED32}" type="presParOf" srcId="{6885A172-13B9-4313-B57B-3DE843FD6422}" destId="{006DAC9C-8220-4A8B-8F16-669E4F6C2C07}" srcOrd="11" destOrd="0" presId="urn:microsoft.com/office/officeart/2005/8/layout/list1"/>
    <dgm:cxn modelId="{4A25BFCC-5E81-4657-9E75-67B0B9E6FC94}" type="presParOf" srcId="{6885A172-13B9-4313-B57B-3DE843FD6422}" destId="{C5E945A3-A2A2-442D-97F6-D8F9A6C9D381}" srcOrd="12" destOrd="0" presId="urn:microsoft.com/office/officeart/2005/8/layout/list1"/>
    <dgm:cxn modelId="{282B85BE-22F2-40B0-AE63-08D0E8D1CDA5}" type="presParOf" srcId="{C5E945A3-A2A2-442D-97F6-D8F9A6C9D381}" destId="{02F6FC85-1572-47AA-9FF1-013F4988148A}" srcOrd="0" destOrd="0" presId="urn:microsoft.com/office/officeart/2005/8/layout/list1"/>
    <dgm:cxn modelId="{095C6519-1490-4046-9111-95A3636AF659}" type="presParOf" srcId="{C5E945A3-A2A2-442D-97F6-D8F9A6C9D381}" destId="{713CCA38-3F5A-445D-BBE2-7E85EC71AE03}" srcOrd="1" destOrd="0" presId="urn:microsoft.com/office/officeart/2005/8/layout/list1"/>
    <dgm:cxn modelId="{AE02EE37-F8E2-4224-A371-BA4498CF86E9}" type="presParOf" srcId="{6885A172-13B9-4313-B57B-3DE843FD6422}" destId="{A25CD0E5-256D-41D7-A190-81AFFC35F3C1}" srcOrd="13" destOrd="0" presId="urn:microsoft.com/office/officeart/2005/8/layout/list1"/>
    <dgm:cxn modelId="{1ADB7096-3C79-4F1C-8368-FF929605FBC8}" type="presParOf" srcId="{6885A172-13B9-4313-B57B-3DE843FD6422}" destId="{9E7031EE-DF1C-4AAB-9100-58EA68DAC7C2}" srcOrd="14" destOrd="0" presId="urn:microsoft.com/office/officeart/2005/8/layout/list1"/>
    <dgm:cxn modelId="{3D562727-6847-4D27-9722-6F976C3842E2}" type="presParOf" srcId="{6885A172-13B9-4313-B57B-3DE843FD6422}" destId="{2E0A5654-8726-4AF4-83D1-46A45A3C72B1}" srcOrd="15" destOrd="0" presId="urn:microsoft.com/office/officeart/2005/8/layout/list1"/>
    <dgm:cxn modelId="{343B7E96-5877-4188-A2CD-1B8234EE8B3F}" type="presParOf" srcId="{6885A172-13B9-4313-B57B-3DE843FD6422}" destId="{DA633B6C-5DA3-47E1-A1F8-9199D7BCBD53}" srcOrd="16" destOrd="0" presId="urn:microsoft.com/office/officeart/2005/8/layout/list1"/>
    <dgm:cxn modelId="{3E6A8641-AFBE-42B1-888E-0888F3C9F97F}" type="presParOf" srcId="{DA633B6C-5DA3-47E1-A1F8-9199D7BCBD53}" destId="{56A98E2D-F5F3-41A8-89B8-8FDB0F60AFCC}" srcOrd="0" destOrd="0" presId="urn:microsoft.com/office/officeart/2005/8/layout/list1"/>
    <dgm:cxn modelId="{342603B7-046E-4F2D-B90F-2019A81C7B42}" type="presParOf" srcId="{DA633B6C-5DA3-47E1-A1F8-9199D7BCBD53}" destId="{010DD72D-0FDD-46EB-8988-6337CDE26F86}" srcOrd="1" destOrd="0" presId="urn:microsoft.com/office/officeart/2005/8/layout/list1"/>
    <dgm:cxn modelId="{9338CB39-883F-4436-B30C-317E42C11912}" type="presParOf" srcId="{6885A172-13B9-4313-B57B-3DE843FD6422}" destId="{458C8555-4C3A-4269-A5D5-B9C94F41EB28}" srcOrd="17" destOrd="0" presId="urn:microsoft.com/office/officeart/2005/8/layout/list1"/>
    <dgm:cxn modelId="{21385013-5058-4977-A841-6C4F7AC79A54}" type="presParOf" srcId="{6885A172-13B9-4313-B57B-3DE843FD6422}" destId="{F41FF304-3C7A-46D8-A0B7-39043D37BF7C}" srcOrd="18"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9BF064-889F-413F-A118-0D868C84B09F}">
      <dsp:nvSpPr>
        <dsp:cNvPr id="0" name=""/>
        <dsp:cNvSpPr/>
      </dsp:nvSpPr>
      <dsp:spPr>
        <a:xfrm>
          <a:off x="1259640" y="0"/>
          <a:ext cx="839760" cy="622300"/>
        </a:xfrm>
        <a:prstGeom prst="trapezoid">
          <a:avLst>
            <a:gd name="adj" fmla="val 67472"/>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solidFill>
                <a:schemeClr val="bg1"/>
              </a:solidFill>
            </a:rPr>
            <a:t>QI </a:t>
          </a:r>
        </a:p>
        <a:p>
          <a:pPr lvl="0" algn="ctr" defTabSz="533400">
            <a:lnSpc>
              <a:spcPct val="90000"/>
            </a:lnSpc>
            <a:spcBef>
              <a:spcPct val="0"/>
            </a:spcBef>
            <a:spcAft>
              <a:spcPct val="35000"/>
            </a:spcAft>
          </a:pPr>
          <a:r>
            <a:rPr lang="en-US" sz="1200" b="1" kern="1200" dirty="0" smtClean="0">
              <a:solidFill>
                <a:schemeClr val="bg1"/>
              </a:solidFill>
            </a:rPr>
            <a:t>Leaders</a:t>
          </a:r>
          <a:endParaRPr lang="en-US" sz="1200" b="1" kern="1200" dirty="0">
            <a:solidFill>
              <a:schemeClr val="bg1"/>
            </a:solidFill>
          </a:endParaRPr>
        </a:p>
      </dsp:txBody>
      <dsp:txXfrm>
        <a:off x="1259640" y="0"/>
        <a:ext cx="839760" cy="622300"/>
      </dsp:txXfrm>
    </dsp:sp>
    <dsp:sp modelId="{A1F14F28-98A0-4482-A97A-DEDD579B8E4C}">
      <dsp:nvSpPr>
        <dsp:cNvPr id="0" name=""/>
        <dsp:cNvSpPr/>
      </dsp:nvSpPr>
      <dsp:spPr>
        <a:xfrm>
          <a:off x="839760" y="622300"/>
          <a:ext cx="1679520" cy="622300"/>
        </a:xfrm>
        <a:prstGeom prst="trapezoid">
          <a:avLst>
            <a:gd name="adj" fmla="val 67472"/>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solidFill>
                <a:schemeClr val="bg1"/>
              </a:solidFill>
            </a:rPr>
            <a:t>Improvement Advisors </a:t>
          </a:r>
          <a:endParaRPr lang="en-US" sz="1200" b="1" kern="1200" dirty="0">
            <a:solidFill>
              <a:schemeClr val="bg1"/>
            </a:solidFill>
          </a:endParaRPr>
        </a:p>
      </dsp:txBody>
      <dsp:txXfrm>
        <a:off x="1133676" y="622300"/>
        <a:ext cx="1091688" cy="622300"/>
      </dsp:txXfrm>
    </dsp:sp>
    <dsp:sp modelId="{F48BCF8F-2138-4741-A053-8747B44052CC}">
      <dsp:nvSpPr>
        <dsp:cNvPr id="0" name=""/>
        <dsp:cNvSpPr/>
      </dsp:nvSpPr>
      <dsp:spPr>
        <a:xfrm>
          <a:off x="419880" y="1244600"/>
          <a:ext cx="2519280" cy="622300"/>
        </a:xfrm>
        <a:prstGeom prst="trapezoid">
          <a:avLst>
            <a:gd name="adj" fmla="val 67472"/>
          </a:avLst>
        </a:prstGeom>
        <a:solidFill>
          <a:schemeClr val="tx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t>“Coaches”</a:t>
          </a:r>
          <a:endParaRPr lang="en-US" sz="2000" b="1" kern="1200" dirty="0"/>
        </a:p>
      </dsp:txBody>
      <dsp:txXfrm>
        <a:off x="860754" y="1244600"/>
        <a:ext cx="1637532" cy="622300"/>
      </dsp:txXfrm>
    </dsp:sp>
    <dsp:sp modelId="{EE8E3627-DAE5-4BA7-B42C-F42564FAF7E8}">
      <dsp:nvSpPr>
        <dsp:cNvPr id="0" name=""/>
        <dsp:cNvSpPr/>
      </dsp:nvSpPr>
      <dsp:spPr>
        <a:xfrm>
          <a:off x="0" y="1866900"/>
          <a:ext cx="3359041" cy="622300"/>
        </a:xfrm>
        <a:prstGeom prst="trapezoid">
          <a:avLst>
            <a:gd name="adj" fmla="val 67472"/>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All Staff</a:t>
          </a:r>
          <a:endParaRPr lang="en-US" sz="2400" kern="1200" dirty="0"/>
        </a:p>
      </dsp:txBody>
      <dsp:txXfrm>
        <a:off x="587832" y="1866900"/>
        <a:ext cx="2183376" cy="6223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BACA76-CE47-4558-A75F-1A21566BA0B6}">
      <dsp:nvSpPr>
        <dsp:cNvPr id="0" name=""/>
        <dsp:cNvSpPr/>
      </dsp:nvSpPr>
      <dsp:spPr>
        <a:xfrm>
          <a:off x="1290919" y="1392016"/>
          <a:ext cx="1077404" cy="107740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GB" sz="1700" kern="1200" dirty="0" smtClean="0"/>
            <a:t>Improve</a:t>
          </a:r>
          <a:endParaRPr lang="en-GB" sz="1700" kern="1200" dirty="0"/>
        </a:p>
      </dsp:txBody>
      <dsp:txXfrm>
        <a:off x="1448701" y="1549798"/>
        <a:ext cx="761840" cy="761840"/>
      </dsp:txXfrm>
    </dsp:sp>
    <dsp:sp modelId="{79DC53C5-BA63-4539-998D-C4E99551F400}">
      <dsp:nvSpPr>
        <dsp:cNvPr id="0" name=""/>
        <dsp:cNvSpPr/>
      </dsp:nvSpPr>
      <dsp:spPr>
        <a:xfrm rot="16200000">
          <a:off x="1673048" y="1208944"/>
          <a:ext cx="313145" cy="52998"/>
        </a:xfrm>
        <a:custGeom>
          <a:avLst/>
          <a:gdLst/>
          <a:ahLst/>
          <a:cxnLst/>
          <a:rect l="0" t="0" r="0" b="0"/>
          <a:pathLst>
            <a:path>
              <a:moveTo>
                <a:pt x="0" y="26499"/>
              </a:moveTo>
              <a:lnTo>
                <a:pt x="313145" y="2649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1821792" y="1227614"/>
        <a:ext cx="15657" cy="15657"/>
      </dsp:txXfrm>
    </dsp:sp>
    <dsp:sp modelId="{5A78A2F2-5219-4843-9958-E0992C1AAC73}">
      <dsp:nvSpPr>
        <dsp:cNvPr id="0" name=""/>
        <dsp:cNvSpPr/>
      </dsp:nvSpPr>
      <dsp:spPr>
        <a:xfrm>
          <a:off x="1290919" y="1466"/>
          <a:ext cx="1077404" cy="107740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GB" sz="1500" kern="1200" dirty="0" smtClean="0"/>
            <a:t>Integrate</a:t>
          </a:r>
          <a:endParaRPr lang="en-GB" sz="1500" kern="1200" dirty="0"/>
        </a:p>
      </dsp:txBody>
      <dsp:txXfrm>
        <a:off x="1448701" y="159248"/>
        <a:ext cx="761840" cy="761840"/>
      </dsp:txXfrm>
    </dsp:sp>
    <dsp:sp modelId="{D73C93A0-4568-4F19-8A9A-0F29F250865F}">
      <dsp:nvSpPr>
        <dsp:cNvPr id="0" name=""/>
        <dsp:cNvSpPr/>
      </dsp:nvSpPr>
      <dsp:spPr>
        <a:xfrm rot="1825317">
          <a:off x="2271358" y="2260839"/>
          <a:ext cx="331149" cy="52998"/>
        </a:xfrm>
        <a:custGeom>
          <a:avLst/>
          <a:gdLst/>
          <a:ahLst/>
          <a:cxnLst/>
          <a:rect l="0" t="0" r="0" b="0"/>
          <a:pathLst>
            <a:path>
              <a:moveTo>
                <a:pt x="0" y="26499"/>
              </a:moveTo>
              <a:lnTo>
                <a:pt x="331149" y="2649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2428654" y="2279059"/>
        <a:ext cx="16557" cy="16557"/>
      </dsp:txXfrm>
    </dsp:sp>
    <dsp:sp modelId="{C4433E5D-5D19-4B6F-8161-A5A042FC0C6B}">
      <dsp:nvSpPr>
        <dsp:cNvPr id="0" name=""/>
        <dsp:cNvSpPr/>
      </dsp:nvSpPr>
      <dsp:spPr>
        <a:xfrm>
          <a:off x="2505543" y="2105257"/>
          <a:ext cx="1077404" cy="107740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GB" sz="1500" kern="1200" dirty="0" smtClean="0"/>
            <a:t>Innovate</a:t>
          </a:r>
          <a:endParaRPr lang="en-GB" sz="1500" kern="1200" dirty="0"/>
        </a:p>
      </dsp:txBody>
      <dsp:txXfrm>
        <a:off x="2663325" y="2263039"/>
        <a:ext cx="761840" cy="761840"/>
      </dsp:txXfrm>
    </dsp:sp>
    <dsp:sp modelId="{49A6B04D-30B8-44AE-B131-1F409FCE7D11}">
      <dsp:nvSpPr>
        <dsp:cNvPr id="0" name=""/>
        <dsp:cNvSpPr/>
      </dsp:nvSpPr>
      <dsp:spPr>
        <a:xfrm rot="8974683">
          <a:off x="1056734" y="2260839"/>
          <a:ext cx="331149" cy="52998"/>
        </a:xfrm>
        <a:custGeom>
          <a:avLst/>
          <a:gdLst/>
          <a:ahLst/>
          <a:cxnLst/>
          <a:rect l="0" t="0" r="0" b="0"/>
          <a:pathLst>
            <a:path>
              <a:moveTo>
                <a:pt x="0" y="26499"/>
              </a:moveTo>
              <a:lnTo>
                <a:pt x="331149" y="2649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rot="10800000">
        <a:off x="1214030" y="2279059"/>
        <a:ext cx="16557" cy="16557"/>
      </dsp:txXfrm>
    </dsp:sp>
    <dsp:sp modelId="{53653B80-EBF7-4DDF-B4C6-178DA5AAAB74}">
      <dsp:nvSpPr>
        <dsp:cNvPr id="0" name=""/>
        <dsp:cNvSpPr/>
      </dsp:nvSpPr>
      <dsp:spPr>
        <a:xfrm>
          <a:off x="76295" y="2105257"/>
          <a:ext cx="1077404" cy="107740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GB" sz="1500" b="1" kern="1200" dirty="0" smtClean="0">
              <a:solidFill>
                <a:srgbClr val="FFC000"/>
              </a:solidFill>
            </a:rPr>
            <a:t>Exnovate</a:t>
          </a:r>
          <a:endParaRPr lang="en-GB" sz="1500" b="1" kern="1200" dirty="0">
            <a:solidFill>
              <a:srgbClr val="FFC000"/>
            </a:solidFill>
          </a:endParaRPr>
        </a:p>
      </dsp:txBody>
      <dsp:txXfrm>
        <a:off x="234077" y="2263039"/>
        <a:ext cx="761840" cy="7618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61C129C-D3E7-48C9-857F-24E88849FE5B}" type="datetimeFigureOut">
              <a:rPr lang="en-GB" smtClean="0"/>
              <a:t>24/04/2024</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6E3F171-9A6F-419D-BB64-DE1C3CA6D1F1}" type="slidenum">
              <a:rPr lang="en-GB" smtClean="0"/>
              <a:t>‹#›</a:t>
            </a:fld>
            <a:endParaRPr lang="en-GB"/>
          </a:p>
        </p:txBody>
      </p:sp>
    </p:spTree>
    <p:extLst>
      <p:ext uri="{BB962C8B-B14F-4D97-AF65-F5344CB8AC3E}">
        <p14:creationId xmlns:p14="http://schemas.microsoft.com/office/powerpoint/2010/main" val="883060876"/>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D009601-D5DA-4005-8C22-C79A32F37F9E}" type="datetimeFigureOut">
              <a:rPr lang="en-GB" smtClean="0"/>
              <a:t>24/04/2024</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CAD629-6E92-494B-8A00-234672A76C01}" type="slidenum">
              <a:rPr lang="en-GB" smtClean="0"/>
              <a:t>‹#›</a:t>
            </a:fld>
            <a:endParaRPr lang="en-GB"/>
          </a:p>
        </p:txBody>
      </p:sp>
    </p:spTree>
    <p:extLst>
      <p:ext uri="{BB962C8B-B14F-4D97-AF65-F5344CB8AC3E}">
        <p14:creationId xmlns:p14="http://schemas.microsoft.com/office/powerpoint/2010/main" val="4173833655"/>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hbr.org/2013/07/we-all-need-friends-at-work"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42CAD629-6E92-494B-8A00-234672A76C01}" type="slidenum">
              <a:rPr lang="en-GB" smtClean="0"/>
              <a:t>1</a:t>
            </a:fld>
            <a:endParaRPr lang="en-GB"/>
          </a:p>
        </p:txBody>
      </p:sp>
    </p:spTree>
    <p:extLst>
      <p:ext uri="{BB962C8B-B14F-4D97-AF65-F5344CB8AC3E}">
        <p14:creationId xmlns:p14="http://schemas.microsoft.com/office/powerpoint/2010/main" val="322351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1E34003-5C6B-48F7-B366-DAAA94BA38D1}" type="slidenum">
              <a:rPr lang="en-US" smtClean="0">
                <a:solidFill>
                  <a:prstClr val="black"/>
                </a:solidFill>
              </a:rPr>
              <a:pPr/>
              <a:t>10</a:t>
            </a:fld>
            <a:endParaRPr lang="en-US">
              <a:solidFill>
                <a:prstClr val="black"/>
              </a:solidFill>
            </a:endParaRPr>
          </a:p>
        </p:txBody>
      </p:sp>
      <p:sp>
        <p:nvSpPr>
          <p:cNvPr id="5" name="Header Placeholder 4"/>
          <p:cNvSpPr>
            <a:spLocks noGrp="1"/>
          </p:cNvSpPr>
          <p:nvPr>
            <p:ph type="hdr" sz="quarter" idx="11"/>
          </p:nvPr>
        </p:nvSpPr>
        <p:spPr/>
        <p:txBody>
          <a:bodyPr/>
          <a:lstStyle/>
          <a:p>
            <a:endParaRPr lang="en-GB"/>
          </a:p>
        </p:txBody>
      </p:sp>
    </p:spTree>
    <p:extLst>
      <p:ext uri="{BB962C8B-B14F-4D97-AF65-F5344CB8AC3E}">
        <p14:creationId xmlns:p14="http://schemas.microsoft.com/office/powerpoint/2010/main" val="34592875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Within</a:t>
            </a:r>
            <a:r>
              <a:rPr lang="en-GB" baseline="0" dirty="0"/>
              <a:t> each layer are 4 blocks which represent key quality improvement and organisational development concepts</a:t>
            </a:r>
          </a:p>
          <a:p>
            <a:r>
              <a:rPr lang="en-GB" baseline="0" dirty="0"/>
              <a:t>Every organisation will have some blocks in place, but most will have gaps and opportunity for development</a:t>
            </a:r>
            <a:endParaRPr lang="en-GB" dirty="0"/>
          </a:p>
        </p:txBody>
      </p:sp>
      <p:sp>
        <p:nvSpPr>
          <p:cNvPr id="4" name="Slide Number Placeholder 3"/>
          <p:cNvSpPr>
            <a:spLocks noGrp="1"/>
          </p:cNvSpPr>
          <p:nvPr>
            <p:ph type="sldNum" sz="quarter" idx="10"/>
          </p:nvPr>
        </p:nvSpPr>
        <p:spPr/>
        <p:txBody>
          <a:bodyPr/>
          <a:lstStyle/>
          <a:p>
            <a:fld id="{71E34003-5C6B-48F7-B366-DAAA94BA38D1}" type="slidenum">
              <a:rPr lang="en-US" smtClean="0">
                <a:solidFill>
                  <a:prstClr val="black"/>
                </a:solidFill>
              </a:rPr>
              <a:pPr/>
              <a:t>11</a:t>
            </a:fld>
            <a:endParaRPr lang="en-US">
              <a:solidFill>
                <a:prstClr val="black"/>
              </a:solidFill>
            </a:endParaRPr>
          </a:p>
        </p:txBody>
      </p:sp>
      <p:sp>
        <p:nvSpPr>
          <p:cNvPr id="5" name="Header Placeholder 4"/>
          <p:cNvSpPr>
            <a:spLocks noGrp="1"/>
          </p:cNvSpPr>
          <p:nvPr>
            <p:ph type="hdr" sz="quarter" idx="11"/>
          </p:nvPr>
        </p:nvSpPr>
        <p:spPr/>
        <p:txBody>
          <a:bodyPr/>
          <a:lstStyle/>
          <a:p>
            <a:endParaRPr lang="en-GB"/>
          </a:p>
        </p:txBody>
      </p:sp>
    </p:spTree>
    <p:extLst>
      <p:ext uri="{BB962C8B-B14F-4D97-AF65-F5344CB8AC3E}">
        <p14:creationId xmlns:p14="http://schemas.microsoft.com/office/powerpoint/2010/main" val="941696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aim is to complete the building blocks </a:t>
            </a:r>
          </a:p>
          <a:p>
            <a:endParaRPr lang="en-GB" dirty="0"/>
          </a:p>
        </p:txBody>
      </p:sp>
      <p:sp>
        <p:nvSpPr>
          <p:cNvPr id="4" name="Slide Number Placeholder 3"/>
          <p:cNvSpPr>
            <a:spLocks noGrp="1"/>
          </p:cNvSpPr>
          <p:nvPr>
            <p:ph type="sldNum" sz="quarter" idx="10"/>
          </p:nvPr>
        </p:nvSpPr>
        <p:spPr/>
        <p:txBody>
          <a:bodyPr/>
          <a:lstStyle/>
          <a:p>
            <a:fld id="{71E34003-5C6B-48F7-B366-DAAA94BA38D1}" type="slidenum">
              <a:rPr lang="en-US" smtClean="0">
                <a:solidFill>
                  <a:prstClr val="black"/>
                </a:solidFill>
              </a:rPr>
              <a:pPr/>
              <a:t>12</a:t>
            </a:fld>
            <a:endParaRPr lang="en-US">
              <a:solidFill>
                <a:prstClr val="black"/>
              </a:solidFill>
            </a:endParaRPr>
          </a:p>
        </p:txBody>
      </p:sp>
      <p:sp>
        <p:nvSpPr>
          <p:cNvPr id="5" name="Header Placeholder 4"/>
          <p:cNvSpPr>
            <a:spLocks noGrp="1"/>
          </p:cNvSpPr>
          <p:nvPr>
            <p:ph type="hdr" sz="quarter" idx="11"/>
          </p:nvPr>
        </p:nvSpPr>
        <p:spPr/>
        <p:txBody>
          <a:bodyPr/>
          <a:lstStyle/>
          <a:p>
            <a:endParaRPr lang="en-GB"/>
          </a:p>
        </p:txBody>
      </p:sp>
    </p:spTree>
    <p:extLst>
      <p:ext uri="{BB962C8B-B14F-4D97-AF65-F5344CB8AC3E}">
        <p14:creationId xmlns:p14="http://schemas.microsoft.com/office/powerpoint/2010/main" val="40340470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the end</a:t>
            </a:r>
            <a:r>
              <a:rPr lang="en-GB" baseline="0" dirty="0"/>
              <a:t> of the program staff have a better understanding about how all the blocks fit together and how what are often </a:t>
            </a:r>
            <a:r>
              <a:rPr lang="en-GB" baseline="0" dirty="0" err="1"/>
              <a:t>etheral</a:t>
            </a:r>
            <a:r>
              <a:rPr lang="en-GB" baseline="0" dirty="0"/>
              <a:t> concepts can be operationalised into powerful tools </a:t>
            </a:r>
            <a:endParaRPr lang="en-GB" dirty="0"/>
          </a:p>
        </p:txBody>
      </p:sp>
      <p:sp>
        <p:nvSpPr>
          <p:cNvPr id="4" name="Slide Number Placeholder 3"/>
          <p:cNvSpPr>
            <a:spLocks noGrp="1"/>
          </p:cNvSpPr>
          <p:nvPr>
            <p:ph type="sldNum" sz="quarter" idx="10"/>
          </p:nvPr>
        </p:nvSpPr>
        <p:spPr/>
        <p:txBody>
          <a:bodyPr/>
          <a:lstStyle/>
          <a:p>
            <a:fld id="{71E34003-5C6B-48F7-B366-DAAA94BA38D1}" type="slidenum">
              <a:rPr lang="en-US" smtClean="0">
                <a:solidFill>
                  <a:prstClr val="black"/>
                </a:solidFill>
              </a:rPr>
              <a:pPr/>
              <a:t>13</a:t>
            </a:fld>
            <a:endParaRPr lang="en-US">
              <a:solidFill>
                <a:prstClr val="black"/>
              </a:solidFill>
            </a:endParaRPr>
          </a:p>
        </p:txBody>
      </p:sp>
      <p:sp>
        <p:nvSpPr>
          <p:cNvPr id="5" name="Header Placeholder 4"/>
          <p:cNvSpPr>
            <a:spLocks noGrp="1"/>
          </p:cNvSpPr>
          <p:nvPr>
            <p:ph type="hdr" sz="quarter" idx="11"/>
          </p:nvPr>
        </p:nvSpPr>
        <p:spPr/>
        <p:txBody>
          <a:bodyPr/>
          <a:lstStyle/>
          <a:p>
            <a:endParaRPr lang="en-GB"/>
          </a:p>
        </p:txBody>
      </p:sp>
    </p:spTree>
    <p:extLst>
      <p:ext uri="{BB962C8B-B14F-4D97-AF65-F5344CB8AC3E}">
        <p14:creationId xmlns:p14="http://schemas.microsoft.com/office/powerpoint/2010/main" val="23428732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1E34003-5C6B-48F7-B366-DAAA94BA38D1}" type="slidenum">
              <a:rPr lang="en-US" smtClean="0">
                <a:solidFill>
                  <a:prstClr val="black"/>
                </a:solidFill>
              </a:rPr>
              <a:pPr/>
              <a:t>14</a:t>
            </a:fld>
            <a:endParaRPr lang="en-US">
              <a:solidFill>
                <a:prstClr val="black"/>
              </a:solidFill>
            </a:endParaRPr>
          </a:p>
        </p:txBody>
      </p:sp>
      <p:sp>
        <p:nvSpPr>
          <p:cNvPr id="5" name="Header Placeholder 4"/>
          <p:cNvSpPr>
            <a:spLocks noGrp="1"/>
          </p:cNvSpPr>
          <p:nvPr>
            <p:ph type="hdr" sz="quarter" idx="11"/>
          </p:nvPr>
        </p:nvSpPr>
        <p:spPr/>
        <p:txBody>
          <a:bodyPr/>
          <a:lstStyle/>
          <a:p>
            <a:endParaRPr lang="en-GB"/>
          </a:p>
        </p:txBody>
      </p:sp>
    </p:spTree>
    <p:extLst>
      <p:ext uri="{BB962C8B-B14F-4D97-AF65-F5344CB8AC3E}">
        <p14:creationId xmlns:p14="http://schemas.microsoft.com/office/powerpoint/2010/main" val="23428732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1E34003-5C6B-48F7-B366-DAAA94BA38D1}" type="slidenum">
              <a:rPr lang="en-US" smtClean="0"/>
              <a:t>16</a:t>
            </a:fld>
            <a:endParaRPr lang="en-US"/>
          </a:p>
        </p:txBody>
      </p:sp>
    </p:spTree>
    <p:extLst>
      <p:ext uri="{BB962C8B-B14F-4D97-AF65-F5344CB8AC3E}">
        <p14:creationId xmlns:p14="http://schemas.microsoft.com/office/powerpoint/2010/main" val="14210004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GB" dirty="0"/>
          </a:p>
          <a:p>
            <a:pPr fontAlgn="base"/>
            <a:endParaRPr lang="en-GB" dirty="0"/>
          </a:p>
          <a:p>
            <a:pPr fontAlgn="base"/>
            <a:endParaRPr lang="en-GB" dirty="0"/>
          </a:p>
          <a:p>
            <a:pPr fontAlgn="base"/>
            <a:endParaRPr lang="en-GB" dirty="0"/>
          </a:p>
          <a:p>
            <a:pPr fontAlgn="base"/>
            <a:endParaRPr lang="en-GB" dirty="0"/>
          </a:p>
          <a:p>
            <a:pPr fontAlgn="base"/>
            <a:r>
              <a:rPr lang="en-GB" b="1" dirty="0"/>
              <a:t>Core Concepts of Patient- and Family-Centered Care</a:t>
            </a:r>
          </a:p>
          <a:p>
            <a:pPr fontAlgn="base"/>
            <a:endParaRPr lang="en-GB" b="1" dirty="0"/>
          </a:p>
          <a:p>
            <a:pPr fontAlgn="base"/>
            <a:r>
              <a:rPr lang="en-GB" b="1" dirty="0"/>
              <a:t>Dignity and Respect.</a:t>
            </a:r>
            <a:r>
              <a:rPr lang="en-GB" dirty="0"/>
              <a:t> Health care practitioners listen to and </a:t>
            </a:r>
            <a:r>
              <a:rPr lang="en-GB" dirty="0" err="1"/>
              <a:t>honor</a:t>
            </a:r>
            <a:r>
              <a:rPr lang="en-GB" dirty="0"/>
              <a:t> patient and family perspectives and choices. Patient and family knowledge, values, beliefs and cultural backgrounds are incorporated into the planning and delivery of care.</a:t>
            </a:r>
          </a:p>
          <a:p>
            <a:pPr fontAlgn="base"/>
            <a:r>
              <a:rPr lang="en-GB" b="1" dirty="0"/>
              <a:t>Information Sharing.</a:t>
            </a:r>
            <a:r>
              <a:rPr lang="en-GB" dirty="0"/>
              <a:t> Health care practitioners communicate and share complete and unbiased information with patients and families in ways that are affirming and useful. Patients and families receive timely, complete and accurate information in order to effectively participate in care and decision-making.</a:t>
            </a:r>
          </a:p>
          <a:p>
            <a:pPr fontAlgn="base"/>
            <a:r>
              <a:rPr lang="en-GB" b="1" dirty="0"/>
              <a:t>Participation.</a:t>
            </a:r>
            <a:r>
              <a:rPr lang="en-GB" dirty="0"/>
              <a:t> Patients and families are encouraged and supported in participating in care and decision-making at the level they choose.</a:t>
            </a:r>
          </a:p>
          <a:p>
            <a:pPr fontAlgn="base"/>
            <a:r>
              <a:rPr lang="en-GB" b="1" dirty="0"/>
              <a:t>Collaboration.</a:t>
            </a:r>
            <a:r>
              <a:rPr lang="en-GB" dirty="0"/>
              <a:t> Patients, families, health care practitioners, and health care leaders collaborate in policy and program development, implementation and evaluation; in research; in facility design; and in professional education, as well as in the delivery of care.</a:t>
            </a:r>
          </a:p>
          <a:p>
            <a:pPr fontAlgn="base"/>
            <a:endParaRPr lang="en-GB" b="1" dirty="0"/>
          </a:p>
          <a:p>
            <a:pPr fontAlgn="base"/>
            <a:r>
              <a:rPr lang="en-GB" b="1" dirty="0"/>
              <a:t>Adapted from:</a:t>
            </a:r>
            <a:r>
              <a:rPr lang="en-GB" dirty="0"/>
              <a:t> Johnson, B. H. &amp; Abraham, M. R. (2012). </a:t>
            </a:r>
          </a:p>
          <a:p>
            <a:pPr fontAlgn="base"/>
            <a:endParaRPr lang="en-GB" dirty="0"/>
          </a:p>
          <a:p>
            <a:pPr fontAlgn="base"/>
            <a:r>
              <a:rPr lang="en-GB" i="1" dirty="0"/>
              <a:t>Partnering with Patients, Residents, and Families: A Resource for Leaders of Hospitals, Ambulatory Care Settings, and Long-Term Care Communities.</a:t>
            </a:r>
            <a:r>
              <a:rPr lang="en-GB" dirty="0"/>
              <a:t> Bethesda, MD: Institute for Patient- and Family-Centered Care.</a:t>
            </a:r>
          </a:p>
          <a:p>
            <a:endParaRPr lang="en-GB" dirty="0"/>
          </a:p>
        </p:txBody>
      </p:sp>
      <p:sp>
        <p:nvSpPr>
          <p:cNvPr id="4" name="Slide Number Placeholder 3"/>
          <p:cNvSpPr>
            <a:spLocks noGrp="1"/>
          </p:cNvSpPr>
          <p:nvPr>
            <p:ph type="sldNum" sz="quarter" idx="10"/>
          </p:nvPr>
        </p:nvSpPr>
        <p:spPr/>
        <p:txBody>
          <a:bodyPr/>
          <a:lstStyle/>
          <a:p>
            <a:fld id="{71E34003-5C6B-48F7-B366-DAAA94BA38D1}" type="slidenum">
              <a:rPr lang="en-US" smtClean="0"/>
              <a:t>17</a:t>
            </a:fld>
            <a:endParaRPr lang="en-US"/>
          </a:p>
        </p:txBody>
      </p:sp>
    </p:spTree>
    <p:extLst>
      <p:ext uri="{BB962C8B-B14F-4D97-AF65-F5344CB8AC3E}">
        <p14:creationId xmlns:p14="http://schemas.microsoft.com/office/powerpoint/2010/main" val="1808514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1" baseline="0" dirty="0" smtClean="0"/>
          </a:p>
          <a:p>
            <a:r>
              <a:rPr lang="en-US" b="1" baseline="0" dirty="0" smtClean="0"/>
              <a:t>What matters to me</a:t>
            </a:r>
          </a:p>
          <a:p>
            <a:endParaRPr lang="en-US" b="1" baseline="0" dirty="0" smtClean="0"/>
          </a:p>
          <a:p>
            <a:r>
              <a:rPr lang="en-US" b="1" baseline="0" dirty="0" smtClean="0"/>
              <a:t>DIGNITY / RESPECT / COMPASSION</a:t>
            </a:r>
          </a:p>
          <a:p>
            <a:endParaRPr lang="en-US" b="1" baseline="0" dirty="0" smtClean="0"/>
          </a:p>
          <a:p>
            <a:r>
              <a:rPr lang="en-US" b="1" dirty="0" smtClean="0"/>
              <a:t>https://www.cbsnews.com/news/11-year-old-girl-granting-wishes-to-nursing-home-residents/</a:t>
            </a:r>
          </a:p>
          <a:p>
            <a:endParaRPr lang="en-US" b="1" dirty="0" smtClean="0"/>
          </a:p>
          <a:p>
            <a:r>
              <a:rPr lang="en-US" b="1" dirty="0" smtClean="0"/>
              <a:t>STICKERS!</a:t>
            </a:r>
          </a:p>
          <a:p>
            <a:endParaRPr lang="en-US" b="1" dirty="0" smtClean="0"/>
          </a:p>
          <a:p>
            <a:r>
              <a:rPr lang="en-US" b="1" dirty="0" smtClean="0"/>
              <a:t>“Seeing the same doctor”</a:t>
            </a:r>
            <a:r>
              <a:rPr lang="en-US" b="1" baseline="0" dirty="0" smtClean="0"/>
              <a:t> – evidence for continuity of care – mortality</a:t>
            </a:r>
          </a:p>
          <a:p>
            <a:endParaRPr lang="en-US" b="1" baseline="0" dirty="0" smtClean="0"/>
          </a:p>
          <a:p>
            <a:r>
              <a:rPr lang="en-US" b="1" baseline="0" dirty="0" smtClean="0"/>
              <a:t>Continuity of care is measureable – statistically sig changes in OOH/ admission/ mortality are ‘dose’ dependent </a:t>
            </a:r>
          </a:p>
          <a:p>
            <a:r>
              <a:rPr lang="en-US" b="0" dirty="0" smtClean="0"/>
              <a:t>https://bjgp.org/content/72/715/e84</a:t>
            </a:r>
            <a:endParaRPr lang="en-US" b="0" dirty="0"/>
          </a:p>
        </p:txBody>
      </p:sp>
      <p:sp>
        <p:nvSpPr>
          <p:cNvPr id="4" name="Slide Number Placeholder 3"/>
          <p:cNvSpPr>
            <a:spLocks noGrp="1"/>
          </p:cNvSpPr>
          <p:nvPr>
            <p:ph type="sldNum" sz="quarter" idx="10"/>
          </p:nvPr>
        </p:nvSpPr>
        <p:spPr/>
        <p:txBody>
          <a:bodyPr/>
          <a:lstStyle/>
          <a:p>
            <a:fld id="{71E34003-5C6B-48F7-B366-DAAA94BA38D1}" type="slidenum">
              <a:rPr lang="en-US" smtClean="0"/>
              <a:t>18</a:t>
            </a:fld>
            <a:endParaRPr lang="en-US"/>
          </a:p>
        </p:txBody>
      </p:sp>
    </p:spTree>
    <p:extLst>
      <p:ext uri="{BB962C8B-B14F-4D97-AF65-F5344CB8AC3E}">
        <p14:creationId xmlns:p14="http://schemas.microsoft.com/office/powerpoint/2010/main" val="38260123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1" baseline="0" dirty="0" smtClean="0"/>
          </a:p>
          <a:p>
            <a:r>
              <a:rPr lang="en-US" b="1" baseline="0" dirty="0" smtClean="0"/>
              <a:t>What matters to me</a:t>
            </a:r>
          </a:p>
          <a:p>
            <a:endParaRPr lang="en-US" b="1" baseline="0" dirty="0" smtClean="0"/>
          </a:p>
          <a:p>
            <a:r>
              <a:rPr lang="en-US" b="1" baseline="0" dirty="0" smtClean="0"/>
              <a:t>DIGNITY / RESPECT / COMPASSION</a:t>
            </a:r>
          </a:p>
          <a:p>
            <a:endParaRPr lang="en-US" b="1" baseline="0" dirty="0" smtClean="0"/>
          </a:p>
          <a:p>
            <a:r>
              <a:rPr lang="en-US" b="1" dirty="0" smtClean="0"/>
              <a:t>https://www.cbsnews.com/news/11-year-old-girl-granting-wishes-to-nursing-home-residents/</a:t>
            </a:r>
          </a:p>
          <a:p>
            <a:endParaRPr lang="en-US" b="1" dirty="0" smtClean="0"/>
          </a:p>
          <a:p>
            <a:r>
              <a:rPr lang="en-US" b="1" dirty="0" smtClean="0"/>
              <a:t>STICKERS!</a:t>
            </a:r>
          </a:p>
          <a:p>
            <a:endParaRPr lang="en-US" b="1" dirty="0" smtClean="0"/>
          </a:p>
          <a:p>
            <a:r>
              <a:rPr lang="en-US" b="1" dirty="0" smtClean="0"/>
              <a:t>“Seeing the same doctor”</a:t>
            </a:r>
            <a:r>
              <a:rPr lang="en-US" b="1" baseline="0" dirty="0" smtClean="0"/>
              <a:t> – evidence for continuity of care – mortality</a:t>
            </a:r>
          </a:p>
          <a:p>
            <a:endParaRPr lang="en-US" b="1" baseline="0" dirty="0" smtClean="0"/>
          </a:p>
          <a:p>
            <a:r>
              <a:rPr lang="en-US" b="1" baseline="0" dirty="0" smtClean="0"/>
              <a:t>Continuity of care is measureable – statistically sig changes in OOH/ admission/ mortality are ‘dose’ dependent </a:t>
            </a:r>
          </a:p>
          <a:p>
            <a:r>
              <a:rPr lang="en-US" b="0" dirty="0" smtClean="0"/>
              <a:t>https://bjgp.org/content/72/715/e84</a:t>
            </a:r>
            <a:endParaRPr lang="en-US" b="0" dirty="0"/>
          </a:p>
        </p:txBody>
      </p:sp>
      <p:sp>
        <p:nvSpPr>
          <p:cNvPr id="4" name="Slide Number Placeholder 3"/>
          <p:cNvSpPr>
            <a:spLocks noGrp="1"/>
          </p:cNvSpPr>
          <p:nvPr>
            <p:ph type="sldNum" sz="quarter" idx="10"/>
          </p:nvPr>
        </p:nvSpPr>
        <p:spPr/>
        <p:txBody>
          <a:bodyPr/>
          <a:lstStyle/>
          <a:p>
            <a:fld id="{71E34003-5C6B-48F7-B366-DAAA94BA38D1}" type="slidenum">
              <a:rPr lang="en-US" smtClean="0"/>
              <a:t>19</a:t>
            </a:fld>
            <a:endParaRPr lang="en-US"/>
          </a:p>
        </p:txBody>
      </p:sp>
    </p:spTree>
    <p:extLst>
      <p:ext uri="{BB962C8B-B14F-4D97-AF65-F5344CB8AC3E}">
        <p14:creationId xmlns:p14="http://schemas.microsoft.com/office/powerpoint/2010/main" val="38260123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smtClean="0"/>
          </a:p>
          <a:p>
            <a:r>
              <a:rPr lang="en-GB" b="1" dirty="0"/>
              <a:t>Shared Decision Making is a process which simultaneously combines the expert medical knowledge of the clinician with the expertise of the patient</a:t>
            </a:r>
          </a:p>
          <a:p>
            <a:endParaRPr lang="en-GB" dirty="0"/>
          </a:p>
          <a:p>
            <a:r>
              <a:rPr lang="en-GB" dirty="0"/>
              <a:t>Not hitting a target with a rock – trying to land a Pidgeon on a platform</a:t>
            </a:r>
          </a:p>
          <a:p>
            <a:endParaRPr lang="en-US" dirty="0" smtClean="0"/>
          </a:p>
          <a:p>
            <a:r>
              <a:rPr lang="en-US" dirty="0" smtClean="0"/>
              <a:t>Ensuring</a:t>
            </a:r>
            <a:r>
              <a:rPr lang="en-US" baseline="0" dirty="0" smtClean="0"/>
              <a:t> clinicians who have intimate knowledge of the patient are put at the center of decision making</a:t>
            </a:r>
          </a:p>
          <a:p>
            <a:endParaRPr lang="en-US" baseline="0" dirty="0" smtClean="0"/>
          </a:p>
          <a:p>
            <a:pPr defTabSz="897301">
              <a:defRPr/>
            </a:pPr>
            <a:r>
              <a:rPr lang="en-GB" dirty="0" smtClean="0"/>
              <a:t>BETH ISRAEL:</a:t>
            </a:r>
            <a:r>
              <a:rPr lang="en-GB" baseline="0" dirty="0" smtClean="0"/>
              <a:t> HUMAN FIRST</a:t>
            </a:r>
          </a:p>
          <a:p>
            <a:pPr defTabSz="897301">
              <a:defRPr/>
            </a:pPr>
            <a:endParaRPr lang="en-GB" baseline="0" dirty="0" smtClean="0"/>
          </a:p>
          <a:p>
            <a:pPr defTabSz="897301">
              <a:defRPr/>
            </a:pPr>
            <a:r>
              <a:rPr lang="en-GB" b="1" dirty="0" smtClean="0"/>
              <a:t>At the heart of everything we do is a fervent belief that before patients are patients, they are people…</a:t>
            </a:r>
          </a:p>
          <a:p>
            <a:endParaRPr lang="en-US" b="1" dirty="0" smtClean="0"/>
          </a:p>
          <a:p>
            <a:r>
              <a:rPr lang="en-US" dirty="0" smtClean="0"/>
              <a:t>CONTINUITY OF CARE: Efficiency,</a:t>
            </a:r>
            <a:r>
              <a:rPr lang="en-US" baseline="0" dirty="0" smtClean="0"/>
              <a:t> access, partnership</a:t>
            </a:r>
          </a:p>
          <a:p>
            <a:endParaRPr lang="en-US" baseline="0" dirty="0" smtClean="0"/>
          </a:p>
          <a:p>
            <a:r>
              <a:rPr lang="en-US" baseline="0" dirty="0" smtClean="0"/>
              <a:t>IDEAS/ CONCERNS / EXPECTATIONS</a:t>
            </a:r>
          </a:p>
          <a:p>
            <a:endParaRPr lang="en-US" baseline="0" dirty="0" smtClean="0"/>
          </a:p>
          <a:p>
            <a:r>
              <a:rPr lang="en-US" baseline="0" dirty="0" smtClean="0"/>
              <a:t>Present choices &gt; </a:t>
            </a:r>
          </a:p>
          <a:p>
            <a:r>
              <a:rPr lang="en-US" baseline="0" dirty="0" smtClean="0"/>
              <a:t>Mutual respect/ patient activation/ adherence plan</a:t>
            </a:r>
          </a:p>
          <a:p>
            <a:endParaRPr lang="en-US" baseline="0" dirty="0" smtClean="0"/>
          </a:p>
          <a:p>
            <a:r>
              <a:rPr lang="en-US" baseline="0" dirty="0" smtClean="0"/>
              <a:t>Video call elderly: “Shut up </a:t>
            </a:r>
            <a:r>
              <a:rPr lang="en-US" baseline="0" dirty="0" err="1" smtClean="0"/>
              <a:t>alexa</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71E34003-5C6B-48F7-B366-DAAA94BA38D1}" type="slidenum">
              <a:rPr lang="en-US" smtClean="0"/>
              <a:t>20</a:t>
            </a:fld>
            <a:endParaRPr lang="en-US"/>
          </a:p>
        </p:txBody>
      </p:sp>
    </p:spTree>
    <p:extLst>
      <p:ext uri="{BB962C8B-B14F-4D97-AF65-F5344CB8AC3E}">
        <p14:creationId xmlns:p14="http://schemas.microsoft.com/office/powerpoint/2010/main" val="933752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E34003-5C6B-48F7-B366-DAAA94BA38D1}" type="slidenum">
              <a:rPr lang="en-US" smtClean="0">
                <a:solidFill>
                  <a:prstClr val="black"/>
                </a:solidFill>
              </a:rPr>
              <a:pPr/>
              <a:t>2</a:t>
            </a:fld>
            <a:endParaRPr lang="en-US">
              <a:solidFill>
                <a:prstClr val="black"/>
              </a:solidFill>
            </a:endParaRPr>
          </a:p>
        </p:txBody>
      </p:sp>
      <p:sp>
        <p:nvSpPr>
          <p:cNvPr id="5" name="Header Placeholder 4"/>
          <p:cNvSpPr>
            <a:spLocks noGrp="1"/>
          </p:cNvSpPr>
          <p:nvPr>
            <p:ph type="hdr" sz="quarter" idx="11"/>
          </p:nvPr>
        </p:nvSpPr>
        <p:spPr/>
        <p:txBody>
          <a:bodyPr/>
          <a:lstStyle/>
          <a:p>
            <a:endParaRPr lang="en-GB"/>
          </a:p>
        </p:txBody>
      </p:sp>
    </p:spTree>
    <p:extLst>
      <p:ext uri="{BB962C8B-B14F-4D97-AF65-F5344CB8AC3E}">
        <p14:creationId xmlns:p14="http://schemas.microsoft.com/office/powerpoint/2010/main" val="18373525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Mid Staffs</a:t>
            </a:r>
            <a:r>
              <a:rPr lang="en-GB" b="1" baseline="0" dirty="0" smtClean="0"/>
              <a:t> Francis inquiry (125 exec summary)</a:t>
            </a:r>
          </a:p>
          <a:p>
            <a:endParaRPr lang="en-GB" baseline="0" dirty="0" smtClean="0"/>
          </a:p>
          <a:p>
            <a:r>
              <a:rPr lang="en-GB" dirty="0" smtClean="0"/>
              <a:t>The Trust’s culture was one of self promotion rather than critical analysis and openness. This can be seen from the way the Trust approached its FT application, its approach to high Hospital Standardised Mortality Ratios (HSMRs) and its inaccurate self declaration of its own performance. It took false assurance from good news, and yet tolerated or sought to explain away bad news.</a:t>
            </a:r>
          </a:p>
          <a:p>
            <a:endParaRPr lang="en-GB" dirty="0" smtClean="0"/>
          </a:p>
          <a:p>
            <a:endParaRPr lang="en-GB" b="1" dirty="0" smtClean="0"/>
          </a:p>
          <a:p>
            <a:r>
              <a:rPr lang="en-GB" b="1" dirty="0" smtClean="0"/>
              <a:t>Liverpool</a:t>
            </a:r>
            <a:r>
              <a:rPr lang="en-GB" b="1" baseline="0" dirty="0" smtClean="0"/>
              <a:t> Community Health (</a:t>
            </a:r>
            <a:r>
              <a:rPr lang="en-GB" b="1" baseline="0" dirty="0" err="1" smtClean="0"/>
              <a:t>Kirkup</a:t>
            </a:r>
            <a:r>
              <a:rPr lang="en-GB" b="1" baseline="0" dirty="0" smtClean="0"/>
              <a:t> report)</a:t>
            </a:r>
          </a:p>
          <a:p>
            <a:endParaRPr lang="en-GB" dirty="0" smtClean="0"/>
          </a:p>
          <a:p>
            <a:r>
              <a:rPr lang="en-GB" dirty="0" smtClean="0"/>
              <a:t>Staff were overstretched, demoralised and, in some instances, bullied</a:t>
            </a:r>
          </a:p>
          <a:p>
            <a:endParaRPr lang="en-GB" dirty="0" smtClean="0"/>
          </a:p>
          <a:p>
            <a:r>
              <a:rPr lang="en-GB" dirty="0" smtClean="0"/>
              <a:t>…incidents, some serious, should also have been reported and investigated, but we heard repeated accounts that reporting was discouraged</a:t>
            </a:r>
          </a:p>
          <a:p>
            <a:endParaRPr lang="en-GB" dirty="0" smtClean="0"/>
          </a:p>
          <a:p>
            <a:r>
              <a:rPr lang="en-GB" dirty="0" smtClean="0"/>
              <a:t>…the reaction of the Trust Board to this gathering crisis in services was based on denial. The management team was still focused predominantly on becoming a FT, and reports of service problems were not only seen as a distraction</a:t>
            </a:r>
          </a:p>
          <a:p>
            <a:endParaRPr lang="en-GB" dirty="0" smtClean="0"/>
          </a:p>
          <a:p>
            <a:endParaRPr lang="en-GB" b="1" dirty="0" smtClean="0"/>
          </a:p>
          <a:p>
            <a:r>
              <a:rPr lang="en-GB" b="1" dirty="0" err="1" smtClean="0"/>
              <a:t>Ockenden</a:t>
            </a:r>
            <a:r>
              <a:rPr lang="en-GB" b="1" dirty="0" smtClean="0"/>
              <a:t> review Shrewsbury</a:t>
            </a:r>
            <a:r>
              <a:rPr lang="en-GB" b="1" baseline="0" dirty="0" smtClean="0"/>
              <a:t> &amp; Telford</a:t>
            </a:r>
            <a:r>
              <a:rPr lang="en-GB" b="1" dirty="0" smtClean="0"/>
              <a:t> </a:t>
            </a:r>
          </a:p>
          <a:p>
            <a:endParaRPr lang="en-GB" b="0" dirty="0" smtClean="0"/>
          </a:p>
          <a:p>
            <a:r>
              <a:rPr lang="en-GB" b="0" dirty="0" smtClean="0"/>
              <a:t>1:4 out</a:t>
            </a:r>
            <a:r>
              <a:rPr lang="en-GB" b="0" baseline="0" dirty="0" smtClean="0"/>
              <a:t> of nearly 500 stillbirths were found to have significant major concerns in maternity care</a:t>
            </a:r>
          </a:p>
          <a:p>
            <a:endParaRPr lang="en-GB" b="0" baseline="0" dirty="0" smtClean="0"/>
          </a:p>
          <a:p>
            <a:r>
              <a:rPr lang="en-GB" sz="1200" b="0" i="0" kern="1200" dirty="0" smtClean="0">
                <a:solidFill>
                  <a:schemeClr val="tx1"/>
                </a:solidFill>
                <a:effectLst/>
                <a:latin typeface="+mn-lt"/>
                <a:ea typeface="+mn-ea"/>
                <a:cs typeface="+mn-cs"/>
              </a:rPr>
              <a:t>Combination</a:t>
            </a:r>
            <a:r>
              <a:rPr lang="en-GB" sz="1200" b="0" i="0" kern="1200" baseline="0" dirty="0" smtClean="0">
                <a:solidFill>
                  <a:schemeClr val="tx1"/>
                </a:solidFill>
                <a:effectLst/>
                <a:latin typeface="+mn-lt"/>
                <a:ea typeface="+mn-ea"/>
                <a:cs typeface="+mn-cs"/>
              </a:rPr>
              <a:t> of </a:t>
            </a:r>
            <a:r>
              <a:rPr lang="en-GB" sz="1200" b="0" i="0" kern="1200" dirty="0" smtClean="0">
                <a:solidFill>
                  <a:schemeClr val="tx1"/>
                </a:solidFill>
                <a:effectLst/>
                <a:latin typeface="+mn-lt"/>
                <a:ea typeface="+mn-ea"/>
                <a:cs typeface="+mn-cs"/>
              </a:rPr>
              <a:t>delays in escalation and failure to work collaboratively across disciplines, resulted in the many poor outcomes experienced by mothers or their babies, such as sepsis, </a:t>
            </a:r>
            <a:r>
              <a:rPr lang="en-GB" dirty="0" smtClean="0"/>
              <a:t>HIE</a:t>
            </a:r>
            <a:r>
              <a:rPr lang="en-GB" sz="1200" b="0" i="0" kern="1200" dirty="0" smtClean="0">
                <a:solidFill>
                  <a:schemeClr val="tx1"/>
                </a:solidFill>
                <a:effectLst/>
                <a:latin typeface="+mn-lt"/>
                <a:ea typeface="+mn-ea"/>
                <a:cs typeface="+mn-cs"/>
              </a:rPr>
              <a:t> and, unfortunately, death.</a:t>
            </a:r>
          </a:p>
          <a:p>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The review team heard directly from staff that there was a culture of ‘them and us’ between the midwifery and obstetric staff, which engendered fear among midwives to escalate concerns to consultants. This demonstrates a lack of psychological safety in the workplace and limited the ability of the service to make positive changes.</a:t>
            </a:r>
            <a:endParaRPr lang="en-GB" b="0" dirty="0" smtClean="0"/>
          </a:p>
          <a:p>
            <a:endParaRPr lang="en-GB" b="1" dirty="0" smtClean="0"/>
          </a:p>
          <a:p>
            <a:endParaRPr lang="en-GB" b="1" dirty="0" smtClean="0"/>
          </a:p>
          <a:p>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71E34003-5C6B-48F7-B366-DAAA94BA38D1}"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41237614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Mid Staffs</a:t>
            </a:r>
            <a:r>
              <a:rPr lang="en-GB" b="1" baseline="0" dirty="0" smtClean="0"/>
              <a:t> Francis inquiry (125 exec summary)</a:t>
            </a:r>
          </a:p>
          <a:p>
            <a:endParaRPr lang="en-GB" baseline="0" dirty="0" smtClean="0"/>
          </a:p>
          <a:p>
            <a:r>
              <a:rPr lang="en-GB" dirty="0" smtClean="0"/>
              <a:t>The Trust’s culture was one of self promotion rather than critical analysis and openness. This can be seen from the way the Trust approached its FT application, its approach to high Hospital Standardised Mortality Ratios (HSMRs) and its inaccurate self declaration of its own performance. It took false assurance from good news, and yet tolerated or sought to explain away bad news.</a:t>
            </a:r>
          </a:p>
          <a:p>
            <a:endParaRPr lang="en-GB" dirty="0" smtClean="0"/>
          </a:p>
          <a:p>
            <a:endParaRPr lang="en-GB" b="1" dirty="0" smtClean="0"/>
          </a:p>
          <a:p>
            <a:r>
              <a:rPr lang="en-GB" b="1" dirty="0" smtClean="0"/>
              <a:t>Liverpool</a:t>
            </a:r>
            <a:r>
              <a:rPr lang="en-GB" b="1" baseline="0" dirty="0" smtClean="0"/>
              <a:t> Community Health (</a:t>
            </a:r>
            <a:r>
              <a:rPr lang="en-GB" b="1" baseline="0" dirty="0" err="1" smtClean="0"/>
              <a:t>Kirkup</a:t>
            </a:r>
            <a:r>
              <a:rPr lang="en-GB" b="1" baseline="0" dirty="0" smtClean="0"/>
              <a:t> report)</a:t>
            </a:r>
          </a:p>
          <a:p>
            <a:endParaRPr lang="en-GB" dirty="0" smtClean="0"/>
          </a:p>
          <a:p>
            <a:r>
              <a:rPr lang="en-GB" dirty="0" smtClean="0"/>
              <a:t>Staff were overstretched, demoralised and, in some instances, bullied</a:t>
            </a:r>
          </a:p>
          <a:p>
            <a:endParaRPr lang="en-GB" dirty="0" smtClean="0"/>
          </a:p>
          <a:p>
            <a:r>
              <a:rPr lang="en-GB" dirty="0" smtClean="0"/>
              <a:t>…incidents, some serious, should also have been reported and investigated, but we heard repeated accounts that reporting was discouraged</a:t>
            </a:r>
          </a:p>
          <a:p>
            <a:endParaRPr lang="en-GB" dirty="0" smtClean="0"/>
          </a:p>
          <a:p>
            <a:r>
              <a:rPr lang="en-GB" dirty="0" smtClean="0"/>
              <a:t>…the reaction of the Trust Board to this gathering crisis in services was based on denial. The management team was still focused predominantly on becoming a FT, and reports of service problems were not only seen as a distraction</a:t>
            </a:r>
          </a:p>
          <a:p>
            <a:endParaRPr lang="en-GB" dirty="0" smtClean="0"/>
          </a:p>
          <a:p>
            <a:endParaRPr lang="en-GB" b="1" dirty="0" smtClean="0"/>
          </a:p>
          <a:p>
            <a:r>
              <a:rPr lang="en-GB" b="1" dirty="0" err="1" smtClean="0"/>
              <a:t>Ockenden</a:t>
            </a:r>
            <a:r>
              <a:rPr lang="en-GB" b="1" dirty="0" smtClean="0"/>
              <a:t> review Shrewsbury</a:t>
            </a:r>
            <a:r>
              <a:rPr lang="en-GB" b="1" baseline="0" dirty="0" smtClean="0"/>
              <a:t> &amp; Telford</a:t>
            </a:r>
            <a:r>
              <a:rPr lang="en-GB" b="1" dirty="0" smtClean="0"/>
              <a:t> </a:t>
            </a:r>
          </a:p>
          <a:p>
            <a:endParaRPr lang="en-GB" b="0" dirty="0" smtClean="0"/>
          </a:p>
          <a:p>
            <a:r>
              <a:rPr lang="en-GB" b="0" dirty="0" smtClean="0"/>
              <a:t>1:4 out</a:t>
            </a:r>
            <a:r>
              <a:rPr lang="en-GB" b="0" baseline="0" dirty="0" smtClean="0"/>
              <a:t> of nearly 500 stillbirths were found to have significant major concerns in maternity care</a:t>
            </a:r>
          </a:p>
          <a:p>
            <a:endParaRPr lang="en-GB" b="0" baseline="0" dirty="0" smtClean="0"/>
          </a:p>
          <a:p>
            <a:r>
              <a:rPr lang="en-GB" sz="1200" b="0" i="0" kern="1200" dirty="0" smtClean="0">
                <a:solidFill>
                  <a:schemeClr val="tx1"/>
                </a:solidFill>
                <a:effectLst/>
                <a:latin typeface="+mn-lt"/>
                <a:ea typeface="+mn-ea"/>
                <a:cs typeface="+mn-cs"/>
              </a:rPr>
              <a:t>Combination</a:t>
            </a:r>
            <a:r>
              <a:rPr lang="en-GB" sz="1200" b="0" i="0" kern="1200" baseline="0" dirty="0" smtClean="0">
                <a:solidFill>
                  <a:schemeClr val="tx1"/>
                </a:solidFill>
                <a:effectLst/>
                <a:latin typeface="+mn-lt"/>
                <a:ea typeface="+mn-ea"/>
                <a:cs typeface="+mn-cs"/>
              </a:rPr>
              <a:t> of </a:t>
            </a:r>
            <a:r>
              <a:rPr lang="en-GB" sz="1200" b="0" i="0" kern="1200" dirty="0" smtClean="0">
                <a:solidFill>
                  <a:schemeClr val="tx1"/>
                </a:solidFill>
                <a:effectLst/>
                <a:latin typeface="+mn-lt"/>
                <a:ea typeface="+mn-ea"/>
                <a:cs typeface="+mn-cs"/>
              </a:rPr>
              <a:t>delays in escalation and failure to work collaboratively across disciplines, resulted in the many poor outcomes experienced by mothers or their babies, such as sepsis, </a:t>
            </a:r>
            <a:r>
              <a:rPr lang="en-GB" dirty="0" smtClean="0"/>
              <a:t>HIE</a:t>
            </a:r>
            <a:r>
              <a:rPr lang="en-GB" sz="1200" b="0" i="0" kern="1200" dirty="0" smtClean="0">
                <a:solidFill>
                  <a:schemeClr val="tx1"/>
                </a:solidFill>
                <a:effectLst/>
                <a:latin typeface="+mn-lt"/>
                <a:ea typeface="+mn-ea"/>
                <a:cs typeface="+mn-cs"/>
              </a:rPr>
              <a:t> and, unfortunately, death.</a:t>
            </a:r>
          </a:p>
          <a:p>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The review team heard directly from staff that there was a culture of ‘them and us’ between the midwifery and obstetric staff, which engendered fear among midwives to escalate concerns to consultants. This demonstrates a lack of psychological safety in the workplace and limited the ability of the service to make positive changes.</a:t>
            </a:r>
            <a:endParaRPr lang="en-GB" b="0" dirty="0" smtClean="0"/>
          </a:p>
          <a:p>
            <a:endParaRPr lang="en-GB" b="1" dirty="0" smtClean="0"/>
          </a:p>
          <a:p>
            <a:endParaRPr lang="en-GB" b="1"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71E34003-5C6B-48F7-B366-DAAA94BA38D1}"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8582070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E34003-5C6B-48F7-B366-DAAA94BA38D1}"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5147646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b="1" dirty="0"/>
              <a:t>“</a:t>
            </a:r>
            <a:r>
              <a:rPr lang="en-GB" b="1" dirty="0" err="1"/>
              <a:t>Vecna</a:t>
            </a:r>
            <a:r>
              <a:rPr lang="en-GB" b="1" dirty="0"/>
              <a:t>® was founded on the idea that people matter….</a:t>
            </a:r>
            <a:endParaRPr lang="en-US" b="1" dirty="0"/>
          </a:p>
        </p:txBody>
      </p:sp>
      <p:sp>
        <p:nvSpPr>
          <p:cNvPr id="4" name="Slide Number Placeholder 3"/>
          <p:cNvSpPr>
            <a:spLocks noGrp="1"/>
          </p:cNvSpPr>
          <p:nvPr>
            <p:ph type="sldNum" sz="quarter" idx="10"/>
          </p:nvPr>
        </p:nvSpPr>
        <p:spPr/>
        <p:txBody>
          <a:bodyPr/>
          <a:lstStyle/>
          <a:p>
            <a:fld id="{71E34003-5C6B-48F7-B366-DAAA94BA38D1}"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5147646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defTabSz="897301">
              <a:defRPr/>
            </a:pPr>
            <a:r>
              <a:rPr lang="en-GB" b="1" dirty="0"/>
              <a:t>Foster meaningful relationships. </a:t>
            </a:r>
            <a:r>
              <a:rPr lang="en-GB" dirty="0"/>
              <a:t>Who you work with matters. According to</a:t>
            </a:r>
            <a:r>
              <a:rPr lang="en-GB" i="1" dirty="0"/>
              <a:t> </a:t>
            </a:r>
            <a:r>
              <a:rPr lang="en-GB" i="1" dirty="0">
                <a:hlinkClick r:id="rId3"/>
              </a:rPr>
              <a:t>Harvard Business Review</a:t>
            </a:r>
            <a:r>
              <a:rPr lang="en-GB" dirty="0"/>
              <a:t>, "close work friendships boost employee satisfaction by 50%." </a:t>
            </a:r>
            <a:endParaRPr lang="en-GB" dirty="0" smtClean="0"/>
          </a:p>
          <a:p>
            <a:pPr defTabSz="897301">
              <a:defRPr/>
            </a:pPr>
            <a:endParaRPr lang="en-GB" dirty="0" smtClean="0"/>
          </a:p>
          <a:p>
            <a:pPr defTabSz="897301">
              <a:defRPr/>
            </a:pPr>
            <a:r>
              <a:rPr lang="en-GB" dirty="0" smtClean="0"/>
              <a:t>Moreover</a:t>
            </a:r>
            <a:r>
              <a:rPr lang="en-GB" dirty="0"/>
              <a:t>, "people with a best friend at work are seven times more likely to engage fully in their work." </a:t>
            </a:r>
            <a:endParaRPr lang="en-GB" dirty="0" smtClean="0"/>
          </a:p>
          <a:p>
            <a:pPr defTabSz="897301">
              <a:defRPr/>
            </a:pPr>
            <a:endParaRPr lang="en-GB" dirty="0" smtClean="0"/>
          </a:p>
          <a:p>
            <a:pPr defTabSz="897301">
              <a:defRPr/>
            </a:pPr>
            <a:r>
              <a:rPr lang="en-GB" dirty="0" smtClean="0"/>
              <a:t>Build </a:t>
            </a:r>
            <a:r>
              <a:rPr lang="en-GB" dirty="0"/>
              <a:t>teams that foster friendships and use your current team members to tap new talent. If a member of your team has a strong working relationship with a former colleague and friend, don't hesitate to bring that individual on board. Good people surround themselves with good people.  </a:t>
            </a:r>
            <a:endParaRPr lang="en-US" dirty="0" smtClean="0"/>
          </a:p>
          <a:p>
            <a:endParaRPr lang="en-US" dirty="0" smtClean="0"/>
          </a:p>
          <a:p>
            <a:r>
              <a:rPr lang="en-US" dirty="0" smtClean="0"/>
              <a:t>Happiness at work proportional</a:t>
            </a:r>
            <a:r>
              <a:rPr lang="en-US" baseline="0" dirty="0" smtClean="0"/>
              <a:t> productivity – reproducible in psychological laboratory experiments</a:t>
            </a:r>
          </a:p>
          <a:p>
            <a:endParaRPr lang="en-US" baseline="0" dirty="0" smtClean="0"/>
          </a:p>
          <a:p>
            <a:r>
              <a:rPr lang="en-US" dirty="0" smtClean="0"/>
              <a:t>https://businessperspectives.org/images/pdf/applications/publishing/templates/article/assets/8193/PPM_2017_01_Mamun.pdf</a:t>
            </a:r>
          </a:p>
          <a:p>
            <a:endParaRPr lang="en-US" dirty="0" smtClean="0"/>
          </a:p>
          <a:p>
            <a:r>
              <a:rPr lang="en-US" dirty="0" smtClean="0"/>
              <a:t>Glass door study &gt; 5000 people variety work backgrounds</a:t>
            </a:r>
          </a:p>
          <a:p>
            <a:pPr marL="168244" indent="-168244">
              <a:buFontTx/>
              <a:buChar char="-"/>
            </a:pPr>
            <a:r>
              <a:rPr lang="en-US" baseline="0" dirty="0" smtClean="0"/>
              <a:t>Company staff turnover correlated most strongly with…company culture </a:t>
            </a:r>
            <a:r>
              <a:rPr lang="en-US" baseline="0" dirty="0" err="1" smtClean="0"/>
              <a:t>culture</a:t>
            </a:r>
            <a:endParaRPr lang="en-US" baseline="0" dirty="0" smtClean="0"/>
          </a:p>
          <a:p>
            <a:r>
              <a:rPr lang="en-US" baseline="0" dirty="0" smtClean="0"/>
              <a:t>Relationship immediate line manager</a:t>
            </a:r>
            <a:endParaRPr lang="en-US" dirty="0"/>
          </a:p>
        </p:txBody>
      </p:sp>
      <p:sp>
        <p:nvSpPr>
          <p:cNvPr id="4" name="Slide Number Placeholder 3"/>
          <p:cNvSpPr>
            <a:spLocks noGrp="1"/>
          </p:cNvSpPr>
          <p:nvPr>
            <p:ph type="sldNum" sz="quarter" idx="10"/>
          </p:nvPr>
        </p:nvSpPr>
        <p:spPr/>
        <p:txBody>
          <a:bodyPr/>
          <a:lstStyle/>
          <a:p>
            <a:fld id="{71E34003-5C6B-48F7-B366-DAAA94BA38D1}"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15147646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1" dirty="0" smtClean="0"/>
              <a:t>Corona Voice</a:t>
            </a:r>
          </a:p>
          <a:p>
            <a:endParaRPr lang="en-US" dirty="0" smtClean="0"/>
          </a:p>
          <a:p>
            <a:r>
              <a:rPr lang="en-US" dirty="0" smtClean="0"/>
              <a:t>10,000 responses first 3months</a:t>
            </a:r>
          </a:p>
          <a:p>
            <a:endParaRPr lang="en-US" dirty="0" smtClean="0"/>
          </a:p>
          <a:p>
            <a:r>
              <a:rPr lang="en-US" dirty="0" smtClean="0"/>
              <a:t>Staff felt they were</a:t>
            </a:r>
            <a:r>
              <a:rPr lang="en-US" baseline="0" dirty="0" smtClean="0"/>
              <a:t> heard and concerns responded to </a:t>
            </a:r>
            <a:endParaRPr lang="en-US" dirty="0" smtClean="0"/>
          </a:p>
          <a:p>
            <a:r>
              <a:rPr lang="en-US" dirty="0" smtClean="0"/>
              <a:t>Identified</a:t>
            </a:r>
            <a:r>
              <a:rPr lang="en-US" baseline="0" dirty="0" smtClean="0"/>
              <a:t> those working from home most vulnerable, isolated, guilty &gt; 1000s welfare calls were made</a:t>
            </a:r>
          </a:p>
          <a:p>
            <a:endParaRPr lang="en-US" baseline="0" dirty="0" smtClean="0"/>
          </a:p>
          <a:p>
            <a:r>
              <a:rPr lang="en-US" baseline="0" dirty="0" smtClean="0"/>
              <a:t>Anne Laverty – Chief experience officer</a:t>
            </a:r>
          </a:p>
          <a:p>
            <a:endParaRPr lang="en-US" baseline="0" dirty="0" smtClean="0"/>
          </a:p>
          <a:p>
            <a:r>
              <a:rPr lang="en-US" baseline="0" dirty="0" smtClean="0"/>
              <a:t>No surprise top staff survey results in the country</a:t>
            </a:r>
          </a:p>
          <a:p>
            <a:endParaRPr lang="en-US" baseline="0" dirty="0" smtClean="0"/>
          </a:p>
          <a:p>
            <a:endParaRPr lang="en-US" baseline="0" dirty="0" smtClean="0"/>
          </a:p>
          <a:p>
            <a:r>
              <a:rPr lang="en-US" b="1" baseline="0" dirty="0" smtClean="0"/>
              <a:t>Gary Chapman – 5 love languages</a:t>
            </a:r>
          </a:p>
          <a:p>
            <a:endParaRPr lang="en-US" baseline="0" dirty="0" smtClean="0"/>
          </a:p>
          <a:p>
            <a:r>
              <a:rPr lang="en-US" baseline="0" dirty="0" smtClean="0"/>
              <a:t>Acts of service</a:t>
            </a:r>
          </a:p>
          <a:p>
            <a:r>
              <a:rPr lang="en-US" baseline="0" dirty="0" smtClean="0"/>
              <a:t>Gifts</a:t>
            </a:r>
          </a:p>
          <a:p>
            <a:r>
              <a:rPr lang="en-US" baseline="0" dirty="0" smtClean="0"/>
              <a:t>Quality time</a:t>
            </a:r>
            <a:endParaRPr lang="en-US" baseline="0" dirty="0"/>
          </a:p>
          <a:p>
            <a:r>
              <a:rPr lang="en-US" baseline="0" dirty="0" smtClean="0"/>
              <a:t>Words of Affirmation</a:t>
            </a:r>
          </a:p>
          <a:p>
            <a:r>
              <a:rPr lang="en-US" baseline="0" dirty="0" smtClean="0"/>
              <a:t>Physical Touch</a:t>
            </a:r>
          </a:p>
        </p:txBody>
      </p:sp>
      <p:sp>
        <p:nvSpPr>
          <p:cNvPr id="4" name="Slide Number Placeholder 3"/>
          <p:cNvSpPr>
            <a:spLocks noGrp="1"/>
          </p:cNvSpPr>
          <p:nvPr>
            <p:ph type="sldNum" sz="quarter" idx="10"/>
          </p:nvPr>
        </p:nvSpPr>
        <p:spPr/>
        <p:txBody>
          <a:bodyPr/>
          <a:lstStyle/>
          <a:p>
            <a:fld id="{71E34003-5C6B-48F7-B366-DAAA94BA38D1}"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5147646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smtClean="0"/>
          </a:p>
          <a:p>
            <a:r>
              <a:rPr lang="en-US" dirty="0" smtClean="0"/>
              <a:t>NATS Prestwick</a:t>
            </a:r>
          </a:p>
          <a:p>
            <a:endParaRPr lang="en-US" dirty="0" smtClean="0"/>
          </a:p>
          <a:p>
            <a:r>
              <a:rPr lang="en-US" dirty="0" smtClean="0"/>
              <a:t>Strategic</a:t>
            </a:r>
            <a:r>
              <a:rPr lang="en-US" baseline="0" dirty="0" smtClean="0"/>
              <a:t> approach to safety </a:t>
            </a:r>
            <a:endParaRPr lang="en-US" dirty="0" smtClean="0"/>
          </a:p>
          <a:p>
            <a:endParaRPr lang="en-US" dirty="0" smtClean="0"/>
          </a:p>
          <a:p>
            <a:r>
              <a:rPr lang="en-US" dirty="0" smtClean="0"/>
              <a:t>Just</a:t>
            </a:r>
            <a:r>
              <a:rPr lang="en-US" baseline="0" dirty="0" smtClean="0"/>
              <a:t> Culture protocol</a:t>
            </a:r>
          </a:p>
          <a:p>
            <a:r>
              <a:rPr lang="en-US" baseline="0" dirty="0" smtClean="0"/>
              <a:t>Safety Culture program</a:t>
            </a:r>
          </a:p>
          <a:p>
            <a:r>
              <a:rPr lang="en-US" baseline="0" dirty="0" smtClean="0"/>
              <a:t>Culture surveys</a:t>
            </a:r>
          </a:p>
          <a:p>
            <a:r>
              <a:rPr lang="en-US" baseline="0" dirty="0" smtClean="0"/>
              <a:t>Leadership</a:t>
            </a:r>
          </a:p>
          <a:p>
            <a:r>
              <a:rPr lang="en-US" baseline="0" dirty="0" smtClean="0"/>
              <a:t>Mentoring, coaching..</a:t>
            </a:r>
          </a:p>
          <a:p>
            <a:endParaRPr lang="en-US" baseline="0" dirty="0" smtClean="0"/>
          </a:p>
          <a:p>
            <a:r>
              <a:rPr lang="en-US" baseline="0" dirty="0" smtClean="0"/>
              <a:t>Max and Caroline</a:t>
            </a:r>
          </a:p>
          <a:p>
            <a:endParaRPr lang="en-US" baseline="0" dirty="0" smtClean="0"/>
          </a:p>
          <a:p>
            <a:r>
              <a:rPr lang="en-US" baseline="0" dirty="0" smtClean="0"/>
              <a:t>Loss of psychological safety – major warning sign see Mid Staffs</a:t>
            </a:r>
            <a:endParaRPr lang="en-US" dirty="0"/>
          </a:p>
        </p:txBody>
      </p:sp>
      <p:sp>
        <p:nvSpPr>
          <p:cNvPr id="4" name="Slide Number Placeholder 3"/>
          <p:cNvSpPr>
            <a:spLocks noGrp="1"/>
          </p:cNvSpPr>
          <p:nvPr>
            <p:ph type="sldNum" sz="quarter" idx="10"/>
          </p:nvPr>
        </p:nvSpPr>
        <p:spPr/>
        <p:txBody>
          <a:bodyPr/>
          <a:lstStyle/>
          <a:p>
            <a:fld id="{71E34003-5C6B-48F7-B366-DAAA94BA38D1}"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15147646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Deeper</a:t>
            </a:r>
            <a:r>
              <a:rPr lang="en-US" baseline="0" dirty="0" smtClean="0"/>
              <a:t> Explanation on ‘dosing formula”</a:t>
            </a:r>
          </a:p>
          <a:p>
            <a:r>
              <a:rPr lang="en-US" baseline="0" dirty="0" smtClean="0"/>
              <a:t>‘Two jobs’</a:t>
            </a:r>
            <a:endParaRPr lang="en-US" dirty="0"/>
          </a:p>
        </p:txBody>
      </p:sp>
      <p:sp>
        <p:nvSpPr>
          <p:cNvPr id="4" name="Slide Number Placeholder 3"/>
          <p:cNvSpPr>
            <a:spLocks noGrp="1"/>
          </p:cNvSpPr>
          <p:nvPr>
            <p:ph type="sldNum" sz="quarter" idx="10"/>
          </p:nvPr>
        </p:nvSpPr>
        <p:spPr/>
        <p:txBody>
          <a:bodyPr/>
          <a:lstStyle/>
          <a:p>
            <a:fld id="{71E34003-5C6B-48F7-B366-DAAA94BA38D1}"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5147646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E34003-5C6B-48F7-B366-DAAA94BA38D1}"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5147646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TOYOTA &gt; VIRGINIA</a:t>
            </a:r>
            <a:r>
              <a:rPr lang="en-US" baseline="0" dirty="0" smtClean="0"/>
              <a:t> MASON</a:t>
            </a:r>
          </a:p>
          <a:p>
            <a:r>
              <a:rPr lang="en-US" baseline="0" dirty="0" smtClean="0"/>
              <a:t>US NAVY &gt; CINCINNATTI CHILDRENS</a:t>
            </a:r>
          </a:p>
          <a:p>
            <a:r>
              <a:rPr lang="en-US" baseline="0" dirty="0" smtClean="0"/>
              <a:t>IDEO &gt; KP</a:t>
            </a:r>
          </a:p>
          <a:p>
            <a:r>
              <a:rPr lang="en-US" baseline="0" dirty="0" smtClean="0"/>
              <a:t>PREDICTIVE MODELLING / METEROLOGY &gt; CAMDEN HEALTH</a:t>
            </a:r>
          </a:p>
          <a:p>
            <a:endParaRPr lang="en-US" baseline="0" dirty="0" smtClean="0"/>
          </a:p>
          <a:p>
            <a:r>
              <a:rPr lang="en-US" baseline="0" dirty="0" smtClean="0"/>
              <a:t>All time greats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Pele,</a:t>
            </a:r>
            <a:r>
              <a:rPr lang="en-US" baseline="0" dirty="0" smtClean="0"/>
              <a:t> Messi</a:t>
            </a:r>
          </a:p>
          <a:p>
            <a:r>
              <a:rPr lang="en-US" baseline="0" dirty="0" smtClean="0"/>
              <a:t>Jerry Rice – Top San Fran 49y</a:t>
            </a:r>
          </a:p>
          <a:p>
            <a:r>
              <a:rPr lang="en-US" baseline="0" dirty="0" smtClean="0"/>
              <a:t>Wayne Gretzky – Top Canadian Ice Hockey </a:t>
            </a:r>
          </a:p>
          <a:p>
            <a:endParaRPr lang="en-US" dirty="0" smtClean="0"/>
          </a:p>
          <a:p>
            <a:r>
              <a:rPr lang="en-US" b="1" dirty="0" smtClean="0"/>
              <a:t>Creativity…</a:t>
            </a:r>
          </a:p>
          <a:p>
            <a:endParaRPr lang="en-US" b="1" dirty="0" smtClean="0"/>
          </a:p>
          <a:p>
            <a:r>
              <a:rPr lang="en-US" b="1" dirty="0" smtClean="0"/>
              <a:t>Failure</a:t>
            </a:r>
            <a:r>
              <a:rPr lang="en-US" b="1" baseline="0" dirty="0" smtClean="0"/>
              <a:t> isn’t failing – move from “trial and error” to “trial and learn”</a:t>
            </a:r>
            <a:endParaRPr lang="en-US" b="1" dirty="0" smtClean="0"/>
          </a:p>
        </p:txBody>
      </p:sp>
      <p:sp>
        <p:nvSpPr>
          <p:cNvPr id="4" name="Slide Number Placeholder 3"/>
          <p:cNvSpPr>
            <a:spLocks noGrp="1"/>
          </p:cNvSpPr>
          <p:nvPr>
            <p:ph type="sldNum" sz="quarter" idx="10"/>
          </p:nvPr>
        </p:nvSpPr>
        <p:spPr/>
        <p:txBody>
          <a:bodyPr/>
          <a:lstStyle/>
          <a:p>
            <a:fld id="{71E34003-5C6B-48F7-B366-DAAA94BA38D1}"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1514764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This</a:t>
            </a:r>
            <a:r>
              <a:rPr lang="en-US" baseline="0" dirty="0"/>
              <a:t> slide describes how the Building Blocks came about and how they have been used</a:t>
            </a:r>
            <a:endParaRPr lang="en-US" dirty="0"/>
          </a:p>
        </p:txBody>
      </p:sp>
      <p:sp>
        <p:nvSpPr>
          <p:cNvPr id="4" name="Slide Number Placeholder 3"/>
          <p:cNvSpPr>
            <a:spLocks noGrp="1"/>
          </p:cNvSpPr>
          <p:nvPr>
            <p:ph type="sldNum" sz="quarter" idx="10"/>
          </p:nvPr>
        </p:nvSpPr>
        <p:spPr/>
        <p:txBody>
          <a:bodyPr/>
          <a:lstStyle/>
          <a:p>
            <a:fld id="{71E34003-5C6B-48F7-B366-DAAA94BA38D1}" type="slidenum">
              <a:rPr lang="en-US" smtClean="0">
                <a:solidFill>
                  <a:prstClr val="black"/>
                </a:solidFill>
              </a:rPr>
              <a:pPr/>
              <a:t>3</a:t>
            </a:fld>
            <a:endParaRPr lang="en-US">
              <a:solidFill>
                <a:prstClr val="black"/>
              </a:solidFill>
            </a:endParaRPr>
          </a:p>
        </p:txBody>
      </p:sp>
      <p:sp>
        <p:nvSpPr>
          <p:cNvPr id="5" name="Header Placeholder 4"/>
          <p:cNvSpPr>
            <a:spLocks noGrp="1"/>
          </p:cNvSpPr>
          <p:nvPr>
            <p:ph type="hdr" sz="quarter" idx="11"/>
          </p:nvPr>
        </p:nvSpPr>
        <p:spPr/>
        <p:txBody>
          <a:bodyPr/>
          <a:lstStyle/>
          <a:p>
            <a:endParaRPr lang="en-GB"/>
          </a:p>
        </p:txBody>
      </p:sp>
    </p:spTree>
    <p:extLst>
      <p:ext uri="{BB962C8B-B14F-4D97-AF65-F5344CB8AC3E}">
        <p14:creationId xmlns:p14="http://schemas.microsoft.com/office/powerpoint/2010/main" val="18373525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Sir</a:t>
            </a:r>
            <a:r>
              <a:rPr lang="en-US" baseline="0" dirty="0" smtClean="0"/>
              <a:t> Dave </a:t>
            </a:r>
            <a:r>
              <a:rPr lang="en-US" baseline="0" dirty="0" err="1" smtClean="0"/>
              <a:t>Brailsford</a:t>
            </a:r>
            <a:endParaRPr lang="en-US" baseline="0" dirty="0" smtClean="0"/>
          </a:p>
          <a:p>
            <a:endParaRPr lang="en-US" baseline="0" dirty="0" smtClean="0"/>
          </a:p>
          <a:p>
            <a:r>
              <a:rPr lang="en-US" baseline="0" dirty="0" smtClean="0"/>
              <a:t>“Marginal gains – as an approach is about having the INTELLECTUAL HONESTY to see where you are going wrong and delivering improvements as a result”</a:t>
            </a:r>
          </a:p>
          <a:p>
            <a:endParaRPr lang="en-US" baseline="0" dirty="0" smtClean="0"/>
          </a:p>
          <a:p>
            <a:pPr marL="171450" indent="-171450">
              <a:buFontTx/>
              <a:buChar char="-"/>
            </a:pPr>
            <a:r>
              <a:rPr lang="en-US" baseline="0" dirty="0" smtClean="0"/>
              <a:t>Bicycle redesign</a:t>
            </a:r>
          </a:p>
          <a:p>
            <a:pPr marL="171450" indent="-171450">
              <a:buFontTx/>
              <a:buChar char="-"/>
            </a:pPr>
            <a:r>
              <a:rPr lang="en-US" baseline="0" dirty="0" smtClean="0"/>
              <a:t>Painting inside of vans white</a:t>
            </a:r>
          </a:p>
          <a:p>
            <a:pPr marL="171450" indent="-171450">
              <a:buFontTx/>
              <a:buChar char="-"/>
            </a:pPr>
            <a:r>
              <a:rPr lang="en-US" baseline="0" dirty="0" smtClean="0"/>
              <a:t>Teaching cyclists how to wash hands to avoid viruses</a:t>
            </a:r>
          </a:p>
          <a:p>
            <a:pPr marL="171450" indent="-171450">
              <a:buFontTx/>
              <a:buChar char="-"/>
            </a:pPr>
            <a:r>
              <a:rPr lang="en-US" baseline="0" dirty="0" smtClean="0"/>
              <a:t>Using thigh warmers to ensure muscles stay at optimum temperature</a:t>
            </a:r>
          </a:p>
          <a:p>
            <a:pPr marL="171450" indent="-171450">
              <a:buFontTx/>
              <a:buChar char="-"/>
            </a:pPr>
            <a:endParaRPr lang="en-US" baseline="0" dirty="0" smtClean="0"/>
          </a:p>
          <a:p>
            <a:pPr marL="171450" indent="-171450">
              <a:buFontTx/>
              <a:buChar char="-"/>
            </a:pPr>
            <a:r>
              <a:rPr lang="en-US" baseline="0" dirty="0" smtClean="0"/>
              <a:t>GB cycling </a:t>
            </a:r>
          </a:p>
          <a:p>
            <a:pPr marL="628650" lvl="1" indent="-171450">
              <a:buFontTx/>
              <a:buChar char="-"/>
            </a:pPr>
            <a:r>
              <a:rPr lang="en-US" baseline="0" dirty="0" smtClean="0"/>
              <a:t>100 years won one gold medal Olympics</a:t>
            </a:r>
          </a:p>
          <a:p>
            <a:pPr marL="628650" lvl="1" indent="-171450">
              <a:buFontTx/>
              <a:buChar char="-"/>
            </a:pPr>
            <a:r>
              <a:rPr lang="en-US" baseline="0" dirty="0" smtClean="0"/>
              <a:t>Never won Tour de France</a:t>
            </a:r>
          </a:p>
          <a:p>
            <a:pPr marL="628650" lvl="1" indent="-171450">
              <a:buFontTx/>
              <a:buChar char="-"/>
            </a:pPr>
            <a:r>
              <a:rPr lang="en-US" baseline="0" dirty="0" smtClean="0"/>
              <a:t>Top European bike manufacturers refused to sell to the team for fear it would hurt sales</a:t>
            </a:r>
          </a:p>
          <a:p>
            <a:pPr marL="628650" lvl="1" indent="-171450">
              <a:buFontTx/>
              <a:buChar char="-"/>
            </a:pPr>
            <a:endParaRPr lang="en-US" baseline="0" dirty="0" smtClean="0"/>
          </a:p>
          <a:p>
            <a:pPr marL="628650" lvl="1" indent="-171450">
              <a:buFontTx/>
              <a:buChar char="-"/>
            </a:pPr>
            <a:r>
              <a:rPr lang="en-US" baseline="0" dirty="0" smtClean="0"/>
              <a:t>Over 10y stretch 60% Gold medals at 2008 Olympics</a:t>
            </a:r>
          </a:p>
          <a:p>
            <a:pPr marL="1085850" lvl="2" indent="-171450">
              <a:buFontTx/>
              <a:buChar char="-"/>
            </a:pPr>
            <a:r>
              <a:rPr lang="en-US" baseline="0" dirty="0" smtClean="0"/>
              <a:t>178 World Championships/ 66 Olympic Golds including 60% Golds 2008</a:t>
            </a:r>
          </a:p>
          <a:p>
            <a:pPr marL="1085850" lvl="2" indent="-171450">
              <a:buFontTx/>
              <a:buChar char="-"/>
            </a:pPr>
            <a:r>
              <a:rPr lang="en-US" baseline="0" dirty="0" smtClean="0"/>
              <a:t>5/6 Tour De France wins</a:t>
            </a:r>
          </a:p>
          <a:p>
            <a:pPr marL="1085850" lvl="2" indent="-171450">
              <a:buFontTx/>
              <a:buChar char="-"/>
            </a:pPr>
            <a:endParaRPr lang="en-US" baseline="0" dirty="0" smtClean="0"/>
          </a:p>
          <a:p>
            <a:pPr marL="171450" lvl="0" indent="-171450">
              <a:buFontTx/>
              <a:buChar char="-"/>
            </a:pPr>
            <a:r>
              <a:rPr lang="en-US" baseline="0" dirty="0" smtClean="0"/>
              <a:t>COMPLEX ADAPTIVE SYSTEMS</a:t>
            </a:r>
            <a:br>
              <a:rPr lang="en-US" baseline="0" dirty="0" smtClean="0"/>
            </a:br>
            <a:endParaRPr lang="en-US" baseline="0" dirty="0" smtClean="0"/>
          </a:p>
          <a:p>
            <a:pPr marL="171450" lvl="0" indent="-171450">
              <a:buFontTx/>
              <a:buChar char="-"/>
            </a:pPr>
            <a:r>
              <a:rPr lang="en-GB" dirty="0" smtClean="0"/>
              <a:t> a large number of elements which interact dynamically </a:t>
            </a:r>
          </a:p>
          <a:p>
            <a:pPr marL="171450" lvl="0" indent="-171450">
              <a:buFontTx/>
              <a:buChar char="-"/>
            </a:pPr>
            <a:r>
              <a:rPr lang="en-GB" dirty="0" smtClean="0"/>
              <a:t> any element in the system is affected by and affects several other systems </a:t>
            </a:r>
          </a:p>
          <a:p>
            <a:pPr marL="171450" lvl="0" indent="-171450">
              <a:buFontTx/>
              <a:buChar char="-"/>
            </a:pPr>
            <a:r>
              <a:rPr lang="en-GB" dirty="0" smtClean="0"/>
              <a:t> non linear interactions, so small changes can have large effects </a:t>
            </a:r>
          </a:p>
          <a:p>
            <a:pPr marL="171450" lvl="0" indent="-171450">
              <a:buFontTx/>
              <a:buChar char="-"/>
            </a:pPr>
            <a:r>
              <a:rPr lang="en-GB" dirty="0" smtClean="0"/>
              <a:t> openness, so it may be difficult to define system boundaries </a:t>
            </a:r>
          </a:p>
          <a:p>
            <a:pPr marL="171450" lvl="0" indent="-171450">
              <a:buFontTx/>
              <a:buChar char="-"/>
            </a:pPr>
            <a:r>
              <a:rPr lang="en-GB" dirty="0" smtClean="0"/>
              <a:t> a constant flow of energy to maintain the organisation of the system </a:t>
            </a:r>
          </a:p>
          <a:p>
            <a:pPr marL="171450" lvl="0" indent="-171450">
              <a:buFontTx/>
              <a:buChar char="-"/>
            </a:pPr>
            <a:r>
              <a:rPr lang="en-GB" dirty="0" smtClean="0"/>
              <a:t> a history whereby the past helps to shape present behaviour </a:t>
            </a:r>
          </a:p>
          <a:p>
            <a:pPr marL="171450" lvl="0" indent="-171450">
              <a:buFontTx/>
              <a:buChar char="-"/>
            </a:pPr>
            <a:r>
              <a:rPr lang="en-GB" dirty="0" smtClean="0"/>
              <a:t> elements in the system are not aware of the behaviour of the system as a whole and respond only to what is available or known locally.</a:t>
            </a:r>
            <a:endParaRPr lang="en-US" baseline="0" dirty="0" smtClean="0"/>
          </a:p>
          <a:p>
            <a:pPr marL="1085850" lvl="2" indent="-171450">
              <a:buFontTx/>
              <a:buChar char="-"/>
            </a:pPr>
            <a:endParaRPr lang="en-US" baseline="0" dirty="0"/>
          </a:p>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71E34003-5C6B-48F7-B366-DAAA94BA38D1}"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15147646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Sir</a:t>
            </a:r>
            <a:r>
              <a:rPr lang="en-US" baseline="0" dirty="0" smtClean="0"/>
              <a:t> Dave </a:t>
            </a:r>
            <a:r>
              <a:rPr lang="en-US" baseline="0" dirty="0" err="1" smtClean="0"/>
              <a:t>Brailsford</a:t>
            </a:r>
            <a:endParaRPr lang="en-US" baseline="0" dirty="0" smtClean="0"/>
          </a:p>
          <a:p>
            <a:endParaRPr lang="en-US" baseline="0" dirty="0" smtClean="0"/>
          </a:p>
          <a:p>
            <a:r>
              <a:rPr lang="en-US" i="1" baseline="0" dirty="0" smtClean="0"/>
              <a:t>“Marginal gains – as an approach is about having the INTELLECTUAL HONESTY to see where you are going wrong and delivering improvements as a result”</a:t>
            </a:r>
          </a:p>
          <a:p>
            <a:endParaRPr lang="en-US" baseline="0" dirty="0" smtClean="0"/>
          </a:p>
          <a:p>
            <a:pPr marL="171450" indent="-171450">
              <a:buFontTx/>
              <a:buChar char="-"/>
            </a:pPr>
            <a:r>
              <a:rPr lang="en-US" baseline="0" dirty="0" smtClean="0"/>
              <a:t>Bicycle redesign</a:t>
            </a:r>
          </a:p>
          <a:p>
            <a:pPr marL="171450" indent="-171450">
              <a:buFontTx/>
              <a:buChar char="-"/>
            </a:pPr>
            <a:r>
              <a:rPr lang="en-US" baseline="0" dirty="0" smtClean="0"/>
              <a:t>Painting inside of vans white</a:t>
            </a:r>
          </a:p>
          <a:p>
            <a:pPr marL="171450" indent="-171450">
              <a:buFontTx/>
              <a:buChar char="-"/>
            </a:pPr>
            <a:r>
              <a:rPr lang="en-US" baseline="0" dirty="0" smtClean="0"/>
              <a:t>Teaching cyclists how to wash hands to avoid viruses</a:t>
            </a:r>
          </a:p>
          <a:p>
            <a:pPr marL="171450" indent="-171450">
              <a:buFontTx/>
              <a:buChar char="-"/>
            </a:pPr>
            <a:r>
              <a:rPr lang="en-US" baseline="0" dirty="0" smtClean="0"/>
              <a:t>Using thigh warmers to ensure muscles stay at optimum temperature</a:t>
            </a:r>
          </a:p>
          <a:p>
            <a:pPr marL="171450" indent="-171450">
              <a:buFontTx/>
              <a:buChar char="-"/>
            </a:pPr>
            <a:endParaRPr lang="en-US" baseline="0" dirty="0" smtClean="0"/>
          </a:p>
          <a:p>
            <a:pPr marL="171450" indent="-171450">
              <a:buFontTx/>
              <a:buChar char="-"/>
            </a:pPr>
            <a:r>
              <a:rPr lang="en-US" baseline="0" dirty="0" smtClean="0"/>
              <a:t>GB cycling </a:t>
            </a:r>
          </a:p>
          <a:p>
            <a:pPr marL="628650" lvl="1" indent="-171450">
              <a:buFontTx/>
              <a:buChar char="-"/>
            </a:pPr>
            <a:r>
              <a:rPr lang="en-US" baseline="0" dirty="0" smtClean="0"/>
              <a:t>100 years won one gold medal Olympics</a:t>
            </a:r>
          </a:p>
          <a:p>
            <a:pPr marL="628650" lvl="1" indent="-171450">
              <a:buFontTx/>
              <a:buChar char="-"/>
            </a:pPr>
            <a:r>
              <a:rPr lang="en-US" baseline="0" dirty="0" smtClean="0"/>
              <a:t>Never won Tour de France</a:t>
            </a:r>
          </a:p>
          <a:p>
            <a:pPr marL="628650" lvl="1" indent="-171450">
              <a:buFontTx/>
              <a:buChar char="-"/>
            </a:pPr>
            <a:r>
              <a:rPr lang="en-US" baseline="0" dirty="0" smtClean="0"/>
              <a:t>Top European bike manufacturers refused to sell to the team for fear it would hurt sales</a:t>
            </a:r>
          </a:p>
          <a:p>
            <a:pPr marL="628650" lvl="1" indent="-171450">
              <a:buFontTx/>
              <a:buChar char="-"/>
            </a:pPr>
            <a:endParaRPr lang="en-US" baseline="0" dirty="0" smtClean="0"/>
          </a:p>
          <a:p>
            <a:pPr marL="628650" lvl="1" indent="-171450">
              <a:buFontTx/>
              <a:buChar char="-"/>
            </a:pPr>
            <a:r>
              <a:rPr lang="en-US" baseline="0" dirty="0" smtClean="0"/>
              <a:t>Over 10y stretch 60% Gold medals at 2008 Olympics</a:t>
            </a:r>
          </a:p>
          <a:p>
            <a:pPr marL="1085850" lvl="2" indent="-171450">
              <a:buFontTx/>
              <a:buChar char="-"/>
            </a:pPr>
            <a:r>
              <a:rPr lang="en-US" baseline="0" dirty="0" smtClean="0"/>
              <a:t>178 World Championships/ 66 Olympic Golds including 60% Golds 2008</a:t>
            </a:r>
          </a:p>
          <a:p>
            <a:pPr marL="1085850" lvl="2" indent="-171450">
              <a:buFontTx/>
              <a:buChar char="-"/>
            </a:pPr>
            <a:r>
              <a:rPr lang="en-US" baseline="0" dirty="0" smtClean="0"/>
              <a:t>5/6 Tour De France wins</a:t>
            </a:r>
          </a:p>
          <a:p>
            <a:pPr marL="1085850" lvl="2" indent="-171450">
              <a:buFontTx/>
              <a:buChar char="-"/>
            </a:pPr>
            <a:endParaRPr lang="en-US" baseline="0" dirty="0" smtClean="0"/>
          </a:p>
          <a:p>
            <a:pPr marL="171450" lvl="0" indent="-171450">
              <a:buFontTx/>
              <a:buChar char="-"/>
            </a:pPr>
            <a:r>
              <a:rPr lang="en-US" baseline="0" dirty="0" smtClean="0"/>
              <a:t>COMPLEX ADAPTIVE SYSTEMS</a:t>
            </a:r>
            <a:br>
              <a:rPr lang="en-US" baseline="0" dirty="0" smtClean="0"/>
            </a:br>
            <a:endParaRPr lang="en-US" baseline="0" dirty="0" smtClean="0"/>
          </a:p>
          <a:p>
            <a:pPr marL="171450" lvl="0" indent="-171450">
              <a:buFontTx/>
              <a:buChar char="-"/>
            </a:pPr>
            <a:r>
              <a:rPr lang="en-GB" dirty="0" smtClean="0"/>
              <a:t> a large number of elements which interact dynamically </a:t>
            </a:r>
          </a:p>
          <a:p>
            <a:pPr marL="171450" lvl="0" indent="-171450">
              <a:buFontTx/>
              <a:buChar char="-"/>
            </a:pPr>
            <a:r>
              <a:rPr lang="en-GB" dirty="0" smtClean="0"/>
              <a:t> any element in the system is affected by and affects several other systems </a:t>
            </a:r>
          </a:p>
          <a:p>
            <a:pPr marL="171450" lvl="0" indent="-171450">
              <a:buFontTx/>
              <a:buChar char="-"/>
            </a:pPr>
            <a:r>
              <a:rPr lang="en-GB" dirty="0" smtClean="0"/>
              <a:t> non linear interactions, so small changes can have large effects </a:t>
            </a:r>
          </a:p>
          <a:p>
            <a:pPr marL="171450" lvl="0" indent="-171450">
              <a:buFontTx/>
              <a:buChar char="-"/>
            </a:pPr>
            <a:r>
              <a:rPr lang="en-GB" dirty="0" smtClean="0"/>
              <a:t> openness, so it may be difficult to define system boundaries </a:t>
            </a:r>
          </a:p>
          <a:p>
            <a:pPr marL="171450" lvl="0" indent="-171450">
              <a:buFontTx/>
              <a:buChar char="-"/>
            </a:pPr>
            <a:r>
              <a:rPr lang="en-GB" dirty="0" smtClean="0"/>
              <a:t> a constant flow of energy to maintain the organisation of the system </a:t>
            </a:r>
          </a:p>
          <a:p>
            <a:pPr marL="171450" lvl="0" indent="-171450">
              <a:buFontTx/>
              <a:buChar char="-"/>
            </a:pPr>
            <a:r>
              <a:rPr lang="en-GB" dirty="0" smtClean="0"/>
              <a:t> a history whereby the past helps to shape present behaviour </a:t>
            </a:r>
          </a:p>
          <a:p>
            <a:pPr marL="171450" lvl="0" indent="-171450">
              <a:buFontTx/>
              <a:buChar char="-"/>
            </a:pPr>
            <a:r>
              <a:rPr lang="en-GB" dirty="0" smtClean="0"/>
              <a:t> elements in the system are not aware of the behaviour of the system as a whole and respond only to what is available or known locally.</a:t>
            </a:r>
            <a:endParaRPr lang="en-US" baseline="0" dirty="0" smtClean="0"/>
          </a:p>
          <a:p>
            <a:pPr marL="1085850" lvl="2" indent="-171450">
              <a:buFontTx/>
              <a:buChar char="-"/>
            </a:pPr>
            <a:endParaRPr lang="en-US" baseline="0" dirty="0"/>
          </a:p>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71E34003-5C6B-48F7-B366-DAAA94BA38D1}"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15147646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defTabSz="914350">
              <a:defRPr/>
            </a:pPr>
            <a:r>
              <a:rPr lang="en-US" baseline="0" dirty="0" smtClean="0"/>
              <a:t>Intermountain: </a:t>
            </a:r>
          </a:p>
          <a:p>
            <a:r>
              <a:rPr lang="en-US" dirty="0" smtClean="0"/>
              <a:t>+</a:t>
            </a:r>
            <a:r>
              <a:rPr lang="en-US" baseline="0" dirty="0" smtClean="0"/>
              <a:t> addressing </a:t>
            </a:r>
            <a:r>
              <a:rPr lang="en-US" baseline="0" dirty="0" err="1" smtClean="0"/>
              <a:t>underperfromers</a:t>
            </a:r>
            <a:r>
              <a:rPr lang="en-US" baseline="0" dirty="0" smtClean="0"/>
              <a:t> “worth a free lunch”</a:t>
            </a:r>
          </a:p>
          <a:p>
            <a:r>
              <a:rPr lang="en-US" baseline="0" dirty="0" smtClean="0"/>
              <a:t>Intermountain: </a:t>
            </a:r>
          </a:p>
          <a:p>
            <a:r>
              <a:rPr lang="en-US" baseline="0" dirty="0" smtClean="0"/>
              <a:t>-+ Surgeons &gt; blind data, all had something to teach, all something to learn</a:t>
            </a:r>
          </a:p>
          <a:p>
            <a:r>
              <a:rPr lang="en-US" baseline="0" dirty="0" smtClean="0"/>
              <a:t>“Just culture”</a:t>
            </a:r>
          </a:p>
          <a:p>
            <a:r>
              <a:rPr lang="en-US" baseline="0" dirty="0" smtClean="0"/>
              <a:t>Role of leaders it to create culture and enablers for front line staff to do a great job – basically remove the barriers then get out of the way.</a:t>
            </a:r>
          </a:p>
          <a:p>
            <a:endParaRPr lang="en-US" baseline="0" dirty="0" smtClean="0"/>
          </a:p>
          <a:p>
            <a:r>
              <a:rPr lang="en-US" baseline="0" dirty="0" smtClean="0"/>
              <a:t>CINCINATTI CHILDRENS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Stephen </a:t>
            </a:r>
            <a:r>
              <a:rPr lang="en-US" baseline="0" dirty="0" err="1" smtClean="0"/>
              <a:t>Muething</a:t>
            </a:r>
            <a:r>
              <a:rPr lang="en-US" baseline="0" dirty="0" smtClean="0"/>
              <a:t> &gt; $10B Aircraft Carrier = SITUATIONAL AWARENESS</a:t>
            </a:r>
          </a:p>
          <a:p>
            <a:r>
              <a:rPr lang="en-US" baseline="0" dirty="0" smtClean="0"/>
              <a:t>https://www.cincinnatichildrens.org/bio/m/stephen-muething#contentmaster_1_pagemaincontent_0_pnlPublications</a:t>
            </a:r>
          </a:p>
          <a:p>
            <a:endParaRPr lang="en-US" baseline="0" dirty="0" smtClean="0"/>
          </a:p>
          <a:p>
            <a:r>
              <a:rPr lang="en-US" baseline="0" dirty="0" smtClean="0"/>
              <a:t>Reduction in Significant Safety Incidents reduction 80% over 5year program, sustain – zero over 200+ days, </a:t>
            </a:r>
          </a:p>
          <a:p>
            <a:endParaRPr lang="en-US" baseline="0" dirty="0" smtClean="0"/>
          </a:p>
          <a:p>
            <a:r>
              <a:rPr lang="en-US" baseline="0" dirty="0" smtClean="0"/>
              <a:t>Going for ‘best in class’</a:t>
            </a:r>
          </a:p>
          <a:p>
            <a:r>
              <a:rPr lang="en-US" baseline="0" dirty="0" smtClean="0"/>
              <a:t>Going for high reliability</a:t>
            </a:r>
          </a:p>
          <a:p>
            <a:r>
              <a:rPr lang="en-US" baseline="0" dirty="0" smtClean="0"/>
              <a:t>Pre-occupation with failure</a:t>
            </a:r>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1E34003-5C6B-48F7-B366-DAAA94BA38D1}"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15147646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DATIX</a:t>
            </a:r>
          </a:p>
          <a:p>
            <a:r>
              <a:rPr lang="en-US" dirty="0" smtClean="0"/>
              <a:t>EMS – Emergency</a:t>
            </a:r>
            <a:r>
              <a:rPr lang="en-US" baseline="0" dirty="0" smtClean="0"/>
              <a:t> Management System</a:t>
            </a:r>
            <a:endParaRPr lang="en-US" dirty="0" smtClean="0"/>
          </a:p>
          <a:p>
            <a:r>
              <a:rPr lang="en-US" dirty="0" smtClean="0"/>
              <a:t>OPEL – Operational Performance</a:t>
            </a:r>
            <a:r>
              <a:rPr lang="en-US" baseline="0" dirty="0" smtClean="0"/>
              <a:t> Escalation Levels</a:t>
            </a:r>
            <a:endParaRPr lang="en-US" dirty="0"/>
          </a:p>
        </p:txBody>
      </p:sp>
      <p:sp>
        <p:nvSpPr>
          <p:cNvPr id="4" name="Slide Number Placeholder 3"/>
          <p:cNvSpPr>
            <a:spLocks noGrp="1"/>
          </p:cNvSpPr>
          <p:nvPr>
            <p:ph type="sldNum" sz="quarter" idx="10"/>
          </p:nvPr>
        </p:nvSpPr>
        <p:spPr/>
        <p:txBody>
          <a:bodyPr/>
          <a:lstStyle/>
          <a:p>
            <a:fld id="{71E34003-5C6B-48F7-B366-DAAA94BA38D1}"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15147646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MECHANISM + CONTEXT + QI = OUTCOME</a:t>
            </a:r>
            <a:endParaRPr lang="en-US" dirty="0"/>
          </a:p>
        </p:txBody>
      </p:sp>
      <p:sp>
        <p:nvSpPr>
          <p:cNvPr id="4" name="Slide Number Placeholder 3"/>
          <p:cNvSpPr>
            <a:spLocks noGrp="1"/>
          </p:cNvSpPr>
          <p:nvPr>
            <p:ph type="sldNum" sz="quarter" idx="10"/>
          </p:nvPr>
        </p:nvSpPr>
        <p:spPr/>
        <p:txBody>
          <a:bodyPr/>
          <a:lstStyle/>
          <a:p>
            <a:fld id="{71E34003-5C6B-48F7-B366-DAAA94BA38D1}" type="slidenum">
              <a:rPr lang="en-US" smtClean="0"/>
              <a:t>35</a:t>
            </a:fld>
            <a:endParaRPr lang="en-US"/>
          </a:p>
        </p:txBody>
      </p:sp>
    </p:spTree>
    <p:extLst>
      <p:ext uri="{BB962C8B-B14F-4D97-AF65-F5344CB8AC3E}">
        <p14:creationId xmlns:p14="http://schemas.microsoft.com/office/powerpoint/2010/main" val="14588611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Patient</a:t>
            </a:r>
            <a:r>
              <a:rPr lang="en-US" baseline="0" dirty="0" smtClean="0"/>
              <a:t> Falls</a:t>
            </a:r>
          </a:p>
          <a:p>
            <a:r>
              <a:rPr lang="en-US" baseline="0" dirty="0" smtClean="0"/>
              <a:t>Pressure Ulcers</a:t>
            </a:r>
          </a:p>
          <a:p>
            <a:r>
              <a:rPr lang="en-US" baseline="0" dirty="0" smtClean="0"/>
              <a:t>Medication Errors</a:t>
            </a:r>
          </a:p>
          <a:p>
            <a:r>
              <a:rPr lang="en-US" baseline="0" dirty="0" smtClean="0"/>
              <a:t>Patient Flow</a:t>
            </a:r>
          </a:p>
          <a:p>
            <a:endParaRPr lang="en-US" baseline="0" dirty="0" smtClean="0"/>
          </a:p>
          <a:p>
            <a:r>
              <a:rPr lang="en-US" baseline="0" dirty="0" smtClean="0"/>
              <a:t>School seeking to improve water intake and reduce soft drinks – test what happens feed plant &gt; developed impactful tool primary school children</a:t>
            </a:r>
          </a:p>
          <a:p>
            <a:endParaRPr lang="en-US" baseline="0" dirty="0" smtClean="0"/>
          </a:p>
          <a:p>
            <a:r>
              <a:rPr lang="en-US" baseline="0" dirty="0" smtClean="0"/>
              <a:t>Susan: Matrons MCT Liverpool Paul Curtis Angel Wings: Testing 1week access Direct matron/ through GP/ through SPC</a:t>
            </a:r>
          </a:p>
          <a:p>
            <a:endParaRPr lang="en-US" baseline="0" dirty="0" smtClean="0"/>
          </a:p>
          <a:p>
            <a:r>
              <a:rPr lang="en-US" baseline="0" dirty="0" smtClean="0"/>
              <a:t>Covid-19 Vaccination: Incremental testing, tweaking &gt; Increase flow and vaccine delivery by 20% &gt; 100000 vaccines</a:t>
            </a:r>
          </a:p>
          <a:p>
            <a:endParaRPr lang="en-US" baseline="0" dirty="0" smtClean="0"/>
          </a:p>
          <a:p>
            <a:r>
              <a:rPr lang="en-US" baseline="0" dirty="0" smtClean="0"/>
              <a:t>PDSA: Parachuted volunteers practices calling patients scripted answers: </a:t>
            </a:r>
            <a:endParaRPr lang="en-US" dirty="0"/>
          </a:p>
        </p:txBody>
      </p:sp>
      <p:sp>
        <p:nvSpPr>
          <p:cNvPr id="4" name="Slide Number Placeholder 3"/>
          <p:cNvSpPr>
            <a:spLocks noGrp="1"/>
          </p:cNvSpPr>
          <p:nvPr>
            <p:ph type="sldNum" sz="quarter" idx="10"/>
          </p:nvPr>
        </p:nvSpPr>
        <p:spPr/>
        <p:txBody>
          <a:bodyPr/>
          <a:lstStyle/>
          <a:p>
            <a:fld id="{71E34003-5C6B-48F7-B366-DAAA94BA38D1}" type="slidenum">
              <a:rPr lang="en-US" smtClean="0"/>
              <a:t>36</a:t>
            </a:fld>
            <a:endParaRPr lang="en-US"/>
          </a:p>
        </p:txBody>
      </p:sp>
    </p:spTree>
    <p:extLst>
      <p:ext uri="{BB962C8B-B14F-4D97-AF65-F5344CB8AC3E}">
        <p14:creationId xmlns:p14="http://schemas.microsoft.com/office/powerpoint/2010/main" val="38050526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MECHANISM + CONTEXT + QI = OUTCOME</a:t>
            </a:r>
          </a:p>
          <a:p>
            <a:endParaRPr lang="en-US" dirty="0" smtClean="0"/>
          </a:p>
          <a:p>
            <a:r>
              <a:rPr lang="en-US" dirty="0" smtClean="0"/>
              <a:t>Innovate:</a:t>
            </a:r>
            <a:r>
              <a:rPr lang="en-US" baseline="0" dirty="0" smtClean="0"/>
              <a:t> A new process</a:t>
            </a:r>
          </a:p>
          <a:p>
            <a:r>
              <a:rPr lang="en-US" baseline="0" dirty="0" smtClean="0"/>
              <a:t>Integrate: Bringing two or more processes together</a:t>
            </a:r>
          </a:p>
          <a:p>
            <a:r>
              <a:rPr lang="en-US" baseline="0" dirty="0" err="1" smtClean="0"/>
              <a:t>Exnovate</a:t>
            </a:r>
            <a:r>
              <a:rPr lang="en-US" baseline="0" dirty="0" smtClean="0"/>
              <a:t>: Stopping processes that do not add benefit</a:t>
            </a:r>
          </a:p>
          <a:p>
            <a:r>
              <a:rPr lang="en-US" baseline="0" dirty="0" smtClean="0"/>
              <a:t>Improve: Making current process better</a:t>
            </a:r>
          </a:p>
          <a:p>
            <a:endParaRPr lang="en-US" dirty="0"/>
          </a:p>
        </p:txBody>
      </p:sp>
      <p:sp>
        <p:nvSpPr>
          <p:cNvPr id="4" name="Slide Number Placeholder 3"/>
          <p:cNvSpPr>
            <a:spLocks noGrp="1"/>
          </p:cNvSpPr>
          <p:nvPr>
            <p:ph type="sldNum" sz="quarter" idx="10"/>
          </p:nvPr>
        </p:nvSpPr>
        <p:spPr/>
        <p:txBody>
          <a:bodyPr/>
          <a:lstStyle/>
          <a:p>
            <a:fld id="{71E34003-5C6B-48F7-B366-DAAA94BA38D1}" type="slidenum">
              <a:rPr lang="en-US" smtClean="0"/>
              <a:t>37</a:t>
            </a:fld>
            <a:endParaRPr lang="en-US"/>
          </a:p>
        </p:txBody>
      </p:sp>
    </p:spTree>
    <p:extLst>
      <p:ext uri="{BB962C8B-B14F-4D97-AF65-F5344CB8AC3E}">
        <p14:creationId xmlns:p14="http://schemas.microsoft.com/office/powerpoint/2010/main" val="14588611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have a look under</a:t>
            </a:r>
            <a:r>
              <a:rPr lang="en-GB" baseline="0" dirty="0"/>
              <a:t> one block as an example</a:t>
            </a:r>
          </a:p>
        </p:txBody>
      </p:sp>
      <p:sp>
        <p:nvSpPr>
          <p:cNvPr id="4" name="Slide Number Placeholder 3"/>
          <p:cNvSpPr>
            <a:spLocks noGrp="1"/>
          </p:cNvSpPr>
          <p:nvPr>
            <p:ph type="sldNum" sz="quarter" idx="10"/>
          </p:nvPr>
        </p:nvSpPr>
        <p:spPr/>
        <p:txBody>
          <a:bodyPr/>
          <a:lstStyle/>
          <a:p>
            <a:fld id="{71E34003-5C6B-48F7-B366-DAAA94BA38D1}" type="slidenum">
              <a:rPr lang="en-US" smtClean="0">
                <a:solidFill>
                  <a:prstClr val="black"/>
                </a:solidFill>
              </a:rPr>
              <a:pPr/>
              <a:t>38</a:t>
            </a:fld>
            <a:endParaRPr lang="en-US">
              <a:solidFill>
                <a:prstClr val="black"/>
              </a:solidFill>
            </a:endParaRPr>
          </a:p>
        </p:txBody>
      </p:sp>
      <p:sp>
        <p:nvSpPr>
          <p:cNvPr id="5" name="Header Placeholder 4"/>
          <p:cNvSpPr>
            <a:spLocks noGrp="1"/>
          </p:cNvSpPr>
          <p:nvPr>
            <p:ph type="hdr" sz="quarter" idx="11"/>
          </p:nvPr>
        </p:nvSpPr>
        <p:spPr/>
        <p:txBody>
          <a:bodyPr/>
          <a:lstStyle/>
          <a:p>
            <a:endParaRPr lang="en-GB"/>
          </a:p>
        </p:txBody>
      </p:sp>
    </p:spTree>
    <p:extLst>
      <p:ext uri="{BB962C8B-B14F-4D97-AF65-F5344CB8AC3E}">
        <p14:creationId xmlns:p14="http://schemas.microsoft.com/office/powerpoint/2010/main" val="27357874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a:t>
            </a:r>
            <a:r>
              <a:rPr lang="en-GB" baseline="0" dirty="0"/>
              <a:t> framework provides specific and pragmatic questions which allow staff to grade their experience against in line with the examples of common themes seen within high performing organisations and best evidence from experts in the field</a:t>
            </a:r>
            <a:endParaRPr lang="en-GB" dirty="0"/>
          </a:p>
        </p:txBody>
      </p:sp>
      <p:sp>
        <p:nvSpPr>
          <p:cNvPr id="4" name="Slide Number Placeholder 3"/>
          <p:cNvSpPr>
            <a:spLocks noGrp="1"/>
          </p:cNvSpPr>
          <p:nvPr>
            <p:ph type="sldNum" sz="quarter" idx="10"/>
          </p:nvPr>
        </p:nvSpPr>
        <p:spPr/>
        <p:txBody>
          <a:bodyPr/>
          <a:lstStyle/>
          <a:p>
            <a:fld id="{71E34003-5C6B-48F7-B366-DAAA94BA38D1}" type="slidenum">
              <a:rPr lang="en-US" smtClean="0">
                <a:solidFill>
                  <a:prstClr val="black"/>
                </a:solidFill>
              </a:rPr>
              <a:pPr/>
              <a:t>39</a:t>
            </a:fld>
            <a:endParaRPr lang="en-US">
              <a:solidFill>
                <a:prstClr val="black"/>
              </a:solidFill>
            </a:endParaRPr>
          </a:p>
        </p:txBody>
      </p:sp>
      <p:sp>
        <p:nvSpPr>
          <p:cNvPr id="5" name="Header Placeholder 4"/>
          <p:cNvSpPr>
            <a:spLocks noGrp="1"/>
          </p:cNvSpPr>
          <p:nvPr>
            <p:ph type="hdr" sz="quarter" idx="11"/>
          </p:nvPr>
        </p:nvSpPr>
        <p:spPr/>
        <p:txBody>
          <a:bodyPr/>
          <a:lstStyle/>
          <a:p>
            <a:endParaRPr lang="en-GB"/>
          </a:p>
        </p:txBody>
      </p:sp>
    </p:spTree>
    <p:extLst>
      <p:ext uri="{BB962C8B-B14F-4D97-AF65-F5344CB8AC3E}">
        <p14:creationId xmlns:p14="http://schemas.microsoft.com/office/powerpoint/2010/main" val="41695873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 through</a:t>
            </a:r>
            <a:r>
              <a:rPr lang="en-GB" baseline="0" dirty="0"/>
              <a:t> the grading system</a:t>
            </a:r>
          </a:p>
          <a:p>
            <a:r>
              <a:rPr lang="en-GB" baseline="0" dirty="0"/>
              <a:t>A failing organisation may score 30/180</a:t>
            </a:r>
          </a:p>
          <a:p>
            <a:r>
              <a:rPr lang="en-GB" baseline="0" dirty="0"/>
              <a:t>An exemplary on 150/180</a:t>
            </a:r>
          </a:p>
          <a:p>
            <a:endParaRPr lang="en-GB" baseline="0" dirty="0"/>
          </a:p>
          <a:p>
            <a:r>
              <a:rPr lang="en-GB" baseline="0" dirty="0"/>
              <a:t>HONESTY is key – if you don’t know what it is you likely are not experiencing it, so it would be a 0</a:t>
            </a:r>
          </a:p>
          <a:p>
            <a:r>
              <a:rPr lang="en-GB" baseline="0" dirty="0"/>
              <a:t>If you are proud that this is your experience as part of routine and you believe it is the norm in your organisation – score a 3</a:t>
            </a:r>
            <a:endParaRPr lang="en-GB" dirty="0"/>
          </a:p>
        </p:txBody>
      </p:sp>
      <p:sp>
        <p:nvSpPr>
          <p:cNvPr id="4" name="Slide Number Placeholder 3"/>
          <p:cNvSpPr>
            <a:spLocks noGrp="1"/>
          </p:cNvSpPr>
          <p:nvPr>
            <p:ph type="sldNum" sz="quarter" idx="10"/>
          </p:nvPr>
        </p:nvSpPr>
        <p:spPr/>
        <p:txBody>
          <a:bodyPr/>
          <a:lstStyle/>
          <a:p>
            <a:fld id="{71E34003-5C6B-48F7-B366-DAAA94BA38D1}" type="slidenum">
              <a:rPr lang="en-US" smtClean="0">
                <a:solidFill>
                  <a:prstClr val="black"/>
                </a:solidFill>
              </a:rPr>
              <a:pPr/>
              <a:t>40</a:t>
            </a:fld>
            <a:endParaRPr lang="en-US">
              <a:solidFill>
                <a:prstClr val="black"/>
              </a:solidFill>
            </a:endParaRPr>
          </a:p>
        </p:txBody>
      </p:sp>
      <p:sp>
        <p:nvSpPr>
          <p:cNvPr id="5" name="Header Placeholder 4"/>
          <p:cNvSpPr>
            <a:spLocks noGrp="1"/>
          </p:cNvSpPr>
          <p:nvPr>
            <p:ph type="hdr" sz="quarter" idx="11"/>
          </p:nvPr>
        </p:nvSpPr>
        <p:spPr/>
        <p:txBody>
          <a:bodyPr/>
          <a:lstStyle/>
          <a:p>
            <a:endParaRPr lang="en-GB"/>
          </a:p>
        </p:txBody>
      </p:sp>
    </p:spTree>
    <p:extLst>
      <p:ext uri="{BB962C8B-B14F-4D97-AF65-F5344CB8AC3E}">
        <p14:creationId xmlns:p14="http://schemas.microsoft.com/office/powerpoint/2010/main" val="3924273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1E34003-5C6B-48F7-B366-DAAA94BA38D1}" type="slidenum">
              <a:rPr lang="en-US" smtClean="0">
                <a:solidFill>
                  <a:prstClr val="black"/>
                </a:solidFill>
              </a:rPr>
              <a:pPr/>
              <a:t>4</a:t>
            </a:fld>
            <a:endParaRPr lang="en-US">
              <a:solidFill>
                <a:prstClr val="black"/>
              </a:solidFill>
            </a:endParaRPr>
          </a:p>
        </p:txBody>
      </p:sp>
      <p:sp>
        <p:nvSpPr>
          <p:cNvPr id="5" name="Header Placeholder 4"/>
          <p:cNvSpPr>
            <a:spLocks noGrp="1"/>
          </p:cNvSpPr>
          <p:nvPr>
            <p:ph type="hdr" sz="quarter" idx="11"/>
          </p:nvPr>
        </p:nvSpPr>
        <p:spPr/>
        <p:txBody>
          <a:bodyPr/>
          <a:lstStyle/>
          <a:p>
            <a:endParaRPr lang="en-GB"/>
          </a:p>
        </p:txBody>
      </p:sp>
    </p:spTree>
    <p:extLst>
      <p:ext uri="{BB962C8B-B14F-4D97-AF65-F5344CB8AC3E}">
        <p14:creationId xmlns:p14="http://schemas.microsoft.com/office/powerpoint/2010/main" val="2287111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the end</a:t>
            </a:r>
            <a:r>
              <a:rPr lang="en-GB" baseline="0" dirty="0"/>
              <a:t> of the program staff have a better understanding about how all the blocks fit together and how what are often </a:t>
            </a:r>
            <a:r>
              <a:rPr lang="en-GB" baseline="0" dirty="0" smtClean="0"/>
              <a:t>ethereal </a:t>
            </a:r>
            <a:r>
              <a:rPr lang="en-GB" baseline="0" dirty="0"/>
              <a:t>concepts can be operationalised into powerful tools </a:t>
            </a:r>
            <a:endParaRPr lang="en-GB" dirty="0"/>
          </a:p>
        </p:txBody>
      </p:sp>
      <p:sp>
        <p:nvSpPr>
          <p:cNvPr id="4" name="Slide Number Placeholder 3"/>
          <p:cNvSpPr>
            <a:spLocks noGrp="1"/>
          </p:cNvSpPr>
          <p:nvPr>
            <p:ph type="sldNum" sz="quarter" idx="10"/>
          </p:nvPr>
        </p:nvSpPr>
        <p:spPr/>
        <p:txBody>
          <a:bodyPr/>
          <a:lstStyle/>
          <a:p>
            <a:fld id="{71E34003-5C6B-48F7-B366-DAAA94BA38D1}" type="slidenum">
              <a:rPr lang="en-US" smtClean="0">
                <a:solidFill>
                  <a:prstClr val="black"/>
                </a:solidFill>
              </a:rPr>
              <a:pPr/>
              <a:t>41</a:t>
            </a:fld>
            <a:endParaRPr lang="en-US">
              <a:solidFill>
                <a:prstClr val="black"/>
              </a:solidFill>
            </a:endParaRPr>
          </a:p>
        </p:txBody>
      </p:sp>
      <p:sp>
        <p:nvSpPr>
          <p:cNvPr id="5" name="Header Placeholder 4"/>
          <p:cNvSpPr>
            <a:spLocks noGrp="1"/>
          </p:cNvSpPr>
          <p:nvPr>
            <p:ph type="hdr" sz="quarter" idx="11"/>
          </p:nvPr>
        </p:nvSpPr>
        <p:spPr/>
        <p:txBody>
          <a:bodyPr/>
          <a:lstStyle/>
          <a:p>
            <a:endParaRPr lang="en-GB"/>
          </a:p>
        </p:txBody>
      </p:sp>
    </p:spTree>
    <p:extLst>
      <p:ext uri="{BB962C8B-B14F-4D97-AF65-F5344CB8AC3E}">
        <p14:creationId xmlns:p14="http://schemas.microsoft.com/office/powerpoint/2010/main" val="23428732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have a look under</a:t>
            </a:r>
            <a:r>
              <a:rPr lang="en-GB" baseline="0" dirty="0"/>
              <a:t> one block as an example</a:t>
            </a:r>
          </a:p>
        </p:txBody>
      </p:sp>
      <p:sp>
        <p:nvSpPr>
          <p:cNvPr id="4" name="Slide Number Placeholder 3"/>
          <p:cNvSpPr>
            <a:spLocks noGrp="1"/>
          </p:cNvSpPr>
          <p:nvPr>
            <p:ph type="sldNum" sz="quarter" idx="10"/>
          </p:nvPr>
        </p:nvSpPr>
        <p:spPr/>
        <p:txBody>
          <a:bodyPr/>
          <a:lstStyle/>
          <a:p>
            <a:fld id="{71E34003-5C6B-48F7-B366-DAAA94BA38D1}" type="slidenum">
              <a:rPr lang="en-US" smtClean="0">
                <a:solidFill>
                  <a:prstClr val="black"/>
                </a:solidFill>
              </a:rPr>
              <a:pPr/>
              <a:t>42</a:t>
            </a:fld>
            <a:endParaRPr lang="en-US">
              <a:solidFill>
                <a:prstClr val="black"/>
              </a:solidFill>
            </a:endParaRPr>
          </a:p>
        </p:txBody>
      </p:sp>
      <p:sp>
        <p:nvSpPr>
          <p:cNvPr id="5" name="Header Placeholder 4"/>
          <p:cNvSpPr>
            <a:spLocks noGrp="1"/>
          </p:cNvSpPr>
          <p:nvPr>
            <p:ph type="hdr" sz="quarter" idx="11"/>
          </p:nvPr>
        </p:nvSpPr>
        <p:spPr/>
        <p:txBody>
          <a:bodyPr/>
          <a:lstStyle/>
          <a:p>
            <a:endParaRPr lang="en-GB"/>
          </a:p>
        </p:txBody>
      </p:sp>
    </p:spTree>
    <p:extLst>
      <p:ext uri="{BB962C8B-B14F-4D97-AF65-F5344CB8AC3E}">
        <p14:creationId xmlns:p14="http://schemas.microsoft.com/office/powerpoint/2010/main" val="27357874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have a look under</a:t>
            </a:r>
            <a:r>
              <a:rPr lang="en-GB" baseline="0" dirty="0"/>
              <a:t> one block as an example</a:t>
            </a:r>
          </a:p>
        </p:txBody>
      </p:sp>
      <p:sp>
        <p:nvSpPr>
          <p:cNvPr id="4" name="Slide Number Placeholder 3"/>
          <p:cNvSpPr>
            <a:spLocks noGrp="1"/>
          </p:cNvSpPr>
          <p:nvPr>
            <p:ph type="sldNum" sz="quarter" idx="10"/>
          </p:nvPr>
        </p:nvSpPr>
        <p:spPr/>
        <p:txBody>
          <a:bodyPr/>
          <a:lstStyle/>
          <a:p>
            <a:fld id="{71E34003-5C6B-48F7-B366-DAAA94BA38D1}" type="slidenum">
              <a:rPr lang="en-US" smtClean="0">
                <a:solidFill>
                  <a:prstClr val="black"/>
                </a:solidFill>
              </a:rPr>
              <a:pPr/>
              <a:t>43</a:t>
            </a:fld>
            <a:endParaRPr lang="en-US">
              <a:solidFill>
                <a:prstClr val="black"/>
              </a:solidFill>
            </a:endParaRPr>
          </a:p>
        </p:txBody>
      </p:sp>
      <p:sp>
        <p:nvSpPr>
          <p:cNvPr id="5" name="Header Placeholder 4"/>
          <p:cNvSpPr>
            <a:spLocks noGrp="1"/>
          </p:cNvSpPr>
          <p:nvPr>
            <p:ph type="hdr" sz="quarter" idx="11"/>
          </p:nvPr>
        </p:nvSpPr>
        <p:spPr/>
        <p:txBody>
          <a:bodyPr/>
          <a:lstStyle/>
          <a:p>
            <a:endParaRPr lang="en-GB"/>
          </a:p>
        </p:txBody>
      </p:sp>
    </p:spTree>
    <p:extLst>
      <p:ext uri="{BB962C8B-B14F-4D97-AF65-F5344CB8AC3E}">
        <p14:creationId xmlns:p14="http://schemas.microsoft.com/office/powerpoint/2010/main" val="27357874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1E34003-5C6B-48F7-B366-DAAA94BA38D1}"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14896120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42CAD629-6E92-494B-8A00-234672A76C01}" type="slidenum">
              <a:rPr lang="en-GB" smtClean="0"/>
              <a:t>45</a:t>
            </a:fld>
            <a:endParaRPr lang="en-GB"/>
          </a:p>
        </p:txBody>
      </p:sp>
    </p:spTree>
    <p:extLst>
      <p:ext uri="{BB962C8B-B14F-4D97-AF65-F5344CB8AC3E}">
        <p14:creationId xmlns:p14="http://schemas.microsoft.com/office/powerpoint/2010/main" val="13536086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the end</a:t>
            </a:r>
            <a:r>
              <a:rPr lang="en-GB" baseline="0" dirty="0"/>
              <a:t> of the program staff have a better understanding about how all the blocks fit together and how what are often </a:t>
            </a:r>
            <a:r>
              <a:rPr lang="en-GB" baseline="0" dirty="0" smtClean="0"/>
              <a:t>ethereal </a:t>
            </a:r>
            <a:r>
              <a:rPr lang="en-GB" baseline="0" dirty="0"/>
              <a:t>concepts can be operationalised into powerful tools </a:t>
            </a:r>
            <a:endParaRPr lang="en-GB" dirty="0"/>
          </a:p>
        </p:txBody>
      </p:sp>
      <p:sp>
        <p:nvSpPr>
          <p:cNvPr id="4" name="Slide Number Placeholder 3"/>
          <p:cNvSpPr>
            <a:spLocks noGrp="1"/>
          </p:cNvSpPr>
          <p:nvPr>
            <p:ph type="sldNum" sz="quarter" idx="10"/>
          </p:nvPr>
        </p:nvSpPr>
        <p:spPr/>
        <p:txBody>
          <a:bodyPr/>
          <a:lstStyle/>
          <a:p>
            <a:fld id="{71E34003-5C6B-48F7-B366-DAAA94BA38D1}" type="slidenum">
              <a:rPr lang="en-US" smtClean="0">
                <a:solidFill>
                  <a:prstClr val="black"/>
                </a:solidFill>
              </a:rPr>
              <a:pPr/>
              <a:t>46</a:t>
            </a:fld>
            <a:endParaRPr lang="en-US">
              <a:solidFill>
                <a:prstClr val="black"/>
              </a:solidFill>
            </a:endParaRPr>
          </a:p>
        </p:txBody>
      </p:sp>
      <p:sp>
        <p:nvSpPr>
          <p:cNvPr id="5" name="Header Placeholder 4"/>
          <p:cNvSpPr>
            <a:spLocks noGrp="1"/>
          </p:cNvSpPr>
          <p:nvPr>
            <p:ph type="hdr" sz="quarter" idx="11"/>
          </p:nvPr>
        </p:nvSpPr>
        <p:spPr/>
        <p:txBody>
          <a:bodyPr/>
          <a:lstStyle/>
          <a:p>
            <a:endParaRPr lang="en-GB"/>
          </a:p>
        </p:txBody>
      </p:sp>
    </p:spTree>
    <p:extLst>
      <p:ext uri="{BB962C8B-B14F-4D97-AF65-F5344CB8AC3E}">
        <p14:creationId xmlns:p14="http://schemas.microsoft.com/office/powerpoint/2010/main" val="23428732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endParaRPr lang="en-GB"/>
          </a:p>
        </p:txBody>
      </p:sp>
      <p:sp>
        <p:nvSpPr>
          <p:cNvPr id="5" name="Slide Number Placeholder 4"/>
          <p:cNvSpPr>
            <a:spLocks noGrp="1"/>
          </p:cNvSpPr>
          <p:nvPr>
            <p:ph type="sldNum" sz="quarter" idx="5"/>
          </p:nvPr>
        </p:nvSpPr>
        <p:spPr/>
        <p:txBody>
          <a:bodyPr/>
          <a:lstStyle/>
          <a:p>
            <a:fld id="{42CAD629-6E92-494B-8A00-234672A76C01}" type="slidenum">
              <a:rPr lang="en-GB" smtClean="0"/>
              <a:t>47</a:t>
            </a:fld>
            <a:endParaRPr lang="en-GB"/>
          </a:p>
        </p:txBody>
      </p:sp>
    </p:spTree>
    <p:extLst>
      <p:ext uri="{BB962C8B-B14F-4D97-AF65-F5344CB8AC3E}">
        <p14:creationId xmlns:p14="http://schemas.microsoft.com/office/powerpoint/2010/main" val="17789446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1E34003-5C6B-48F7-B366-DAAA94BA38D1}" type="slidenum">
              <a:rPr lang="en-US" smtClean="0">
                <a:solidFill>
                  <a:prstClr val="black"/>
                </a:solidFill>
              </a:rPr>
              <a:pPr/>
              <a:t>48</a:t>
            </a:fld>
            <a:endParaRPr lang="en-US">
              <a:solidFill>
                <a:prstClr val="black"/>
              </a:solidFill>
            </a:endParaRPr>
          </a:p>
        </p:txBody>
      </p:sp>
      <p:sp>
        <p:nvSpPr>
          <p:cNvPr id="5" name="Header Placeholder 4"/>
          <p:cNvSpPr>
            <a:spLocks noGrp="1"/>
          </p:cNvSpPr>
          <p:nvPr>
            <p:ph type="hdr" sz="quarter" idx="11"/>
          </p:nvPr>
        </p:nvSpPr>
        <p:spPr/>
        <p:txBody>
          <a:bodyPr/>
          <a:lstStyle/>
          <a:p>
            <a:endParaRPr lang="en-GB"/>
          </a:p>
        </p:txBody>
      </p:sp>
    </p:spTree>
    <p:extLst>
      <p:ext uri="{BB962C8B-B14F-4D97-AF65-F5344CB8AC3E}">
        <p14:creationId xmlns:p14="http://schemas.microsoft.com/office/powerpoint/2010/main" val="35810826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42CAD629-6E92-494B-8A00-234672A76C01}" type="slidenum">
              <a:rPr lang="en-GB" smtClean="0"/>
              <a:t>49</a:t>
            </a:fld>
            <a:endParaRPr lang="en-GB"/>
          </a:p>
        </p:txBody>
      </p:sp>
    </p:spTree>
    <p:extLst>
      <p:ext uri="{BB962C8B-B14F-4D97-AF65-F5344CB8AC3E}">
        <p14:creationId xmlns:p14="http://schemas.microsoft.com/office/powerpoint/2010/main" val="13536086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the end</a:t>
            </a:r>
            <a:r>
              <a:rPr lang="en-GB" baseline="0" dirty="0"/>
              <a:t> of the program staff have a better understanding about how all the blocks fit together and how what are often </a:t>
            </a:r>
            <a:r>
              <a:rPr lang="en-GB" baseline="0" dirty="0" smtClean="0"/>
              <a:t>ethereal </a:t>
            </a:r>
            <a:r>
              <a:rPr lang="en-GB" baseline="0" dirty="0"/>
              <a:t>concepts can be operationalised into powerful tools </a:t>
            </a:r>
            <a:endParaRPr lang="en-GB" dirty="0"/>
          </a:p>
        </p:txBody>
      </p:sp>
      <p:sp>
        <p:nvSpPr>
          <p:cNvPr id="4" name="Slide Number Placeholder 3"/>
          <p:cNvSpPr>
            <a:spLocks noGrp="1"/>
          </p:cNvSpPr>
          <p:nvPr>
            <p:ph type="sldNum" sz="quarter" idx="10"/>
          </p:nvPr>
        </p:nvSpPr>
        <p:spPr/>
        <p:txBody>
          <a:bodyPr/>
          <a:lstStyle/>
          <a:p>
            <a:fld id="{71E34003-5C6B-48F7-B366-DAAA94BA38D1}" type="slidenum">
              <a:rPr lang="en-US" smtClean="0">
                <a:solidFill>
                  <a:prstClr val="black"/>
                </a:solidFill>
              </a:rPr>
              <a:pPr/>
              <a:t>50</a:t>
            </a:fld>
            <a:endParaRPr lang="en-US">
              <a:solidFill>
                <a:prstClr val="black"/>
              </a:solidFill>
            </a:endParaRPr>
          </a:p>
        </p:txBody>
      </p:sp>
      <p:sp>
        <p:nvSpPr>
          <p:cNvPr id="5" name="Header Placeholder 4"/>
          <p:cNvSpPr>
            <a:spLocks noGrp="1"/>
          </p:cNvSpPr>
          <p:nvPr>
            <p:ph type="hdr" sz="quarter" idx="11"/>
          </p:nvPr>
        </p:nvSpPr>
        <p:spPr/>
        <p:txBody>
          <a:bodyPr/>
          <a:lstStyle/>
          <a:p>
            <a:endParaRPr lang="en-GB"/>
          </a:p>
        </p:txBody>
      </p:sp>
    </p:spTree>
    <p:extLst>
      <p:ext uri="{BB962C8B-B14F-4D97-AF65-F5344CB8AC3E}">
        <p14:creationId xmlns:p14="http://schemas.microsoft.com/office/powerpoint/2010/main" val="2342873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HIGH VELOCITY EDGE</a:t>
            </a:r>
          </a:p>
          <a:p>
            <a:r>
              <a:rPr lang="en-GB" dirty="0"/>
              <a:t>The</a:t>
            </a:r>
            <a:r>
              <a:rPr lang="en-GB" baseline="0" dirty="0"/>
              <a:t> Building Blocks is developed from understanding the principles and high performing organisations</a:t>
            </a:r>
          </a:p>
          <a:p>
            <a:r>
              <a:rPr lang="en-GB" baseline="0" dirty="0"/>
              <a:t>Prof Steve Spear is an expert in this field and his input was the catalyst to develop the framework</a:t>
            </a:r>
          </a:p>
          <a:p>
            <a:endParaRPr lang="en-GB" dirty="0"/>
          </a:p>
        </p:txBody>
      </p:sp>
      <p:sp>
        <p:nvSpPr>
          <p:cNvPr id="4" name="Slide Number Placeholder 3"/>
          <p:cNvSpPr>
            <a:spLocks noGrp="1"/>
          </p:cNvSpPr>
          <p:nvPr>
            <p:ph type="sldNum" sz="quarter" idx="10"/>
          </p:nvPr>
        </p:nvSpPr>
        <p:spPr/>
        <p:txBody>
          <a:bodyPr/>
          <a:lstStyle/>
          <a:p>
            <a:fld id="{71E34003-5C6B-48F7-B366-DAAA94BA38D1}" type="slidenum">
              <a:rPr lang="en-US" smtClean="0">
                <a:solidFill>
                  <a:prstClr val="black"/>
                </a:solidFill>
              </a:rPr>
              <a:pPr/>
              <a:t>5</a:t>
            </a:fld>
            <a:endParaRPr lang="en-US">
              <a:solidFill>
                <a:prstClr val="black"/>
              </a:solidFill>
            </a:endParaRPr>
          </a:p>
        </p:txBody>
      </p:sp>
      <p:sp>
        <p:nvSpPr>
          <p:cNvPr id="5" name="Header Placeholder 4"/>
          <p:cNvSpPr>
            <a:spLocks noGrp="1"/>
          </p:cNvSpPr>
          <p:nvPr>
            <p:ph type="hdr" sz="quarter" idx="11"/>
          </p:nvPr>
        </p:nvSpPr>
        <p:spPr/>
        <p:txBody>
          <a:bodyPr/>
          <a:lstStyle/>
          <a:p>
            <a:endParaRPr lang="en-GB"/>
          </a:p>
        </p:txBody>
      </p:sp>
    </p:spTree>
    <p:extLst>
      <p:ext uri="{BB962C8B-B14F-4D97-AF65-F5344CB8AC3E}">
        <p14:creationId xmlns:p14="http://schemas.microsoft.com/office/powerpoint/2010/main" val="12295079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have a look under</a:t>
            </a:r>
            <a:r>
              <a:rPr lang="en-GB" baseline="0" dirty="0"/>
              <a:t> one block as an example</a:t>
            </a:r>
          </a:p>
        </p:txBody>
      </p:sp>
      <p:sp>
        <p:nvSpPr>
          <p:cNvPr id="4" name="Slide Number Placeholder 3"/>
          <p:cNvSpPr>
            <a:spLocks noGrp="1"/>
          </p:cNvSpPr>
          <p:nvPr>
            <p:ph type="sldNum" sz="quarter" idx="10"/>
          </p:nvPr>
        </p:nvSpPr>
        <p:spPr/>
        <p:txBody>
          <a:bodyPr/>
          <a:lstStyle/>
          <a:p>
            <a:fld id="{71E34003-5C6B-48F7-B366-DAAA94BA38D1}" type="slidenum">
              <a:rPr lang="en-US" smtClean="0">
                <a:solidFill>
                  <a:prstClr val="black"/>
                </a:solidFill>
              </a:rPr>
              <a:pPr/>
              <a:t>52</a:t>
            </a:fld>
            <a:endParaRPr lang="en-US">
              <a:solidFill>
                <a:prstClr val="black"/>
              </a:solidFill>
            </a:endParaRPr>
          </a:p>
        </p:txBody>
      </p:sp>
      <p:sp>
        <p:nvSpPr>
          <p:cNvPr id="5" name="Header Placeholder 4"/>
          <p:cNvSpPr>
            <a:spLocks noGrp="1"/>
          </p:cNvSpPr>
          <p:nvPr>
            <p:ph type="hdr" sz="quarter" idx="11"/>
          </p:nvPr>
        </p:nvSpPr>
        <p:spPr/>
        <p:txBody>
          <a:bodyPr/>
          <a:lstStyle/>
          <a:p>
            <a:endParaRPr lang="en-GB"/>
          </a:p>
        </p:txBody>
      </p:sp>
    </p:spTree>
    <p:extLst>
      <p:ext uri="{BB962C8B-B14F-4D97-AF65-F5344CB8AC3E}">
        <p14:creationId xmlns:p14="http://schemas.microsoft.com/office/powerpoint/2010/main" val="27357874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r>
              <a:rPr lang="en-GB"/>
              <a:t>NHS Quest</a:t>
            </a:r>
            <a:endParaRPr lang="en-GB" dirty="0"/>
          </a:p>
        </p:txBody>
      </p:sp>
      <p:sp>
        <p:nvSpPr>
          <p:cNvPr id="5" name="Slide Number Placeholder 4"/>
          <p:cNvSpPr>
            <a:spLocks noGrp="1"/>
          </p:cNvSpPr>
          <p:nvPr>
            <p:ph type="sldNum" sz="quarter" idx="11"/>
          </p:nvPr>
        </p:nvSpPr>
        <p:spPr/>
        <p:txBody>
          <a:bodyPr/>
          <a:lstStyle/>
          <a:p>
            <a:fld id="{42CAD629-6E92-494B-8A00-234672A76C01}" type="slidenum">
              <a:rPr lang="en-GB" smtClean="0"/>
              <a:t>53</a:t>
            </a:fld>
            <a:endParaRPr lang="en-GB" dirty="0"/>
          </a:p>
        </p:txBody>
      </p:sp>
    </p:spTree>
    <p:extLst>
      <p:ext uri="{BB962C8B-B14F-4D97-AF65-F5344CB8AC3E}">
        <p14:creationId xmlns:p14="http://schemas.microsoft.com/office/powerpoint/2010/main" val="3283445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HIGH VELOCITY EDGE</a:t>
            </a:r>
          </a:p>
        </p:txBody>
      </p:sp>
      <p:sp>
        <p:nvSpPr>
          <p:cNvPr id="4" name="Slide Number Placeholder 3"/>
          <p:cNvSpPr>
            <a:spLocks noGrp="1"/>
          </p:cNvSpPr>
          <p:nvPr>
            <p:ph type="sldNum" sz="quarter" idx="10"/>
          </p:nvPr>
        </p:nvSpPr>
        <p:spPr/>
        <p:txBody>
          <a:bodyPr/>
          <a:lstStyle/>
          <a:p>
            <a:fld id="{71E34003-5C6B-48F7-B366-DAAA94BA38D1}" type="slidenum">
              <a:rPr lang="en-US" smtClean="0">
                <a:solidFill>
                  <a:prstClr val="black"/>
                </a:solidFill>
              </a:rPr>
              <a:pPr/>
              <a:t>6</a:t>
            </a:fld>
            <a:endParaRPr lang="en-US">
              <a:solidFill>
                <a:prstClr val="black"/>
              </a:solidFill>
            </a:endParaRPr>
          </a:p>
        </p:txBody>
      </p:sp>
      <p:sp>
        <p:nvSpPr>
          <p:cNvPr id="5" name="Header Placeholder 4"/>
          <p:cNvSpPr>
            <a:spLocks noGrp="1"/>
          </p:cNvSpPr>
          <p:nvPr>
            <p:ph type="hdr" sz="quarter" idx="11"/>
          </p:nvPr>
        </p:nvSpPr>
        <p:spPr/>
        <p:txBody>
          <a:bodyPr/>
          <a:lstStyle/>
          <a:p>
            <a:endParaRPr lang="en-GB"/>
          </a:p>
        </p:txBody>
      </p:sp>
    </p:spTree>
    <p:extLst>
      <p:ext uri="{BB962C8B-B14F-4D97-AF65-F5344CB8AC3E}">
        <p14:creationId xmlns:p14="http://schemas.microsoft.com/office/powerpoint/2010/main" val="1229507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a:t>
            </a:r>
            <a:r>
              <a:rPr lang="en-GB" baseline="0" dirty="0"/>
              <a:t> we have to do is bend the trajectory over time using</a:t>
            </a:r>
          </a:p>
          <a:p>
            <a:endParaRPr lang="en-GB" baseline="0" dirty="0"/>
          </a:p>
          <a:p>
            <a:r>
              <a:rPr lang="en-GB" baseline="0" dirty="0"/>
              <a:t>*Read the quote*</a:t>
            </a:r>
          </a:p>
          <a:p>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framework has been designed to complement as opposed to replace other key aspects to </a:t>
            </a:r>
            <a:r>
              <a:rPr lang="en-US" sz="1200" kern="1200" dirty="0" err="1">
                <a:solidFill>
                  <a:schemeClr val="tx1"/>
                </a:solidFill>
                <a:effectLst/>
                <a:latin typeface="+mn-lt"/>
                <a:ea typeface="+mn-ea"/>
                <a:cs typeface="+mn-cs"/>
              </a:rPr>
              <a:t>organisational</a:t>
            </a:r>
            <a:r>
              <a:rPr lang="en-US" sz="1200" kern="1200" dirty="0">
                <a:solidFill>
                  <a:schemeClr val="tx1"/>
                </a:solidFill>
                <a:effectLst/>
                <a:latin typeface="+mn-lt"/>
                <a:ea typeface="+mn-ea"/>
                <a:cs typeface="+mn-cs"/>
              </a:rPr>
              <a:t> success and </a:t>
            </a:r>
            <a:r>
              <a:rPr lang="en-GB" sz="1200" kern="1200" dirty="0">
                <a:solidFill>
                  <a:schemeClr val="tx1"/>
                </a:solidFill>
                <a:effectLst/>
                <a:latin typeface="+mn-lt"/>
                <a:ea typeface="+mn-ea"/>
                <a:cs typeface="+mn-cs"/>
              </a:rPr>
              <a:t>can’t negate the need for adequate funding, staffing, clinical training and due diligence procedures.</a:t>
            </a:r>
          </a:p>
          <a:p>
            <a:endParaRPr lang="en-GB" baseline="0" dirty="0"/>
          </a:p>
          <a:p>
            <a:r>
              <a:rPr lang="en-GB" baseline="0" dirty="0"/>
              <a:t>…we are now going to give a brief overview</a:t>
            </a:r>
          </a:p>
        </p:txBody>
      </p:sp>
      <p:sp>
        <p:nvSpPr>
          <p:cNvPr id="4" name="Slide Number Placeholder 3"/>
          <p:cNvSpPr>
            <a:spLocks noGrp="1"/>
          </p:cNvSpPr>
          <p:nvPr>
            <p:ph type="sldNum" sz="quarter" idx="10"/>
          </p:nvPr>
        </p:nvSpPr>
        <p:spPr/>
        <p:txBody>
          <a:bodyPr/>
          <a:lstStyle/>
          <a:p>
            <a:fld id="{71E34003-5C6B-48F7-B366-DAAA94BA38D1}" type="slidenum">
              <a:rPr lang="en-US" smtClean="0">
                <a:solidFill>
                  <a:prstClr val="black"/>
                </a:solidFill>
              </a:rPr>
              <a:pPr/>
              <a:t>7</a:t>
            </a:fld>
            <a:endParaRPr lang="en-US">
              <a:solidFill>
                <a:prstClr val="black"/>
              </a:solidFill>
            </a:endParaRPr>
          </a:p>
        </p:txBody>
      </p:sp>
      <p:sp>
        <p:nvSpPr>
          <p:cNvPr id="5" name="Header Placeholder 4"/>
          <p:cNvSpPr>
            <a:spLocks noGrp="1"/>
          </p:cNvSpPr>
          <p:nvPr>
            <p:ph type="hdr" sz="quarter" idx="11"/>
          </p:nvPr>
        </p:nvSpPr>
        <p:spPr/>
        <p:txBody>
          <a:bodyPr/>
          <a:lstStyle/>
          <a:p>
            <a:endParaRPr lang="en-GB"/>
          </a:p>
        </p:txBody>
      </p:sp>
    </p:spTree>
    <p:extLst>
      <p:ext uri="{BB962C8B-B14F-4D97-AF65-F5344CB8AC3E}">
        <p14:creationId xmlns:p14="http://schemas.microsoft.com/office/powerpoint/2010/main" val="1229507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 Bate</a:t>
            </a:r>
          </a:p>
          <a:p>
            <a:r>
              <a:rPr lang="en-US" dirty="0"/>
              <a:t>+ Rycroft</a:t>
            </a:r>
            <a:r>
              <a:rPr lang="en-US" baseline="0" dirty="0"/>
              <a:t>-Malone</a:t>
            </a:r>
          </a:p>
          <a:p>
            <a:endParaRPr lang="en-US" baseline="0" dirty="0"/>
          </a:p>
          <a:p>
            <a:r>
              <a:rPr lang="en-US" baseline="0" dirty="0" err="1"/>
              <a:t>Kanter</a:t>
            </a:r>
            <a:r>
              <a:rPr lang="en-US" baseline="0" dirty="0"/>
              <a:t>/ </a:t>
            </a:r>
            <a:r>
              <a:rPr lang="en-US" baseline="0" dirty="0" err="1"/>
              <a:t>Shortell</a:t>
            </a:r>
            <a:r>
              <a:rPr lang="en-US" baseline="0" dirty="0"/>
              <a:t> (</a:t>
            </a:r>
            <a:r>
              <a:rPr lang="en-US" baseline="0" dirty="0" err="1"/>
              <a:t>Garderner</a:t>
            </a:r>
            <a:r>
              <a:rPr lang="en-US" baseline="0" dirty="0"/>
              <a:t>)</a:t>
            </a:r>
            <a:endParaRPr lang="en-US" dirty="0"/>
          </a:p>
        </p:txBody>
      </p:sp>
      <p:sp>
        <p:nvSpPr>
          <p:cNvPr id="4" name="Slide Number Placeholder 3"/>
          <p:cNvSpPr>
            <a:spLocks noGrp="1"/>
          </p:cNvSpPr>
          <p:nvPr>
            <p:ph type="sldNum" sz="quarter" idx="10"/>
          </p:nvPr>
        </p:nvSpPr>
        <p:spPr/>
        <p:txBody>
          <a:bodyPr/>
          <a:lstStyle/>
          <a:p>
            <a:fld id="{71E34003-5C6B-48F7-B366-DAAA94BA38D1}" type="slidenum">
              <a:rPr lang="en-US" smtClean="0">
                <a:solidFill>
                  <a:prstClr val="black"/>
                </a:solidFill>
              </a:rPr>
              <a:pPr/>
              <a:t>8</a:t>
            </a:fld>
            <a:endParaRPr lang="en-US">
              <a:solidFill>
                <a:prstClr val="black"/>
              </a:solidFill>
            </a:endParaRPr>
          </a:p>
        </p:txBody>
      </p:sp>
      <p:sp>
        <p:nvSpPr>
          <p:cNvPr id="5" name="Header Placeholder 4"/>
          <p:cNvSpPr>
            <a:spLocks noGrp="1"/>
          </p:cNvSpPr>
          <p:nvPr>
            <p:ph type="hdr" sz="quarter" idx="11"/>
          </p:nvPr>
        </p:nvSpPr>
        <p:spPr/>
        <p:txBody>
          <a:bodyPr/>
          <a:lstStyle/>
          <a:p>
            <a:endParaRPr lang="en-GB"/>
          </a:p>
        </p:txBody>
      </p:sp>
    </p:spTree>
    <p:extLst>
      <p:ext uri="{BB962C8B-B14F-4D97-AF65-F5344CB8AC3E}">
        <p14:creationId xmlns:p14="http://schemas.microsoft.com/office/powerpoint/2010/main" val="852987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1E34003-5C6B-48F7-B366-DAAA94BA38D1}" type="slidenum">
              <a:rPr lang="en-US" smtClean="0">
                <a:solidFill>
                  <a:prstClr val="black"/>
                </a:solidFill>
              </a:rPr>
              <a:pPr/>
              <a:t>9</a:t>
            </a:fld>
            <a:endParaRPr lang="en-US">
              <a:solidFill>
                <a:prstClr val="black"/>
              </a:solidFill>
            </a:endParaRPr>
          </a:p>
        </p:txBody>
      </p:sp>
      <p:sp>
        <p:nvSpPr>
          <p:cNvPr id="5" name="Header Placeholder 4"/>
          <p:cNvSpPr>
            <a:spLocks noGrp="1"/>
          </p:cNvSpPr>
          <p:nvPr>
            <p:ph type="hdr" sz="quarter" idx="11"/>
          </p:nvPr>
        </p:nvSpPr>
        <p:spPr/>
        <p:txBody>
          <a:bodyPr/>
          <a:lstStyle/>
          <a:p>
            <a:endParaRPr lang="en-GB"/>
          </a:p>
        </p:txBody>
      </p:sp>
    </p:spTree>
    <p:extLst>
      <p:ext uri="{BB962C8B-B14F-4D97-AF65-F5344CB8AC3E}">
        <p14:creationId xmlns:p14="http://schemas.microsoft.com/office/powerpoint/2010/main" val="3589899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6BD4092-E3B3-4FCF-B3DB-D05FA240F38E}" type="datetime1">
              <a:rPr lang="en-GB" smtClean="0"/>
              <a:t>24/04/2024</a:t>
            </a:fld>
            <a:endParaRPr lang="en-GB"/>
          </a:p>
        </p:txBody>
      </p:sp>
      <p:sp>
        <p:nvSpPr>
          <p:cNvPr id="5" name="Footer Placeholder 4"/>
          <p:cNvSpPr>
            <a:spLocks noGrp="1"/>
          </p:cNvSpPr>
          <p:nvPr>
            <p:ph type="ftr" sz="quarter" idx="11"/>
          </p:nvPr>
        </p:nvSpPr>
        <p:spPr/>
        <p:txBody>
          <a:bodyPr/>
          <a:lstStyle/>
          <a:p>
            <a:r>
              <a:rPr lang="en-GB"/>
              <a:t>CONNECT | LEARN | INFLUENCE</a:t>
            </a:r>
          </a:p>
        </p:txBody>
      </p:sp>
      <p:sp>
        <p:nvSpPr>
          <p:cNvPr id="6" name="Slide Number Placeholder 5"/>
          <p:cNvSpPr>
            <a:spLocks noGrp="1"/>
          </p:cNvSpPr>
          <p:nvPr>
            <p:ph type="sldNum" sz="quarter" idx="12"/>
          </p:nvPr>
        </p:nvSpPr>
        <p:spPr/>
        <p:txBody>
          <a:bodyPr/>
          <a:lstStyle/>
          <a:p>
            <a:fld id="{B43665AA-8816-48F7-8E6B-A93416F969E5}" type="slidenum">
              <a:rPr lang="en-GB" smtClean="0"/>
              <a:t>‹#›</a:t>
            </a:fld>
            <a:endParaRPr lang="en-GB"/>
          </a:p>
        </p:txBody>
      </p:sp>
    </p:spTree>
    <p:extLst>
      <p:ext uri="{BB962C8B-B14F-4D97-AF65-F5344CB8AC3E}">
        <p14:creationId xmlns:p14="http://schemas.microsoft.com/office/powerpoint/2010/main" val="1533173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E9196A3-2E0A-4839-A453-746FD1F58F8A}" type="datetime1">
              <a:rPr lang="en-GB" smtClean="0"/>
              <a:t>24/04/2024</a:t>
            </a:fld>
            <a:endParaRPr lang="en-GB"/>
          </a:p>
        </p:txBody>
      </p:sp>
      <p:sp>
        <p:nvSpPr>
          <p:cNvPr id="5" name="Footer Placeholder 4"/>
          <p:cNvSpPr>
            <a:spLocks noGrp="1"/>
          </p:cNvSpPr>
          <p:nvPr>
            <p:ph type="ftr" sz="quarter" idx="11"/>
          </p:nvPr>
        </p:nvSpPr>
        <p:spPr/>
        <p:txBody>
          <a:bodyPr/>
          <a:lstStyle/>
          <a:p>
            <a:r>
              <a:rPr lang="en-GB"/>
              <a:t>CONNECT | LEARN | INFLUENCE</a:t>
            </a:r>
          </a:p>
        </p:txBody>
      </p:sp>
      <p:sp>
        <p:nvSpPr>
          <p:cNvPr id="6" name="Slide Number Placeholder 5"/>
          <p:cNvSpPr>
            <a:spLocks noGrp="1"/>
          </p:cNvSpPr>
          <p:nvPr>
            <p:ph type="sldNum" sz="quarter" idx="12"/>
          </p:nvPr>
        </p:nvSpPr>
        <p:spPr/>
        <p:txBody>
          <a:bodyPr/>
          <a:lstStyle/>
          <a:p>
            <a:fld id="{B43665AA-8816-48F7-8E6B-A93416F969E5}" type="slidenum">
              <a:rPr lang="en-GB" smtClean="0"/>
              <a:t>‹#›</a:t>
            </a:fld>
            <a:endParaRPr lang="en-GB"/>
          </a:p>
        </p:txBody>
      </p:sp>
    </p:spTree>
    <p:extLst>
      <p:ext uri="{BB962C8B-B14F-4D97-AF65-F5344CB8AC3E}">
        <p14:creationId xmlns:p14="http://schemas.microsoft.com/office/powerpoint/2010/main" val="305831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18281BE-7B3A-42F3-BB0F-FA887AB53BB8}" type="datetime1">
              <a:rPr lang="en-GB" smtClean="0"/>
              <a:t>24/04/2024</a:t>
            </a:fld>
            <a:endParaRPr lang="en-GB"/>
          </a:p>
        </p:txBody>
      </p:sp>
      <p:sp>
        <p:nvSpPr>
          <p:cNvPr id="5" name="Footer Placeholder 4"/>
          <p:cNvSpPr>
            <a:spLocks noGrp="1"/>
          </p:cNvSpPr>
          <p:nvPr>
            <p:ph type="ftr" sz="quarter" idx="11"/>
          </p:nvPr>
        </p:nvSpPr>
        <p:spPr/>
        <p:txBody>
          <a:bodyPr/>
          <a:lstStyle/>
          <a:p>
            <a:r>
              <a:rPr lang="en-GB"/>
              <a:t>CONNECT | LEARN | INFLUENCE</a:t>
            </a:r>
          </a:p>
        </p:txBody>
      </p:sp>
      <p:sp>
        <p:nvSpPr>
          <p:cNvPr id="6" name="Slide Number Placeholder 5"/>
          <p:cNvSpPr>
            <a:spLocks noGrp="1"/>
          </p:cNvSpPr>
          <p:nvPr>
            <p:ph type="sldNum" sz="quarter" idx="12"/>
          </p:nvPr>
        </p:nvSpPr>
        <p:spPr/>
        <p:txBody>
          <a:bodyPr/>
          <a:lstStyle/>
          <a:p>
            <a:fld id="{B43665AA-8816-48F7-8E6B-A93416F969E5}" type="slidenum">
              <a:rPr lang="en-GB" smtClean="0"/>
              <a:t>‹#›</a:t>
            </a:fld>
            <a:endParaRPr lang="en-GB"/>
          </a:p>
        </p:txBody>
      </p:sp>
    </p:spTree>
    <p:extLst>
      <p:ext uri="{BB962C8B-B14F-4D97-AF65-F5344CB8AC3E}">
        <p14:creationId xmlns:p14="http://schemas.microsoft.com/office/powerpoint/2010/main" val="28335219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0822C6-AC1C-4A8A-B436-84091098CBCE}" type="datetime1">
              <a:rPr lang="en-GB" smtClean="0">
                <a:solidFill>
                  <a:prstClr val="black">
                    <a:tint val="75000"/>
                  </a:prstClr>
                </a:solidFill>
              </a:rPr>
              <a:t>24/04/2024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CONNECT | LEARN | INFLUENCE</a:t>
            </a:r>
          </a:p>
        </p:txBody>
      </p:sp>
      <p:sp>
        <p:nvSpPr>
          <p:cNvPr id="6" name="Slide Number Placeholder 5"/>
          <p:cNvSpPr>
            <a:spLocks noGrp="1"/>
          </p:cNvSpPr>
          <p:nvPr>
            <p:ph type="sldNum" sz="quarter" idx="12"/>
          </p:nvPr>
        </p:nvSpPr>
        <p:spPr/>
        <p:txBody>
          <a:bodyPr/>
          <a:lstStyle/>
          <a:p>
            <a:fld id="{278A5D03-5383-46C9-B126-5614CD6BFF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76122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BD3860-3215-49D5-B068-889DFFE50EA4}" type="datetime1">
              <a:rPr lang="en-GB" smtClean="0">
                <a:solidFill>
                  <a:prstClr val="black">
                    <a:tint val="75000"/>
                  </a:prstClr>
                </a:solidFill>
              </a:rPr>
              <a:t>24/04/2024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CONNECT | LEARN | INFLUENCE</a:t>
            </a:r>
          </a:p>
        </p:txBody>
      </p:sp>
      <p:sp>
        <p:nvSpPr>
          <p:cNvPr id="6" name="Slide Number Placeholder 5"/>
          <p:cNvSpPr>
            <a:spLocks noGrp="1"/>
          </p:cNvSpPr>
          <p:nvPr>
            <p:ph type="sldNum" sz="quarter" idx="12"/>
          </p:nvPr>
        </p:nvSpPr>
        <p:spPr/>
        <p:txBody>
          <a:bodyPr/>
          <a:lstStyle/>
          <a:p>
            <a:fld id="{278A5D03-5383-46C9-B126-5614CD6BFF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10242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2C3365-23AE-4969-90FB-994E4EF5AEA9}" type="datetime1">
              <a:rPr lang="en-GB" smtClean="0">
                <a:solidFill>
                  <a:prstClr val="black">
                    <a:tint val="75000"/>
                  </a:prstClr>
                </a:solidFill>
              </a:rPr>
              <a:t>24/04/2024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CONNECT | LEARN | INFLUENCE</a:t>
            </a:r>
          </a:p>
        </p:txBody>
      </p:sp>
      <p:sp>
        <p:nvSpPr>
          <p:cNvPr id="6" name="Slide Number Placeholder 5"/>
          <p:cNvSpPr>
            <a:spLocks noGrp="1"/>
          </p:cNvSpPr>
          <p:nvPr>
            <p:ph type="sldNum" sz="quarter" idx="12"/>
          </p:nvPr>
        </p:nvSpPr>
        <p:spPr/>
        <p:txBody>
          <a:bodyPr/>
          <a:lstStyle/>
          <a:p>
            <a:fld id="{278A5D03-5383-46C9-B126-5614CD6BFF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57449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739CED-03FC-4715-BA19-958A65CC95BF}" type="datetime1">
              <a:rPr lang="en-GB" smtClean="0">
                <a:solidFill>
                  <a:prstClr val="black">
                    <a:tint val="75000"/>
                  </a:prstClr>
                </a:solidFill>
              </a:rPr>
              <a:t>24/04/2024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CONNECT | LEARN | INFLUENCE</a:t>
            </a:r>
          </a:p>
        </p:txBody>
      </p:sp>
      <p:sp>
        <p:nvSpPr>
          <p:cNvPr id="7" name="Slide Number Placeholder 6"/>
          <p:cNvSpPr>
            <a:spLocks noGrp="1"/>
          </p:cNvSpPr>
          <p:nvPr>
            <p:ph type="sldNum" sz="quarter" idx="12"/>
          </p:nvPr>
        </p:nvSpPr>
        <p:spPr/>
        <p:txBody>
          <a:bodyPr/>
          <a:lstStyle/>
          <a:p>
            <a:fld id="{278A5D03-5383-46C9-B126-5614CD6BFF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61048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86A6F81-582F-46CB-A64B-7B01DD7C61DD}" type="datetime1">
              <a:rPr lang="en-GB" smtClean="0">
                <a:solidFill>
                  <a:prstClr val="black">
                    <a:tint val="75000"/>
                  </a:prstClr>
                </a:solidFill>
              </a:rPr>
              <a:t>24/04/2024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a:solidFill>
                  <a:prstClr val="black">
                    <a:tint val="75000"/>
                  </a:prstClr>
                </a:solidFill>
              </a:rPr>
              <a:t>CONNECT | LEARN | INFLUENCE</a:t>
            </a:r>
          </a:p>
        </p:txBody>
      </p:sp>
      <p:sp>
        <p:nvSpPr>
          <p:cNvPr id="9" name="Slide Number Placeholder 8"/>
          <p:cNvSpPr>
            <a:spLocks noGrp="1"/>
          </p:cNvSpPr>
          <p:nvPr>
            <p:ph type="sldNum" sz="quarter" idx="12"/>
          </p:nvPr>
        </p:nvSpPr>
        <p:spPr/>
        <p:txBody>
          <a:bodyPr/>
          <a:lstStyle/>
          <a:p>
            <a:fld id="{278A5D03-5383-46C9-B126-5614CD6BFF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67112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50DF74B-ED3A-4667-A93F-700A56B99E7C}" type="datetime1">
              <a:rPr lang="en-GB" smtClean="0">
                <a:solidFill>
                  <a:prstClr val="black">
                    <a:tint val="75000"/>
                  </a:prstClr>
                </a:solidFill>
              </a:rPr>
              <a:t>24/04/2024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a:solidFill>
                  <a:prstClr val="black">
                    <a:tint val="75000"/>
                  </a:prstClr>
                </a:solidFill>
              </a:rPr>
              <a:t>CONNECT | LEARN | INFLUENCE</a:t>
            </a:r>
          </a:p>
        </p:txBody>
      </p:sp>
      <p:sp>
        <p:nvSpPr>
          <p:cNvPr id="5" name="Slide Number Placeholder 4"/>
          <p:cNvSpPr>
            <a:spLocks noGrp="1"/>
          </p:cNvSpPr>
          <p:nvPr>
            <p:ph type="sldNum" sz="quarter" idx="12"/>
          </p:nvPr>
        </p:nvSpPr>
        <p:spPr/>
        <p:txBody>
          <a:bodyPr/>
          <a:lstStyle/>
          <a:p>
            <a:fld id="{278A5D03-5383-46C9-B126-5614CD6BFF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68040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8C7FBC-6E14-4FC6-B717-85B4BE35E18F}" type="datetime1">
              <a:rPr lang="en-GB" smtClean="0">
                <a:solidFill>
                  <a:prstClr val="black">
                    <a:tint val="75000"/>
                  </a:prstClr>
                </a:solidFill>
              </a:rPr>
              <a:t>24/04/2024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a:solidFill>
                  <a:prstClr val="black">
                    <a:tint val="75000"/>
                  </a:prstClr>
                </a:solidFill>
              </a:rPr>
              <a:t>CONNECT | LEARN | INFLUENCE</a:t>
            </a:r>
          </a:p>
        </p:txBody>
      </p:sp>
      <p:sp>
        <p:nvSpPr>
          <p:cNvPr id="4" name="Slide Number Placeholder 3"/>
          <p:cNvSpPr>
            <a:spLocks noGrp="1"/>
          </p:cNvSpPr>
          <p:nvPr>
            <p:ph type="sldNum" sz="quarter" idx="12"/>
          </p:nvPr>
        </p:nvSpPr>
        <p:spPr/>
        <p:txBody>
          <a:bodyPr/>
          <a:lstStyle/>
          <a:p>
            <a:fld id="{278A5D03-5383-46C9-B126-5614CD6BFF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6245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D57C2E-10C0-4E68-8A7A-5751C5BCC3C5}" type="datetime1">
              <a:rPr lang="en-GB" smtClean="0">
                <a:solidFill>
                  <a:prstClr val="black">
                    <a:tint val="75000"/>
                  </a:prstClr>
                </a:solidFill>
              </a:rPr>
              <a:t>24/04/2024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CONNECT | LEARN | INFLUENCE</a:t>
            </a:r>
          </a:p>
        </p:txBody>
      </p:sp>
      <p:sp>
        <p:nvSpPr>
          <p:cNvPr id="7" name="Slide Number Placeholder 6"/>
          <p:cNvSpPr>
            <a:spLocks noGrp="1"/>
          </p:cNvSpPr>
          <p:nvPr>
            <p:ph type="sldNum" sz="quarter" idx="12"/>
          </p:nvPr>
        </p:nvSpPr>
        <p:spPr/>
        <p:txBody>
          <a:bodyPr/>
          <a:lstStyle/>
          <a:p>
            <a:fld id="{278A5D03-5383-46C9-B126-5614CD6BFF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7748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CD5DD8-5E1A-4F32-8777-C50024FB9482}" type="datetime1">
              <a:rPr lang="en-GB" smtClean="0"/>
              <a:t>24/04/2024</a:t>
            </a:fld>
            <a:endParaRPr lang="en-GB"/>
          </a:p>
        </p:txBody>
      </p:sp>
      <p:sp>
        <p:nvSpPr>
          <p:cNvPr id="5" name="Footer Placeholder 4"/>
          <p:cNvSpPr>
            <a:spLocks noGrp="1"/>
          </p:cNvSpPr>
          <p:nvPr>
            <p:ph type="ftr" sz="quarter" idx="11"/>
          </p:nvPr>
        </p:nvSpPr>
        <p:spPr/>
        <p:txBody>
          <a:bodyPr/>
          <a:lstStyle/>
          <a:p>
            <a:r>
              <a:rPr lang="en-GB"/>
              <a:t>CONNECT | LEARN | INFLUENCE</a:t>
            </a:r>
          </a:p>
        </p:txBody>
      </p:sp>
      <p:sp>
        <p:nvSpPr>
          <p:cNvPr id="6" name="Slide Number Placeholder 5"/>
          <p:cNvSpPr>
            <a:spLocks noGrp="1"/>
          </p:cNvSpPr>
          <p:nvPr>
            <p:ph type="sldNum" sz="quarter" idx="12"/>
          </p:nvPr>
        </p:nvSpPr>
        <p:spPr/>
        <p:txBody>
          <a:bodyPr/>
          <a:lstStyle/>
          <a:p>
            <a:fld id="{B43665AA-8816-48F7-8E6B-A93416F969E5}" type="slidenum">
              <a:rPr lang="en-GB" smtClean="0"/>
              <a:t>‹#›</a:t>
            </a:fld>
            <a:endParaRPr lang="en-GB"/>
          </a:p>
        </p:txBody>
      </p:sp>
    </p:spTree>
    <p:extLst>
      <p:ext uri="{BB962C8B-B14F-4D97-AF65-F5344CB8AC3E}">
        <p14:creationId xmlns:p14="http://schemas.microsoft.com/office/powerpoint/2010/main" val="32542631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680AA5-82B0-4A7C-9372-A6FBEA4C1BB9}" type="datetime1">
              <a:rPr lang="en-GB" smtClean="0">
                <a:solidFill>
                  <a:prstClr val="black">
                    <a:tint val="75000"/>
                  </a:prstClr>
                </a:solidFill>
              </a:rPr>
              <a:t>24/04/2024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CONNECT | LEARN | INFLUENCE</a:t>
            </a:r>
          </a:p>
        </p:txBody>
      </p:sp>
      <p:sp>
        <p:nvSpPr>
          <p:cNvPr id="7" name="Slide Number Placeholder 6"/>
          <p:cNvSpPr>
            <a:spLocks noGrp="1"/>
          </p:cNvSpPr>
          <p:nvPr>
            <p:ph type="sldNum" sz="quarter" idx="12"/>
          </p:nvPr>
        </p:nvSpPr>
        <p:spPr/>
        <p:txBody>
          <a:bodyPr/>
          <a:lstStyle/>
          <a:p>
            <a:fld id="{278A5D03-5383-46C9-B126-5614CD6BFF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00488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D41E56-8C33-45AE-B94C-404B4B298BA5}" type="datetime1">
              <a:rPr lang="en-GB" smtClean="0">
                <a:solidFill>
                  <a:prstClr val="black">
                    <a:tint val="75000"/>
                  </a:prstClr>
                </a:solidFill>
              </a:rPr>
              <a:t>24/04/2024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CONNECT | LEARN | INFLUENCE</a:t>
            </a:r>
          </a:p>
        </p:txBody>
      </p:sp>
      <p:sp>
        <p:nvSpPr>
          <p:cNvPr id="6" name="Slide Number Placeholder 5"/>
          <p:cNvSpPr>
            <a:spLocks noGrp="1"/>
          </p:cNvSpPr>
          <p:nvPr>
            <p:ph type="sldNum" sz="quarter" idx="12"/>
          </p:nvPr>
        </p:nvSpPr>
        <p:spPr/>
        <p:txBody>
          <a:bodyPr/>
          <a:lstStyle/>
          <a:p>
            <a:fld id="{278A5D03-5383-46C9-B126-5614CD6BFF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70024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89BDA9-0F14-4A7D-BC80-4E948034EB1C}" type="datetime1">
              <a:rPr lang="en-GB" smtClean="0">
                <a:solidFill>
                  <a:prstClr val="black">
                    <a:tint val="75000"/>
                  </a:prstClr>
                </a:solidFill>
              </a:rPr>
              <a:t>24/04/2024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CONNECT | LEARN | INFLUENCE</a:t>
            </a:r>
          </a:p>
        </p:txBody>
      </p:sp>
      <p:sp>
        <p:nvSpPr>
          <p:cNvPr id="6" name="Slide Number Placeholder 5"/>
          <p:cNvSpPr>
            <a:spLocks noGrp="1"/>
          </p:cNvSpPr>
          <p:nvPr>
            <p:ph type="sldNum" sz="quarter" idx="12"/>
          </p:nvPr>
        </p:nvSpPr>
        <p:spPr/>
        <p:txBody>
          <a:bodyPr/>
          <a:lstStyle/>
          <a:p>
            <a:fld id="{278A5D03-5383-46C9-B126-5614CD6BFF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2437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4092ECB-11FC-4DCB-9382-2B5F3687C171}" type="datetime1">
              <a:rPr lang="en-GB" smtClean="0"/>
              <a:t>24/04/2024</a:t>
            </a:fld>
            <a:endParaRPr lang="en-GB"/>
          </a:p>
        </p:txBody>
      </p:sp>
      <p:sp>
        <p:nvSpPr>
          <p:cNvPr id="5" name="Footer Placeholder 4"/>
          <p:cNvSpPr>
            <a:spLocks noGrp="1"/>
          </p:cNvSpPr>
          <p:nvPr>
            <p:ph type="ftr" sz="quarter" idx="11"/>
          </p:nvPr>
        </p:nvSpPr>
        <p:spPr/>
        <p:txBody>
          <a:bodyPr/>
          <a:lstStyle/>
          <a:p>
            <a:r>
              <a:rPr lang="en-GB"/>
              <a:t>CONNECT | LEARN | INFLUENCE</a:t>
            </a:r>
          </a:p>
        </p:txBody>
      </p:sp>
      <p:sp>
        <p:nvSpPr>
          <p:cNvPr id="6" name="Slide Number Placeholder 5"/>
          <p:cNvSpPr>
            <a:spLocks noGrp="1"/>
          </p:cNvSpPr>
          <p:nvPr>
            <p:ph type="sldNum" sz="quarter" idx="12"/>
          </p:nvPr>
        </p:nvSpPr>
        <p:spPr/>
        <p:txBody>
          <a:bodyPr/>
          <a:lstStyle/>
          <a:p>
            <a:fld id="{B43665AA-8816-48F7-8E6B-A93416F969E5}" type="slidenum">
              <a:rPr lang="en-GB" smtClean="0"/>
              <a:t>‹#›</a:t>
            </a:fld>
            <a:endParaRPr lang="en-GB"/>
          </a:p>
        </p:txBody>
      </p:sp>
    </p:spTree>
    <p:extLst>
      <p:ext uri="{BB962C8B-B14F-4D97-AF65-F5344CB8AC3E}">
        <p14:creationId xmlns:p14="http://schemas.microsoft.com/office/powerpoint/2010/main" val="3676658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6B227CB-A5A7-4E01-895A-F12D5BF7CB00}" type="datetime1">
              <a:rPr lang="en-GB" smtClean="0"/>
              <a:t>24/04/2024</a:t>
            </a:fld>
            <a:endParaRPr lang="en-GB"/>
          </a:p>
        </p:txBody>
      </p:sp>
      <p:sp>
        <p:nvSpPr>
          <p:cNvPr id="6" name="Footer Placeholder 5"/>
          <p:cNvSpPr>
            <a:spLocks noGrp="1"/>
          </p:cNvSpPr>
          <p:nvPr>
            <p:ph type="ftr" sz="quarter" idx="11"/>
          </p:nvPr>
        </p:nvSpPr>
        <p:spPr/>
        <p:txBody>
          <a:bodyPr/>
          <a:lstStyle/>
          <a:p>
            <a:r>
              <a:rPr lang="en-GB"/>
              <a:t>CONNECT | LEARN | INFLUENCE</a:t>
            </a:r>
          </a:p>
        </p:txBody>
      </p:sp>
      <p:sp>
        <p:nvSpPr>
          <p:cNvPr id="7" name="Slide Number Placeholder 6"/>
          <p:cNvSpPr>
            <a:spLocks noGrp="1"/>
          </p:cNvSpPr>
          <p:nvPr>
            <p:ph type="sldNum" sz="quarter" idx="12"/>
          </p:nvPr>
        </p:nvSpPr>
        <p:spPr/>
        <p:txBody>
          <a:bodyPr/>
          <a:lstStyle/>
          <a:p>
            <a:fld id="{B43665AA-8816-48F7-8E6B-A93416F969E5}" type="slidenum">
              <a:rPr lang="en-GB" smtClean="0"/>
              <a:t>‹#›</a:t>
            </a:fld>
            <a:endParaRPr lang="en-GB"/>
          </a:p>
        </p:txBody>
      </p:sp>
    </p:spTree>
    <p:extLst>
      <p:ext uri="{BB962C8B-B14F-4D97-AF65-F5344CB8AC3E}">
        <p14:creationId xmlns:p14="http://schemas.microsoft.com/office/powerpoint/2010/main" val="2073764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5268A60-D44B-4B0D-AB2E-7760A21EF875}" type="datetime1">
              <a:rPr lang="en-GB" smtClean="0"/>
              <a:t>24/04/2024</a:t>
            </a:fld>
            <a:endParaRPr lang="en-GB"/>
          </a:p>
        </p:txBody>
      </p:sp>
      <p:sp>
        <p:nvSpPr>
          <p:cNvPr id="8" name="Footer Placeholder 7"/>
          <p:cNvSpPr>
            <a:spLocks noGrp="1"/>
          </p:cNvSpPr>
          <p:nvPr>
            <p:ph type="ftr" sz="quarter" idx="11"/>
          </p:nvPr>
        </p:nvSpPr>
        <p:spPr/>
        <p:txBody>
          <a:bodyPr/>
          <a:lstStyle/>
          <a:p>
            <a:r>
              <a:rPr lang="en-GB"/>
              <a:t>CONNECT | LEARN | INFLUENCE</a:t>
            </a:r>
          </a:p>
        </p:txBody>
      </p:sp>
      <p:sp>
        <p:nvSpPr>
          <p:cNvPr id="9" name="Slide Number Placeholder 8"/>
          <p:cNvSpPr>
            <a:spLocks noGrp="1"/>
          </p:cNvSpPr>
          <p:nvPr>
            <p:ph type="sldNum" sz="quarter" idx="12"/>
          </p:nvPr>
        </p:nvSpPr>
        <p:spPr/>
        <p:txBody>
          <a:bodyPr/>
          <a:lstStyle/>
          <a:p>
            <a:fld id="{B43665AA-8816-48F7-8E6B-A93416F969E5}" type="slidenum">
              <a:rPr lang="en-GB" smtClean="0"/>
              <a:t>‹#›</a:t>
            </a:fld>
            <a:endParaRPr lang="en-GB"/>
          </a:p>
        </p:txBody>
      </p:sp>
    </p:spTree>
    <p:extLst>
      <p:ext uri="{BB962C8B-B14F-4D97-AF65-F5344CB8AC3E}">
        <p14:creationId xmlns:p14="http://schemas.microsoft.com/office/powerpoint/2010/main" val="352878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EC7413F-DDF4-418E-A264-4ABD8BD83D09}" type="datetime1">
              <a:rPr lang="en-GB" smtClean="0"/>
              <a:t>24/04/2024</a:t>
            </a:fld>
            <a:endParaRPr lang="en-GB"/>
          </a:p>
        </p:txBody>
      </p:sp>
      <p:sp>
        <p:nvSpPr>
          <p:cNvPr id="4" name="Footer Placeholder 3"/>
          <p:cNvSpPr>
            <a:spLocks noGrp="1"/>
          </p:cNvSpPr>
          <p:nvPr>
            <p:ph type="ftr" sz="quarter" idx="11"/>
          </p:nvPr>
        </p:nvSpPr>
        <p:spPr/>
        <p:txBody>
          <a:bodyPr/>
          <a:lstStyle/>
          <a:p>
            <a:r>
              <a:rPr lang="en-GB"/>
              <a:t>CONNECT | LEARN | INFLUENCE</a:t>
            </a:r>
          </a:p>
        </p:txBody>
      </p:sp>
      <p:sp>
        <p:nvSpPr>
          <p:cNvPr id="5" name="Slide Number Placeholder 4"/>
          <p:cNvSpPr>
            <a:spLocks noGrp="1"/>
          </p:cNvSpPr>
          <p:nvPr>
            <p:ph type="sldNum" sz="quarter" idx="12"/>
          </p:nvPr>
        </p:nvSpPr>
        <p:spPr/>
        <p:txBody>
          <a:bodyPr/>
          <a:lstStyle/>
          <a:p>
            <a:fld id="{B43665AA-8816-48F7-8E6B-A93416F969E5}" type="slidenum">
              <a:rPr lang="en-GB" smtClean="0"/>
              <a:t>‹#›</a:t>
            </a:fld>
            <a:endParaRPr lang="en-GB"/>
          </a:p>
        </p:txBody>
      </p:sp>
    </p:spTree>
    <p:extLst>
      <p:ext uri="{BB962C8B-B14F-4D97-AF65-F5344CB8AC3E}">
        <p14:creationId xmlns:p14="http://schemas.microsoft.com/office/powerpoint/2010/main" val="2176022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776E8A-34B3-4D2A-BD41-9106E1CFBEB0}" type="datetime1">
              <a:rPr lang="en-GB" smtClean="0"/>
              <a:t>24/04/2024</a:t>
            </a:fld>
            <a:endParaRPr lang="en-GB"/>
          </a:p>
        </p:txBody>
      </p:sp>
      <p:sp>
        <p:nvSpPr>
          <p:cNvPr id="3" name="Footer Placeholder 2"/>
          <p:cNvSpPr>
            <a:spLocks noGrp="1"/>
          </p:cNvSpPr>
          <p:nvPr>
            <p:ph type="ftr" sz="quarter" idx="11"/>
          </p:nvPr>
        </p:nvSpPr>
        <p:spPr/>
        <p:txBody>
          <a:bodyPr/>
          <a:lstStyle/>
          <a:p>
            <a:r>
              <a:rPr lang="en-GB"/>
              <a:t>CONNECT | LEARN | INFLUENCE</a:t>
            </a:r>
          </a:p>
        </p:txBody>
      </p:sp>
      <p:sp>
        <p:nvSpPr>
          <p:cNvPr id="4" name="Slide Number Placeholder 3"/>
          <p:cNvSpPr>
            <a:spLocks noGrp="1"/>
          </p:cNvSpPr>
          <p:nvPr>
            <p:ph type="sldNum" sz="quarter" idx="12"/>
          </p:nvPr>
        </p:nvSpPr>
        <p:spPr/>
        <p:txBody>
          <a:bodyPr/>
          <a:lstStyle/>
          <a:p>
            <a:fld id="{B43665AA-8816-48F7-8E6B-A93416F969E5}" type="slidenum">
              <a:rPr lang="en-GB" smtClean="0"/>
              <a:t>‹#›</a:t>
            </a:fld>
            <a:endParaRPr lang="en-GB"/>
          </a:p>
        </p:txBody>
      </p:sp>
    </p:spTree>
    <p:extLst>
      <p:ext uri="{BB962C8B-B14F-4D97-AF65-F5344CB8AC3E}">
        <p14:creationId xmlns:p14="http://schemas.microsoft.com/office/powerpoint/2010/main" val="3930486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80C8F17-B972-4F6D-8274-84A80DF13536}" type="datetime1">
              <a:rPr lang="en-GB" smtClean="0"/>
              <a:t>24/04/2024</a:t>
            </a:fld>
            <a:endParaRPr lang="en-GB"/>
          </a:p>
        </p:txBody>
      </p:sp>
      <p:sp>
        <p:nvSpPr>
          <p:cNvPr id="6" name="Footer Placeholder 5"/>
          <p:cNvSpPr>
            <a:spLocks noGrp="1"/>
          </p:cNvSpPr>
          <p:nvPr>
            <p:ph type="ftr" sz="quarter" idx="11"/>
          </p:nvPr>
        </p:nvSpPr>
        <p:spPr/>
        <p:txBody>
          <a:bodyPr/>
          <a:lstStyle/>
          <a:p>
            <a:r>
              <a:rPr lang="en-GB"/>
              <a:t>CONNECT | LEARN | INFLUENCE</a:t>
            </a:r>
          </a:p>
        </p:txBody>
      </p:sp>
      <p:sp>
        <p:nvSpPr>
          <p:cNvPr id="7" name="Slide Number Placeholder 6"/>
          <p:cNvSpPr>
            <a:spLocks noGrp="1"/>
          </p:cNvSpPr>
          <p:nvPr>
            <p:ph type="sldNum" sz="quarter" idx="12"/>
          </p:nvPr>
        </p:nvSpPr>
        <p:spPr/>
        <p:txBody>
          <a:bodyPr/>
          <a:lstStyle/>
          <a:p>
            <a:fld id="{B43665AA-8816-48F7-8E6B-A93416F969E5}" type="slidenum">
              <a:rPr lang="en-GB" smtClean="0"/>
              <a:t>‹#›</a:t>
            </a:fld>
            <a:endParaRPr lang="en-GB"/>
          </a:p>
        </p:txBody>
      </p:sp>
    </p:spTree>
    <p:extLst>
      <p:ext uri="{BB962C8B-B14F-4D97-AF65-F5344CB8AC3E}">
        <p14:creationId xmlns:p14="http://schemas.microsoft.com/office/powerpoint/2010/main" val="3510378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E27D6E-236D-4CC4-B02D-7AC1458D5BA8}" type="datetime1">
              <a:rPr lang="en-GB" smtClean="0"/>
              <a:t>24/04/2024</a:t>
            </a:fld>
            <a:endParaRPr lang="en-GB"/>
          </a:p>
        </p:txBody>
      </p:sp>
      <p:sp>
        <p:nvSpPr>
          <p:cNvPr id="6" name="Footer Placeholder 5"/>
          <p:cNvSpPr>
            <a:spLocks noGrp="1"/>
          </p:cNvSpPr>
          <p:nvPr>
            <p:ph type="ftr" sz="quarter" idx="11"/>
          </p:nvPr>
        </p:nvSpPr>
        <p:spPr/>
        <p:txBody>
          <a:bodyPr/>
          <a:lstStyle/>
          <a:p>
            <a:r>
              <a:rPr lang="en-GB"/>
              <a:t>CONNECT | LEARN | INFLUENCE</a:t>
            </a:r>
          </a:p>
        </p:txBody>
      </p:sp>
      <p:sp>
        <p:nvSpPr>
          <p:cNvPr id="7" name="Slide Number Placeholder 6"/>
          <p:cNvSpPr>
            <a:spLocks noGrp="1"/>
          </p:cNvSpPr>
          <p:nvPr>
            <p:ph type="sldNum" sz="quarter" idx="12"/>
          </p:nvPr>
        </p:nvSpPr>
        <p:spPr/>
        <p:txBody>
          <a:bodyPr/>
          <a:lstStyle/>
          <a:p>
            <a:fld id="{B43665AA-8816-48F7-8E6B-A93416F969E5}" type="slidenum">
              <a:rPr lang="en-GB" smtClean="0"/>
              <a:t>‹#›</a:t>
            </a:fld>
            <a:endParaRPr lang="en-GB"/>
          </a:p>
        </p:txBody>
      </p:sp>
    </p:spTree>
    <p:extLst>
      <p:ext uri="{BB962C8B-B14F-4D97-AF65-F5344CB8AC3E}">
        <p14:creationId xmlns:p14="http://schemas.microsoft.com/office/powerpoint/2010/main" val="726587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DF99A3-7563-4536-901D-BB944B9D9A61}" type="datetime1">
              <a:rPr lang="en-GB" smtClean="0"/>
              <a:t>24/04/2024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CONNECT | LEARN | INFLUENCE</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3665AA-8816-48F7-8E6B-A93416F969E5}" type="slidenum">
              <a:rPr lang="en-GB" smtClean="0"/>
              <a:t>‹#›</a:t>
            </a:fld>
            <a:endParaRPr lang="en-GB"/>
          </a:p>
        </p:txBody>
      </p:sp>
    </p:spTree>
    <p:extLst>
      <p:ext uri="{BB962C8B-B14F-4D97-AF65-F5344CB8AC3E}">
        <p14:creationId xmlns:p14="http://schemas.microsoft.com/office/powerpoint/2010/main" val="8675908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3475C1-6F15-44D9-AE0D-B857A96838B4}" type="datetime1">
              <a:rPr lang="en-GB" smtClean="0">
                <a:solidFill>
                  <a:prstClr val="black">
                    <a:tint val="75000"/>
                  </a:prstClr>
                </a:solidFill>
              </a:rPr>
              <a:t>24/04/2024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prstClr val="black">
                    <a:tint val="75000"/>
                  </a:prstClr>
                </a:solidFill>
              </a:rPr>
              <a:t>CONNECT | LEARN | INFLUENCE</a:t>
            </a:r>
          </a:p>
        </p:txBody>
      </p:sp>
      <p:sp>
        <p:nvSpPr>
          <p:cNvPr id="6" name="Slide Number Placeholder 5"/>
          <p:cNvSpPr>
            <a:spLocks noGrp="1"/>
          </p:cNvSpPr>
          <p:nvPr>
            <p:ph type="sldNum" sz="quarter" idx="4"/>
          </p:nvPr>
        </p:nvSpPr>
        <p:spPr>
          <a:xfrm>
            <a:off x="6553200" y="635635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8A5D03-5383-46C9-B126-5614CD6BFF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032559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9600.png"/></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7.png"/><Relationship Id="rId7" Type="http://schemas.openxmlformats.org/officeDocument/2006/relationships/image" Target="cid:image002.jpg@01D91152.24534E10"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47.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47.png"/><Relationship Id="rId4" Type="http://schemas.openxmlformats.org/officeDocument/2006/relationships/image" Target="../media/image49.jpe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53.png"/><Relationship Id="rId5" Type="http://schemas.openxmlformats.org/officeDocument/2006/relationships/image" Target="../media/image52.emf"/><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57.jpeg"/><Relationship Id="rId4" Type="http://schemas.openxmlformats.org/officeDocument/2006/relationships/image" Target="../media/image56.emf"/></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 Id="rId14"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0.png"/><Relationship Id="rId7"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62.png"/><Relationship Id="rId4" Type="http://schemas.openxmlformats.org/officeDocument/2006/relationships/image" Target="../media/image61.jpeg"/><Relationship Id="rId9"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hyperlink" Target="http://dx.doi.org/10.12688/f1000research.19414.1" TargetMode="External"/><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66.png"/><Relationship Id="rId5" Type="http://schemas.openxmlformats.org/officeDocument/2006/relationships/hyperlink" Target="https://www.mq.edu.au/__data/assets/pdf_file/0012/683895/Braithwaite-2017-Complexity-Science-in-Healthcare-A-White-Paper-1.pdf" TargetMode="External"/><Relationship Id="rId4" Type="http://schemas.openxmlformats.org/officeDocument/2006/relationships/hyperlink" Target="https://www.health.org.uk/publications/complex-adaptive-systems"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image" Target="../media/image77.png"/><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7.xml"/><Relationship Id="rId1" Type="http://schemas.openxmlformats.org/officeDocument/2006/relationships/slideLayout" Target="../slideLayouts/slideLayout13.xml"/><Relationship Id="rId5" Type="http://schemas.openxmlformats.org/officeDocument/2006/relationships/image" Target="../media/image85.png"/><Relationship Id="rId4" Type="http://schemas.openxmlformats.org/officeDocument/2006/relationships/image" Target="../media/image84.png"/></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jpeg"/><Relationship Id="rId12"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jpeg"/><Relationship Id="rId10" Type="http://schemas.openxmlformats.org/officeDocument/2006/relationships/image" Target="../media/image23.png"/><Relationship Id="rId4" Type="http://schemas.openxmlformats.org/officeDocument/2006/relationships/image" Target="../media/image17.jpeg"/><Relationship Id="rId9" Type="http://schemas.openxmlformats.org/officeDocument/2006/relationships/image" Target="../media/image22.png"/></Relationships>
</file>

<file path=ppt/slides/_rels/slide4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6.png"/><Relationship Id="rId7" Type="http://schemas.openxmlformats.org/officeDocument/2006/relationships/image" Target="../media/image89.png"/><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88.png"/><Relationship Id="rId4" Type="http://schemas.openxmlformats.org/officeDocument/2006/relationships/image" Target="../media/image87.png"/><Relationship Id="rId9" Type="http://schemas.openxmlformats.org/officeDocument/2006/relationships/image" Target="../media/image2.png"/></Relationships>
</file>

<file path=ppt/slides/_rels/slide4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91.png"/><Relationship Id="rId7" Type="http://schemas.openxmlformats.org/officeDocument/2006/relationships/diagramColors" Target="../diagrams/colors3.xml"/><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1.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5.xml"/><Relationship Id="rId1" Type="http://schemas.openxmlformats.org/officeDocument/2006/relationships/slideLayout" Target="../slideLayouts/slideLayout13.xml"/><Relationship Id="rId5" Type="http://schemas.openxmlformats.org/officeDocument/2006/relationships/image" Target="../media/image93.png"/><Relationship Id="rId4" Type="http://schemas.openxmlformats.org/officeDocument/2006/relationships/image" Target="../media/image94.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48.xml"/><Relationship Id="rId1" Type="http://schemas.openxmlformats.org/officeDocument/2006/relationships/slideLayout" Target="../slideLayouts/slideLayout1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27.png"/></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9.xml"/><Relationship Id="rId1" Type="http://schemas.openxmlformats.org/officeDocument/2006/relationships/slideLayout" Target="../slideLayouts/slideLayout13.xml"/><Relationship Id="rId4" Type="http://schemas.openxmlformats.org/officeDocument/2006/relationships/image" Target="../media/image9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slideLayout" Target="../slideLayouts/slideLayout13.xml"/><Relationship Id="rId4" Type="http://schemas.openxmlformats.org/officeDocument/2006/relationships/image" Target="../media/image93.png"/></Relationships>
</file>

<file path=ppt/slides/_rels/slide5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4.png"/><Relationship Id="rId1" Type="http://schemas.openxmlformats.org/officeDocument/2006/relationships/slideLayout" Target="../slideLayouts/slideLayout13.xml"/><Relationship Id="rId4" Type="http://schemas.openxmlformats.org/officeDocument/2006/relationships/image" Target="../media/image93.png"/></Relationships>
</file>

<file path=ppt/slides/_rels/slide5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301" y="2132856"/>
            <a:ext cx="8229600" cy="1215008"/>
          </a:xfrm>
        </p:spPr>
        <p:txBody>
          <a:bodyPr>
            <a:noAutofit/>
          </a:bodyPr>
          <a:lstStyle/>
          <a:p>
            <a:r>
              <a:rPr lang="en-GB" b="1" dirty="0">
                <a:solidFill>
                  <a:srgbClr val="7030A0"/>
                </a:solidFill>
              </a:rPr>
              <a:t>Quality Improvement Building Blocks Framework</a:t>
            </a:r>
            <a:br>
              <a:rPr lang="en-GB" b="1" dirty="0">
                <a:solidFill>
                  <a:srgbClr val="7030A0"/>
                </a:solidFill>
              </a:rPr>
            </a:br>
            <a:r>
              <a:rPr lang="en-GB" b="1" dirty="0">
                <a:solidFill>
                  <a:srgbClr val="7030A0"/>
                </a:solidFill>
              </a:rPr>
              <a:t> </a:t>
            </a:r>
            <a:br>
              <a:rPr lang="en-GB" b="1" dirty="0">
                <a:solidFill>
                  <a:srgbClr val="7030A0"/>
                </a:solidFill>
              </a:rPr>
            </a:br>
            <a:r>
              <a:rPr lang="en-GB" sz="3600" b="1" dirty="0">
                <a:solidFill>
                  <a:srgbClr val="7030A0"/>
                </a:solidFill>
              </a:rPr>
              <a:t/>
            </a:r>
            <a:br>
              <a:rPr lang="en-GB" sz="3600" b="1" dirty="0">
                <a:solidFill>
                  <a:srgbClr val="7030A0"/>
                </a:solidFill>
              </a:rPr>
            </a:br>
            <a:endParaRPr lang="en-GB" sz="3600" b="1" dirty="0">
              <a:solidFill>
                <a:srgbClr val="7030A0"/>
              </a:solidFill>
            </a:endParaRPr>
          </a:p>
        </p:txBody>
      </p:sp>
      <p:pic>
        <p:nvPicPr>
          <p:cNvPr id="7" name="Picture 6"/>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05057" y="3140968"/>
            <a:ext cx="2474582" cy="1531615"/>
          </a:xfrm>
          <a:prstGeom prst="rect">
            <a:avLst/>
          </a:prstGeom>
          <a:noFill/>
          <a:ln>
            <a:noFill/>
          </a:ln>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813" y="5262905"/>
            <a:ext cx="2286000"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2973" y="5334343"/>
            <a:ext cx="3200400"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04996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Pentagon 99"/>
          <p:cNvSpPr/>
          <p:nvPr/>
        </p:nvSpPr>
        <p:spPr>
          <a:xfrm rot="16200000">
            <a:off x="77013" y="3263985"/>
            <a:ext cx="1569492" cy="1399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a:solidFill>
                  <a:prstClr val="white"/>
                </a:solidFill>
              </a:rPr>
              <a:t>Cultural &amp; Infrastructure Essentials</a:t>
            </a:r>
          </a:p>
        </p:txBody>
      </p:sp>
      <p:sp>
        <p:nvSpPr>
          <p:cNvPr id="101" name="Pentagon 100"/>
          <p:cNvSpPr/>
          <p:nvPr/>
        </p:nvSpPr>
        <p:spPr>
          <a:xfrm rot="16200000">
            <a:off x="67354" y="1668777"/>
            <a:ext cx="1569492" cy="1399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a:solidFill>
                  <a:prstClr val="white"/>
                </a:solidFill>
              </a:rPr>
              <a:t>Learning System Essentials</a:t>
            </a:r>
          </a:p>
        </p:txBody>
      </p:sp>
      <p:sp>
        <p:nvSpPr>
          <p:cNvPr id="75" name="Pentagon 74"/>
          <p:cNvSpPr/>
          <p:nvPr/>
        </p:nvSpPr>
        <p:spPr>
          <a:xfrm rot="16200000">
            <a:off x="67354" y="4864185"/>
            <a:ext cx="1569492" cy="1399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a:solidFill>
                  <a:prstClr val="white"/>
                </a:solidFill>
              </a:rPr>
              <a:t>Person &amp; Family Centered Care</a:t>
            </a:r>
          </a:p>
        </p:txBody>
      </p:sp>
      <p:sp>
        <p:nvSpPr>
          <p:cNvPr id="77" name="TextBox 76"/>
          <p:cNvSpPr txBox="1"/>
          <p:nvPr/>
        </p:nvSpPr>
        <p:spPr>
          <a:xfrm>
            <a:off x="1949004" y="5232388"/>
            <a:ext cx="7156896" cy="954107"/>
          </a:xfrm>
          <a:prstGeom prst="rect">
            <a:avLst/>
          </a:prstGeom>
          <a:noFill/>
        </p:spPr>
        <p:txBody>
          <a:bodyPr wrap="square" rtlCol="0">
            <a:spAutoFit/>
          </a:bodyPr>
          <a:lstStyle/>
          <a:p>
            <a:r>
              <a:rPr lang="en-US" sz="2800" dirty="0">
                <a:solidFill>
                  <a:prstClr val="black"/>
                </a:solidFill>
                <a:latin typeface="Bodoni MT" panose="02070603080606020203" pitchFamily="18" charset="0"/>
              </a:rPr>
              <a:t>The </a:t>
            </a:r>
            <a:r>
              <a:rPr lang="en-US" sz="2800" b="1" dirty="0">
                <a:solidFill>
                  <a:prstClr val="black"/>
                </a:solidFill>
                <a:latin typeface="Bodoni MT" panose="02070603080606020203" pitchFamily="18" charset="0"/>
              </a:rPr>
              <a:t>principles</a:t>
            </a:r>
            <a:r>
              <a:rPr lang="en-US" sz="2800" dirty="0">
                <a:solidFill>
                  <a:prstClr val="black"/>
                </a:solidFill>
                <a:latin typeface="Bodoni MT" panose="02070603080606020203" pitchFamily="18" charset="0"/>
              </a:rPr>
              <a:t> to </a:t>
            </a:r>
            <a:r>
              <a:rPr lang="en-US" sz="2800" b="1" dirty="0">
                <a:solidFill>
                  <a:prstClr val="black"/>
                </a:solidFill>
                <a:latin typeface="Bodoni MT" panose="02070603080606020203" pitchFamily="18" charset="0"/>
              </a:rPr>
              <a:t>direct</a:t>
            </a:r>
            <a:r>
              <a:rPr lang="en-US" sz="2800" dirty="0">
                <a:solidFill>
                  <a:prstClr val="black"/>
                </a:solidFill>
                <a:latin typeface="Bodoni MT" panose="02070603080606020203" pitchFamily="18" charset="0"/>
              </a:rPr>
              <a:t> continuous improvement</a:t>
            </a:r>
          </a:p>
        </p:txBody>
      </p:sp>
      <p:sp>
        <p:nvSpPr>
          <p:cNvPr id="57" name="TextBox 56"/>
          <p:cNvSpPr txBox="1"/>
          <p:nvPr/>
        </p:nvSpPr>
        <p:spPr>
          <a:xfrm>
            <a:off x="1949004" y="2121932"/>
            <a:ext cx="6789312" cy="954107"/>
          </a:xfrm>
          <a:prstGeom prst="rect">
            <a:avLst/>
          </a:prstGeom>
          <a:noFill/>
        </p:spPr>
        <p:txBody>
          <a:bodyPr wrap="square" rtlCol="0">
            <a:spAutoFit/>
          </a:bodyPr>
          <a:lstStyle/>
          <a:p>
            <a:r>
              <a:rPr lang="en-US" sz="2800" dirty="0">
                <a:solidFill>
                  <a:prstClr val="black"/>
                </a:solidFill>
                <a:latin typeface="Bodoni MT" panose="02070603080606020203" pitchFamily="18" charset="0"/>
              </a:rPr>
              <a:t>The </a:t>
            </a:r>
            <a:r>
              <a:rPr lang="en-US" sz="2800" b="1" dirty="0">
                <a:solidFill>
                  <a:prstClr val="black"/>
                </a:solidFill>
                <a:latin typeface="Bodoni MT" panose="02070603080606020203" pitchFamily="18" charset="0"/>
              </a:rPr>
              <a:t>mechanism</a:t>
            </a:r>
            <a:r>
              <a:rPr lang="en-US" sz="2800" dirty="0">
                <a:solidFill>
                  <a:prstClr val="black"/>
                </a:solidFill>
                <a:latin typeface="Bodoni MT" panose="02070603080606020203" pitchFamily="18" charset="0"/>
              </a:rPr>
              <a:t>s to </a:t>
            </a:r>
            <a:r>
              <a:rPr lang="en-US" sz="2800" b="1" dirty="0">
                <a:solidFill>
                  <a:prstClr val="black"/>
                </a:solidFill>
                <a:latin typeface="Bodoni MT" panose="02070603080606020203" pitchFamily="18" charset="0"/>
              </a:rPr>
              <a:t>sustain</a:t>
            </a:r>
            <a:r>
              <a:rPr lang="en-US" sz="2800" dirty="0">
                <a:solidFill>
                  <a:prstClr val="black"/>
                </a:solidFill>
                <a:latin typeface="Bodoni MT" panose="02070603080606020203" pitchFamily="18" charset="0"/>
              </a:rPr>
              <a:t> continuous improvement</a:t>
            </a:r>
          </a:p>
        </p:txBody>
      </p:sp>
      <p:sp>
        <p:nvSpPr>
          <p:cNvPr id="65" name="TextBox 64"/>
          <p:cNvSpPr txBox="1"/>
          <p:nvPr/>
        </p:nvSpPr>
        <p:spPr>
          <a:xfrm>
            <a:off x="1987104" y="3581400"/>
            <a:ext cx="6789312" cy="954107"/>
          </a:xfrm>
          <a:prstGeom prst="rect">
            <a:avLst/>
          </a:prstGeom>
          <a:noFill/>
        </p:spPr>
        <p:txBody>
          <a:bodyPr wrap="square" rtlCol="0">
            <a:spAutoFit/>
          </a:bodyPr>
          <a:lstStyle/>
          <a:p>
            <a:r>
              <a:rPr lang="en-US" sz="2800" dirty="0">
                <a:solidFill>
                  <a:prstClr val="black"/>
                </a:solidFill>
                <a:latin typeface="Bodoni MT" panose="02070603080606020203" pitchFamily="18" charset="0"/>
              </a:rPr>
              <a:t>The </a:t>
            </a:r>
            <a:r>
              <a:rPr lang="en-US" sz="2800" b="1" dirty="0">
                <a:solidFill>
                  <a:prstClr val="black"/>
                </a:solidFill>
                <a:latin typeface="Bodoni MT" panose="02070603080606020203" pitchFamily="18" charset="0"/>
              </a:rPr>
              <a:t>foundations</a:t>
            </a:r>
            <a:r>
              <a:rPr lang="en-US" sz="2800" dirty="0">
                <a:solidFill>
                  <a:prstClr val="black"/>
                </a:solidFill>
                <a:latin typeface="Bodoni MT" panose="02070603080606020203" pitchFamily="18" charset="0"/>
              </a:rPr>
              <a:t> to </a:t>
            </a:r>
            <a:r>
              <a:rPr lang="en-US" sz="2800" b="1" dirty="0">
                <a:solidFill>
                  <a:prstClr val="black"/>
                </a:solidFill>
                <a:latin typeface="Bodoni MT" panose="02070603080606020203" pitchFamily="18" charset="0"/>
              </a:rPr>
              <a:t>support</a:t>
            </a:r>
            <a:r>
              <a:rPr lang="en-US" sz="2800" dirty="0">
                <a:solidFill>
                  <a:prstClr val="black"/>
                </a:solidFill>
                <a:latin typeface="Bodoni MT" panose="02070603080606020203" pitchFamily="18" charset="0"/>
              </a:rPr>
              <a:t> continuous improvement</a:t>
            </a:r>
          </a:p>
        </p:txBody>
      </p:sp>
      <p:sp>
        <p:nvSpPr>
          <p:cNvPr id="2" name="Footer Placeholder 1"/>
          <p:cNvSpPr>
            <a:spLocks noGrp="1"/>
          </p:cNvSpPr>
          <p:nvPr>
            <p:ph type="ftr" sz="quarter" idx="11"/>
          </p:nvPr>
        </p:nvSpPr>
        <p:spPr/>
        <p:txBody>
          <a:bodyPr/>
          <a:lstStyle/>
          <a:p>
            <a:r>
              <a:rPr lang="en-US">
                <a:solidFill>
                  <a:prstClr val="black">
                    <a:tint val="75000"/>
                  </a:prstClr>
                </a:solidFill>
              </a:rPr>
              <a:t>CONNECT | LEARN | INFLUENCE</a:t>
            </a:r>
          </a:p>
        </p:txBody>
      </p:sp>
    </p:spTree>
    <p:extLst>
      <p:ext uri="{BB962C8B-B14F-4D97-AF65-F5344CB8AC3E}">
        <p14:creationId xmlns:p14="http://schemas.microsoft.com/office/powerpoint/2010/main" val="102540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7"/>
                                        </p:tgtEl>
                                        <p:attrNameLst>
                                          <p:attrName>style.visibility</p:attrName>
                                        </p:attrNameLst>
                                      </p:cBhvr>
                                      <p:to>
                                        <p:strVal val="visible"/>
                                      </p:to>
                                    </p:set>
                                    <p:animEffect transition="in" filter="fade">
                                      <p:cBhvr>
                                        <p:cTn id="11" dur="500"/>
                                        <p:tgtEl>
                                          <p:spTgt spid="7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5"/>
                                        </p:tgtEl>
                                        <p:attrNameLst>
                                          <p:attrName>style.visibility</p:attrName>
                                        </p:attrNameLst>
                                      </p:cBhvr>
                                      <p:to>
                                        <p:strVal val="visible"/>
                                      </p:to>
                                    </p:set>
                                    <p:animEffect transition="in" filter="fade">
                                      <p:cBhvr>
                                        <p:cTn id="20" dur="500"/>
                                        <p:tgtEl>
                                          <p:spTgt spid="65"/>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7"/>
                                        </p:tgtEl>
                                        <p:attrNameLst>
                                          <p:attrName>style.visibility</p:attrName>
                                        </p:attrNameLst>
                                      </p:cBhvr>
                                      <p:to>
                                        <p:strVal val="visible"/>
                                      </p:to>
                                    </p:set>
                                    <p:animEffect transition="in" filter="fade">
                                      <p:cBhvr>
                                        <p:cTn id="29"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1" grpId="0" animBg="1"/>
      <p:bldP spid="75" grpId="0" animBg="1"/>
      <p:bldP spid="77" grpId="0"/>
      <p:bldP spid="57" grpId="0"/>
      <p:bldP spid="6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Oval 73"/>
          <p:cNvSpPr/>
          <p:nvPr/>
        </p:nvSpPr>
        <p:spPr>
          <a:xfrm>
            <a:off x="4157730" y="2912235"/>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grpSp>
        <p:nvGrpSpPr>
          <p:cNvPr id="78" name="Group 77"/>
          <p:cNvGrpSpPr/>
          <p:nvPr/>
        </p:nvGrpSpPr>
        <p:grpSpPr>
          <a:xfrm>
            <a:off x="3243330" y="1578735"/>
            <a:ext cx="2095500" cy="1600200"/>
            <a:chOff x="2971800" y="1578735"/>
            <a:chExt cx="2095500" cy="1600200"/>
          </a:xfrm>
        </p:grpSpPr>
        <p:sp>
          <p:nvSpPr>
            <p:cNvPr id="72" name="Rectangle 71"/>
            <p:cNvSpPr/>
            <p:nvPr/>
          </p:nvSpPr>
          <p:spPr>
            <a:xfrm>
              <a:off x="3238500" y="1578735"/>
              <a:ext cx="1828800" cy="16002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prstClr val="white"/>
                </a:solidFill>
              </a:endParaRPr>
            </a:p>
          </p:txBody>
        </p:sp>
        <p:sp>
          <p:nvSpPr>
            <p:cNvPr id="76" name="Oval 75"/>
            <p:cNvSpPr/>
            <p:nvPr/>
          </p:nvSpPr>
          <p:spPr>
            <a:xfrm>
              <a:off x="2971800" y="2112135"/>
              <a:ext cx="533400"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prstClr val="white"/>
                </a:solidFill>
              </a:endParaRPr>
            </a:p>
          </p:txBody>
        </p:sp>
      </p:grpSp>
      <p:grpSp>
        <p:nvGrpSpPr>
          <p:cNvPr id="5" name="Group 4"/>
          <p:cNvGrpSpPr/>
          <p:nvPr/>
        </p:nvGrpSpPr>
        <p:grpSpPr>
          <a:xfrm>
            <a:off x="6905760" y="2912235"/>
            <a:ext cx="2095500" cy="2133600"/>
            <a:chOff x="6905760" y="2912235"/>
            <a:chExt cx="2095500" cy="2133600"/>
          </a:xfrm>
        </p:grpSpPr>
        <p:sp>
          <p:nvSpPr>
            <p:cNvPr id="56" name="Rectangle 55"/>
            <p:cNvSpPr/>
            <p:nvPr/>
          </p:nvSpPr>
          <p:spPr>
            <a:xfrm>
              <a:off x="7172460" y="3178935"/>
              <a:ext cx="1828800" cy="1600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Oval 57"/>
            <p:cNvSpPr/>
            <p:nvPr/>
          </p:nvSpPr>
          <p:spPr>
            <a:xfrm>
              <a:off x="7820160" y="4512435"/>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59" name="Oval 58"/>
            <p:cNvSpPr/>
            <p:nvPr/>
          </p:nvSpPr>
          <p:spPr>
            <a:xfrm>
              <a:off x="7820160" y="2912235"/>
              <a:ext cx="533400" cy="533400"/>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Oval 59"/>
            <p:cNvSpPr/>
            <p:nvPr/>
          </p:nvSpPr>
          <p:spPr>
            <a:xfrm>
              <a:off x="6905760" y="3712335"/>
              <a:ext cx="533400" cy="533400"/>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42" name="Group 41"/>
          <p:cNvGrpSpPr/>
          <p:nvPr/>
        </p:nvGrpSpPr>
        <p:grpSpPr>
          <a:xfrm>
            <a:off x="1681230" y="2912235"/>
            <a:ext cx="2095500" cy="2133600"/>
            <a:chOff x="1409700" y="2912235"/>
            <a:chExt cx="2095500" cy="2133600"/>
          </a:xfrm>
        </p:grpSpPr>
        <p:sp>
          <p:nvSpPr>
            <p:cNvPr id="37" name="Rectangle 36"/>
            <p:cNvSpPr/>
            <p:nvPr/>
          </p:nvSpPr>
          <p:spPr>
            <a:xfrm>
              <a:off x="1409700" y="3178935"/>
              <a:ext cx="1828800" cy="1600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Oval 37"/>
            <p:cNvSpPr/>
            <p:nvPr/>
          </p:nvSpPr>
          <p:spPr>
            <a:xfrm>
              <a:off x="2971800" y="3712335"/>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Oval 38"/>
            <p:cNvSpPr/>
            <p:nvPr/>
          </p:nvSpPr>
          <p:spPr>
            <a:xfrm>
              <a:off x="2057400" y="4512435"/>
              <a:ext cx="533400" cy="533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Oval 39"/>
            <p:cNvSpPr/>
            <p:nvPr/>
          </p:nvSpPr>
          <p:spPr>
            <a:xfrm>
              <a:off x="2057400" y="2912235"/>
              <a:ext cx="533400" cy="533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35" name="Group 34"/>
          <p:cNvGrpSpPr/>
          <p:nvPr/>
        </p:nvGrpSpPr>
        <p:grpSpPr>
          <a:xfrm>
            <a:off x="3243330" y="4512435"/>
            <a:ext cx="2362200" cy="1866900"/>
            <a:chOff x="2324100" y="4457700"/>
            <a:chExt cx="2362200" cy="1866900"/>
          </a:xfrm>
        </p:grpSpPr>
        <p:sp>
          <p:nvSpPr>
            <p:cNvPr id="22" name="Rectangle 21"/>
            <p:cNvSpPr/>
            <p:nvPr/>
          </p:nvSpPr>
          <p:spPr>
            <a:xfrm>
              <a:off x="2590800" y="4724400"/>
              <a:ext cx="1828800" cy="1600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p:nvSpPr>
          <p:spPr>
            <a:xfrm>
              <a:off x="4152900" y="5257800"/>
              <a:ext cx="533400" cy="533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Oval 24"/>
            <p:cNvSpPr/>
            <p:nvPr/>
          </p:nvSpPr>
          <p:spPr>
            <a:xfrm>
              <a:off x="3238500" y="4457700"/>
              <a:ext cx="533400" cy="5334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Oval 25"/>
            <p:cNvSpPr/>
            <p:nvPr/>
          </p:nvSpPr>
          <p:spPr>
            <a:xfrm>
              <a:off x="2324100" y="5257800"/>
              <a:ext cx="533400" cy="5334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33" name="Group 32"/>
          <p:cNvGrpSpPr/>
          <p:nvPr/>
        </p:nvGrpSpPr>
        <p:grpSpPr>
          <a:xfrm>
            <a:off x="5076960" y="4512435"/>
            <a:ext cx="2362200" cy="1866900"/>
            <a:chOff x="2324100" y="838200"/>
            <a:chExt cx="2362200" cy="1866900"/>
          </a:xfrm>
          <a:solidFill>
            <a:schemeClr val="accent1">
              <a:lumMod val="75000"/>
            </a:schemeClr>
          </a:solidFill>
        </p:grpSpPr>
        <p:sp>
          <p:nvSpPr>
            <p:cNvPr id="27" name="Rectangle 26"/>
            <p:cNvSpPr/>
            <p:nvPr/>
          </p:nvSpPr>
          <p:spPr>
            <a:xfrm>
              <a:off x="2590800" y="1104900"/>
              <a:ext cx="1828800" cy="160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Oval 27"/>
            <p:cNvSpPr/>
            <p:nvPr/>
          </p:nvSpPr>
          <p:spPr>
            <a:xfrm>
              <a:off x="4152900" y="16383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Oval 29"/>
            <p:cNvSpPr/>
            <p:nvPr/>
          </p:nvSpPr>
          <p:spPr>
            <a:xfrm>
              <a:off x="3238500" y="8382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Oval 30"/>
            <p:cNvSpPr/>
            <p:nvPr/>
          </p:nvSpPr>
          <p:spPr>
            <a:xfrm>
              <a:off x="2324100" y="16383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48" name="Group 47"/>
          <p:cNvGrpSpPr/>
          <p:nvPr/>
        </p:nvGrpSpPr>
        <p:grpSpPr>
          <a:xfrm>
            <a:off x="3243330" y="2912235"/>
            <a:ext cx="2362200" cy="2133600"/>
            <a:chOff x="2247900" y="571500"/>
            <a:chExt cx="2362200" cy="2133600"/>
          </a:xfrm>
          <a:solidFill>
            <a:schemeClr val="accent6">
              <a:lumMod val="75000"/>
            </a:schemeClr>
          </a:solidFill>
        </p:grpSpPr>
        <p:sp>
          <p:nvSpPr>
            <p:cNvPr id="43" name="Rectangle 42"/>
            <p:cNvSpPr/>
            <p:nvPr/>
          </p:nvSpPr>
          <p:spPr>
            <a:xfrm>
              <a:off x="2514600" y="838200"/>
              <a:ext cx="1828800" cy="160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Oval 43"/>
            <p:cNvSpPr/>
            <p:nvPr/>
          </p:nvSpPr>
          <p:spPr>
            <a:xfrm>
              <a:off x="4076700" y="13716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Oval 44"/>
            <p:cNvSpPr/>
            <p:nvPr/>
          </p:nvSpPr>
          <p:spPr>
            <a:xfrm>
              <a:off x="3162300" y="21717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Oval 45"/>
            <p:cNvSpPr/>
            <p:nvPr/>
          </p:nvSpPr>
          <p:spPr>
            <a:xfrm>
              <a:off x="3162300" y="5715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Oval 46"/>
            <p:cNvSpPr/>
            <p:nvPr/>
          </p:nvSpPr>
          <p:spPr>
            <a:xfrm>
              <a:off x="2247900" y="13716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6" name="Oval 5"/>
          <p:cNvSpPr/>
          <p:nvPr/>
        </p:nvSpPr>
        <p:spPr>
          <a:xfrm>
            <a:off x="7803524" y="2912235"/>
            <a:ext cx="533400" cy="533400"/>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82" name="Oval 81"/>
          <p:cNvSpPr/>
          <p:nvPr/>
        </p:nvSpPr>
        <p:spPr>
          <a:xfrm>
            <a:off x="5090556" y="2085742"/>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9" name="Pentagon 98"/>
          <p:cNvSpPr/>
          <p:nvPr/>
        </p:nvSpPr>
        <p:spPr>
          <a:xfrm rot="16200000">
            <a:off x="67354" y="4864185"/>
            <a:ext cx="1569492" cy="1399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a:solidFill>
                  <a:prstClr val="white"/>
                </a:solidFill>
              </a:rPr>
              <a:t>Person &amp; Family Centered Care</a:t>
            </a:r>
          </a:p>
        </p:txBody>
      </p:sp>
      <p:sp>
        <p:nvSpPr>
          <p:cNvPr id="101" name="Pentagon 100"/>
          <p:cNvSpPr/>
          <p:nvPr/>
        </p:nvSpPr>
        <p:spPr>
          <a:xfrm rot="16200000">
            <a:off x="67354" y="1668777"/>
            <a:ext cx="1569492" cy="1399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a:solidFill>
                  <a:prstClr val="white"/>
                </a:solidFill>
              </a:rPr>
              <a:t>Learning System Essentials</a:t>
            </a:r>
          </a:p>
        </p:txBody>
      </p:sp>
      <p:sp>
        <p:nvSpPr>
          <p:cNvPr id="41" name="Pentagon 40"/>
          <p:cNvSpPr/>
          <p:nvPr/>
        </p:nvSpPr>
        <p:spPr>
          <a:xfrm rot="16200000">
            <a:off x="77013" y="3263985"/>
            <a:ext cx="1569492" cy="1399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a:solidFill>
                  <a:prstClr val="white"/>
                </a:solidFill>
              </a:rPr>
              <a:t>Cultural &amp; Infrastructure Essentials</a:t>
            </a:r>
          </a:p>
        </p:txBody>
      </p:sp>
      <p:sp>
        <p:nvSpPr>
          <p:cNvPr id="2" name="Footer Placeholder 1"/>
          <p:cNvSpPr>
            <a:spLocks noGrp="1"/>
          </p:cNvSpPr>
          <p:nvPr>
            <p:ph type="ftr" sz="quarter" idx="11"/>
          </p:nvPr>
        </p:nvSpPr>
        <p:spPr/>
        <p:txBody>
          <a:bodyPr/>
          <a:lstStyle/>
          <a:p>
            <a:r>
              <a:rPr lang="en-US">
                <a:solidFill>
                  <a:prstClr val="black">
                    <a:tint val="75000"/>
                  </a:prstClr>
                </a:solidFill>
              </a:rPr>
              <a:t>CONNECT | LEARN | INFLUENCE</a:t>
            </a:r>
          </a:p>
        </p:txBody>
      </p:sp>
    </p:spTree>
    <p:extLst>
      <p:ext uri="{BB962C8B-B14F-4D97-AF65-F5344CB8AC3E}">
        <p14:creationId xmlns:p14="http://schemas.microsoft.com/office/powerpoint/2010/main" val="3238062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ctangle 78"/>
          <p:cNvSpPr/>
          <p:nvPr/>
        </p:nvSpPr>
        <p:spPr>
          <a:xfrm>
            <a:off x="5338830" y="1578735"/>
            <a:ext cx="1828800" cy="1600200"/>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Oval 73"/>
          <p:cNvSpPr/>
          <p:nvPr/>
        </p:nvSpPr>
        <p:spPr>
          <a:xfrm>
            <a:off x="4157730" y="2912235"/>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grpSp>
        <p:nvGrpSpPr>
          <p:cNvPr id="78" name="Group 77"/>
          <p:cNvGrpSpPr/>
          <p:nvPr/>
        </p:nvGrpSpPr>
        <p:grpSpPr>
          <a:xfrm>
            <a:off x="3243330" y="1578735"/>
            <a:ext cx="2095500" cy="1600200"/>
            <a:chOff x="2971800" y="1578735"/>
            <a:chExt cx="2095500" cy="1600200"/>
          </a:xfrm>
        </p:grpSpPr>
        <p:sp>
          <p:nvSpPr>
            <p:cNvPr id="72" name="Rectangle 71"/>
            <p:cNvSpPr/>
            <p:nvPr/>
          </p:nvSpPr>
          <p:spPr>
            <a:xfrm>
              <a:off x="3238500" y="1578735"/>
              <a:ext cx="1828800" cy="16002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prstClr val="white"/>
                </a:solidFill>
              </a:endParaRPr>
            </a:p>
          </p:txBody>
        </p:sp>
        <p:sp>
          <p:nvSpPr>
            <p:cNvPr id="76" name="Oval 75"/>
            <p:cNvSpPr/>
            <p:nvPr/>
          </p:nvSpPr>
          <p:spPr>
            <a:xfrm>
              <a:off x="2971800" y="2112135"/>
              <a:ext cx="533400"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prstClr val="white"/>
                </a:solidFill>
              </a:endParaRPr>
            </a:p>
          </p:txBody>
        </p:sp>
      </p:grpSp>
      <p:grpSp>
        <p:nvGrpSpPr>
          <p:cNvPr id="67" name="Group 66"/>
          <p:cNvGrpSpPr/>
          <p:nvPr/>
        </p:nvGrpSpPr>
        <p:grpSpPr>
          <a:xfrm>
            <a:off x="1681230" y="1578735"/>
            <a:ext cx="2095500" cy="1866900"/>
            <a:chOff x="2127696" y="577939"/>
            <a:chExt cx="2095500" cy="1866900"/>
          </a:xfrm>
        </p:grpSpPr>
        <p:sp>
          <p:nvSpPr>
            <p:cNvPr id="62" name="Rectangle 61"/>
            <p:cNvSpPr/>
            <p:nvPr/>
          </p:nvSpPr>
          <p:spPr>
            <a:xfrm>
              <a:off x="2127696" y="577939"/>
              <a:ext cx="1828800" cy="16002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 name="Oval 62"/>
            <p:cNvSpPr/>
            <p:nvPr/>
          </p:nvSpPr>
          <p:spPr>
            <a:xfrm>
              <a:off x="3689796" y="1111339"/>
              <a:ext cx="533400"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4" name="Oval 63"/>
            <p:cNvSpPr/>
            <p:nvPr/>
          </p:nvSpPr>
          <p:spPr>
            <a:xfrm>
              <a:off x="2775396" y="1911439"/>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grpSp>
      <p:grpSp>
        <p:nvGrpSpPr>
          <p:cNvPr id="61" name="Group 60"/>
          <p:cNvGrpSpPr/>
          <p:nvPr/>
        </p:nvGrpSpPr>
        <p:grpSpPr>
          <a:xfrm>
            <a:off x="6905760" y="2912235"/>
            <a:ext cx="2095500" cy="2133600"/>
            <a:chOff x="1333500" y="571500"/>
            <a:chExt cx="2095500" cy="2133600"/>
          </a:xfrm>
        </p:grpSpPr>
        <p:sp>
          <p:nvSpPr>
            <p:cNvPr id="56" name="Rectangle 55"/>
            <p:cNvSpPr/>
            <p:nvPr/>
          </p:nvSpPr>
          <p:spPr>
            <a:xfrm>
              <a:off x="1600200" y="838200"/>
              <a:ext cx="1828800" cy="1600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Oval 57"/>
            <p:cNvSpPr/>
            <p:nvPr/>
          </p:nvSpPr>
          <p:spPr>
            <a:xfrm>
              <a:off x="2247900" y="2171700"/>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59" name="Oval 58"/>
            <p:cNvSpPr/>
            <p:nvPr/>
          </p:nvSpPr>
          <p:spPr>
            <a:xfrm>
              <a:off x="2247900" y="571500"/>
              <a:ext cx="533400" cy="533400"/>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Oval 59"/>
            <p:cNvSpPr/>
            <p:nvPr/>
          </p:nvSpPr>
          <p:spPr>
            <a:xfrm>
              <a:off x="1333500" y="1371600"/>
              <a:ext cx="533400" cy="533400"/>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42" name="Group 41"/>
          <p:cNvGrpSpPr/>
          <p:nvPr/>
        </p:nvGrpSpPr>
        <p:grpSpPr>
          <a:xfrm>
            <a:off x="1681230" y="2912235"/>
            <a:ext cx="2095500" cy="2133600"/>
            <a:chOff x="1409700" y="2912235"/>
            <a:chExt cx="2095500" cy="2133600"/>
          </a:xfrm>
        </p:grpSpPr>
        <p:sp>
          <p:nvSpPr>
            <p:cNvPr id="37" name="Rectangle 36"/>
            <p:cNvSpPr/>
            <p:nvPr/>
          </p:nvSpPr>
          <p:spPr>
            <a:xfrm>
              <a:off x="1409700" y="3178935"/>
              <a:ext cx="1828800" cy="1600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Oval 37"/>
            <p:cNvSpPr/>
            <p:nvPr/>
          </p:nvSpPr>
          <p:spPr>
            <a:xfrm>
              <a:off x="2971800" y="3712335"/>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Oval 38"/>
            <p:cNvSpPr/>
            <p:nvPr/>
          </p:nvSpPr>
          <p:spPr>
            <a:xfrm>
              <a:off x="2057400" y="4512435"/>
              <a:ext cx="533400" cy="533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Oval 39"/>
            <p:cNvSpPr/>
            <p:nvPr/>
          </p:nvSpPr>
          <p:spPr>
            <a:xfrm>
              <a:off x="2057400" y="2912235"/>
              <a:ext cx="533400" cy="533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6" name="Oval 5"/>
          <p:cNvSpPr/>
          <p:nvPr/>
        </p:nvSpPr>
        <p:spPr>
          <a:xfrm>
            <a:off x="7803524" y="2912235"/>
            <a:ext cx="533400" cy="533400"/>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grpSp>
        <p:nvGrpSpPr>
          <p:cNvPr id="36" name="Group 35"/>
          <p:cNvGrpSpPr/>
          <p:nvPr/>
        </p:nvGrpSpPr>
        <p:grpSpPr>
          <a:xfrm>
            <a:off x="1681230" y="4512435"/>
            <a:ext cx="1828800" cy="1866900"/>
            <a:chOff x="762000" y="4457700"/>
            <a:chExt cx="1828800" cy="1866900"/>
          </a:xfrm>
        </p:grpSpPr>
        <p:sp>
          <p:nvSpPr>
            <p:cNvPr id="9" name="Rectangle 8"/>
            <p:cNvSpPr/>
            <p:nvPr/>
          </p:nvSpPr>
          <p:spPr>
            <a:xfrm>
              <a:off x="762000" y="4724400"/>
              <a:ext cx="1828800" cy="16002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Oval 11"/>
            <p:cNvSpPr/>
            <p:nvPr/>
          </p:nvSpPr>
          <p:spPr>
            <a:xfrm>
              <a:off x="1409700" y="4457700"/>
              <a:ext cx="533400" cy="5334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35" name="Group 34"/>
          <p:cNvGrpSpPr/>
          <p:nvPr/>
        </p:nvGrpSpPr>
        <p:grpSpPr>
          <a:xfrm>
            <a:off x="3243330" y="4512435"/>
            <a:ext cx="2362200" cy="1866900"/>
            <a:chOff x="2324100" y="4457700"/>
            <a:chExt cx="2362200" cy="1866900"/>
          </a:xfrm>
        </p:grpSpPr>
        <p:sp>
          <p:nvSpPr>
            <p:cNvPr id="22" name="Rectangle 21"/>
            <p:cNvSpPr/>
            <p:nvPr/>
          </p:nvSpPr>
          <p:spPr>
            <a:xfrm>
              <a:off x="2590800" y="4724400"/>
              <a:ext cx="1828800" cy="1600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p:nvSpPr>
          <p:spPr>
            <a:xfrm>
              <a:off x="4152900" y="5257800"/>
              <a:ext cx="533400" cy="533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Oval 24"/>
            <p:cNvSpPr/>
            <p:nvPr/>
          </p:nvSpPr>
          <p:spPr>
            <a:xfrm>
              <a:off x="3238500" y="4457700"/>
              <a:ext cx="533400" cy="5334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Oval 25"/>
            <p:cNvSpPr/>
            <p:nvPr/>
          </p:nvSpPr>
          <p:spPr>
            <a:xfrm>
              <a:off x="2324100" y="5257800"/>
              <a:ext cx="533400" cy="5334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33" name="Group 32"/>
          <p:cNvGrpSpPr/>
          <p:nvPr/>
        </p:nvGrpSpPr>
        <p:grpSpPr>
          <a:xfrm>
            <a:off x="5076960" y="4512435"/>
            <a:ext cx="2362200" cy="1866900"/>
            <a:chOff x="2324100" y="838200"/>
            <a:chExt cx="2362200" cy="1866900"/>
          </a:xfrm>
          <a:solidFill>
            <a:schemeClr val="accent1">
              <a:lumMod val="75000"/>
            </a:schemeClr>
          </a:solidFill>
        </p:grpSpPr>
        <p:sp>
          <p:nvSpPr>
            <p:cNvPr id="27" name="Rectangle 26"/>
            <p:cNvSpPr/>
            <p:nvPr/>
          </p:nvSpPr>
          <p:spPr>
            <a:xfrm>
              <a:off x="2590800" y="1104900"/>
              <a:ext cx="1828800" cy="160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Oval 27"/>
            <p:cNvSpPr/>
            <p:nvPr/>
          </p:nvSpPr>
          <p:spPr>
            <a:xfrm>
              <a:off x="4152900" y="16383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Oval 29"/>
            <p:cNvSpPr/>
            <p:nvPr/>
          </p:nvSpPr>
          <p:spPr>
            <a:xfrm>
              <a:off x="3238500" y="8382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Oval 30"/>
            <p:cNvSpPr/>
            <p:nvPr/>
          </p:nvSpPr>
          <p:spPr>
            <a:xfrm>
              <a:off x="2324100" y="16383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34" name="Group 33"/>
          <p:cNvGrpSpPr/>
          <p:nvPr/>
        </p:nvGrpSpPr>
        <p:grpSpPr>
          <a:xfrm>
            <a:off x="6905760" y="4512435"/>
            <a:ext cx="2095500" cy="1866900"/>
            <a:chOff x="5986530" y="4457700"/>
            <a:chExt cx="2095500" cy="1866900"/>
          </a:xfrm>
        </p:grpSpPr>
        <p:sp>
          <p:nvSpPr>
            <p:cNvPr id="14" name="Rectangle 13"/>
            <p:cNvSpPr/>
            <p:nvPr/>
          </p:nvSpPr>
          <p:spPr>
            <a:xfrm>
              <a:off x="6253230" y="4724400"/>
              <a:ext cx="1828800" cy="1600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Oval 16"/>
            <p:cNvSpPr/>
            <p:nvPr/>
          </p:nvSpPr>
          <p:spPr>
            <a:xfrm>
              <a:off x="6900930" y="4457700"/>
              <a:ext cx="533400" cy="5334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Oval 17"/>
            <p:cNvSpPr/>
            <p:nvPr/>
          </p:nvSpPr>
          <p:spPr>
            <a:xfrm>
              <a:off x="5986530" y="5257800"/>
              <a:ext cx="533400" cy="5334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48" name="Group 47"/>
          <p:cNvGrpSpPr/>
          <p:nvPr/>
        </p:nvGrpSpPr>
        <p:grpSpPr>
          <a:xfrm>
            <a:off x="3243330" y="2912235"/>
            <a:ext cx="2362200" cy="2133600"/>
            <a:chOff x="2247900" y="571500"/>
            <a:chExt cx="2362200" cy="2133600"/>
          </a:xfrm>
          <a:solidFill>
            <a:schemeClr val="accent6">
              <a:lumMod val="75000"/>
            </a:schemeClr>
          </a:solidFill>
        </p:grpSpPr>
        <p:sp>
          <p:nvSpPr>
            <p:cNvPr id="43" name="Rectangle 42"/>
            <p:cNvSpPr/>
            <p:nvPr/>
          </p:nvSpPr>
          <p:spPr>
            <a:xfrm>
              <a:off x="2514600" y="838200"/>
              <a:ext cx="1828800" cy="160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Oval 43"/>
            <p:cNvSpPr/>
            <p:nvPr/>
          </p:nvSpPr>
          <p:spPr>
            <a:xfrm>
              <a:off x="4076700" y="13716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Oval 44"/>
            <p:cNvSpPr/>
            <p:nvPr/>
          </p:nvSpPr>
          <p:spPr>
            <a:xfrm>
              <a:off x="3162300" y="21717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Oval 45"/>
            <p:cNvSpPr/>
            <p:nvPr/>
          </p:nvSpPr>
          <p:spPr>
            <a:xfrm>
              <a:off x="3162300" y="5715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Oval 46"/>
            <p:cNvSpPr/>
            <p:nvPr/>
          </p:nvSpPr>
          <p:spPr>
            <a:xfrm>
              <a:off x="2247900" y="13716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5" name="Group 54"/>
          <p:cNvGrpSpPr/>
          <p:nvPr/>
        </p:nvGrpSpPr>
        <p:grpSpPr>
          <a:xfrm>
            <a:off x="5072130" y="2912235"/>
            <a:ext cx="2362200" cy="2133600"/>
            <a:chOff x="4800600" y="2912235"/>
            <a:chExt cx="2362200" cy="2133600"/>
          </a:xfrm>
        </p:grpSpPr>
        <p:sp>
          <p:nvSpPr>
            <p:cNvPr id="50" name="Rectangle 49"/>
            <p:cNvSpPr/>
            <p:nvPr/>
          </p:nvSpPr>
          <p:spPr>
            <a:xfrm>
              <a:off x="5067300" y="3178935"/>
              <a:ext cx="1828800" cy="16002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Oval 50"/>
            <p:cNvSpPr/>
            <p:nvPr/>
          </p:nvSpPr>
          <p:spPr>
            <a:xfrm>
              <a:off x="6629400" y="3712335"/>
              <a:ext cx="533400" cy="533400"/>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Oval 51"/>
            <p:cNvSpPr/>
            <p:nvPr/>
          </p:nvSpPr>
          <p:spPr>
            <a:xfrm>
              <a:off x="5715000" y="4512435"/>
              <a:ext cx="533400" cy="53340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53" name="Oval 52"/>
            <p:cNvSpPr/>
            <p:nvPr/>
          </p:nvSpPr>
          <p:spPr>
            <a:xfrm>
              <a:off x="5715000" y="2912235"/>
              <a:ext cx="533400" cy="53340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Oval 53"/>
            <p:cNvSpPr/>
            <p:nvPr/>
          </p:nvSpPr>
          <p:spPr>
            <a:xfrm>
              <a:off x="4800600" y="3712335"/>
              <a:ext cx="533400" cy="53340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82" name="Oval 81"/>
          <p:cNvSpPr/>
          <p:nvPr/>
        </p:nvSpPr>
        <p:spPr>
          <a:xfrm>
            <a:off x="5090556" y="2085742"/>
            <a:ext cx="533400" cy="5334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86" name="Group 85"/>
          <p:cNvGrpSpPr/>
          <p:nvPr/>
        </p:nvGrpSpPr>
        <p:grpSpPr>
          <a:xfrm>
            <a:off x="6879466" y="1584101"/>
            <a:ext cx="2121794" cy="1600200"/>
            <a:chOff x="6629400" y="1578735"/>
            <a:chExt cx="2121794" cy="1600200"/>
          </a:xfrm>
        </p:grpSpPr>
        <p:sp>
          <p:nvSpPr>
            <p:cNvPr id="4" name="Rectangle 3"/>
            <p:cNvSpPr/>
            <p:nvPr/>
          </p:nvSpPr>
          <p:spPr>
            <a:xfrm>
              <a:off x="6922394" y="1578735"/>
              <a:ext cx="1828800" cy="16002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0" name="Oval 79"/>
            <p:cNvSpPr/>
            <p:nvPr/>
          </p:nvSpPr>
          <p:spPr>
            <a:xfrm>
              <a:off x="6629400" y="2112135"/>
              <a:ext cx="533400" cy="533400"/>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99" name="Pentagon 98"/>
          <p:cNvSpPr/>
          <p:nvPr/>
        </p:nvSpPr>
        <p:spPr>
          <a:xfrm rot="16200000">
            <a:off x="67354" y="4864185"/>
            <a:ext cx="1569492" cy="1399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a:solidFill>
                  <a:prstClr val="white"/>
                </a:solidFill>
              </a:rPr>
              <a:t>Person &amp; Family Centered Care</a:t>
            </a:r>
          </a:p>
        </p:txBody>
      </p:sp>
      <p:sp>
        <p:nvSpPr>
          <p:cNvPr id="101" name="Pentagon 100"/>
          <p:cNvSpPr/>
          <p:nvPr/>
        </p:nvSpPr>
        <p:spPr>
          <a:xfrm rot="16200000">
            <a:off x="67354" y="1668777"/>
            <a:ext cx="1569492" cy="1399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a:solidFill>
                  <a:prstClr val="white"/>
                </a:solidFill>
              </a:rPr>
              <a:t>Learning System Essentials</a:t>
            </a:r>
          </a:p>
        </p:txBody>
      </p:sp>
      <p:sp>
        <p:nvSpPr>
          <p:cNvPr id="65" name="Pentagon 64"/>
          <p:cNvSpPr/>
          <p:nvPr/>
        </p:nvSpPr>
        <p:spPr>
          <a:xfrm rot="16200000">
            <a:off x="77013" y="3263985"/>
            <a:ext cx="1569492" cy="1399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a:solidFill>
                  <a:prstClr val="white"/>
                </a:solidFill>
              </a:rPr>
              <a:t>Cultural &amp; Infrastructure Essentials</a:t>
            </a:r>
          </a:p>
        </p:txBody>
      </p:sp>
      <p:sp>
        <p:nvSpPr>
          <p:cNvPr id="68" name="Oval 67"/>
          <p:cNvSpPr/>
          <p:nvPr/>
        </p:nvSpPr>
        <p:spPr>
          <a:xfrm>
            <a:off x="7859483" y="2943338"/>
            <a:ext cx="533400" cy="533400"/>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2" name="Footer Placeholder 1"/>
          <p:cNvSpPr>
            <a:spLocks noGrp="1"/>
          </p:cNvSpPr>
          <p:nvPr>
            <p:ph type="ftr" sz="quarter" idx="11"/>
          </p:nvPr>
        </p:nvSpPr>
        <p:spPr/>
        <p:txBody>
          <a:bodyPr/>
          <a:lstStyle/>
          <a:p>
            <a:r>
              <a:rPr lang="en-US">
                <a:solidFill>
                  <a:prstClr val="black">
                    <a:tint val="75000"/>
                  </a:prstClr>
                </a:solidFill>
              </a:rPr>
              <a:t>CONNECT | LEARN | INFLUENCE</a:t>
            </a:r>
          </a:p>
        </p:txBody>
      </p:sp>
    </p:spTree>
    <p:extLst>
      <p:ext uri="{BB962C8B-B14F-4D97-AF65-F5344CB8AC3E}">
        <p14:creationId xmlns:p14="http://schemas.microsoft.com/office/powerpoint/2010/main" val="357869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4"/>
                                        </p:tgtEl>
                                        <p:attrNameLst>
                                          <p:attrName>style.visibility</p:attrName>
                                        </p:attrNameLst>
                                      </p:cBhvr>
                                      <p:to>
                                        <p:strVal val="visible"/>
                                      </p:to>
                                    </p:set>
                                    <p:animEffect transition="in" filter="fade">
                                      <p:cBhvr>
                                        <p:cTn id="10" dur="500"/>
                                        <p:tgtEl>
                                          <p:spTgt spid="74"/>
                                        </p:tgtEl>
                                      </p:cBhvr>
                                    </p:animEffect>
                                  </p:childTnLst>
                                </p:cTn>
                              </p:par>
                              <p:par>
                                <p:cTn id="11" presetID="10" presetClass="entr" presetSubtype="0" fill="hold" nodeType="withEffect">
                                  <p:stCondLst>
                                    <p:cond delay="0"/>
                                  </p:stCondLst>
                                  <p:childTnLst>
                                    <p:set>
                                      <p:cBhvr>
                                        <p:cTn id="12" dur="1" fill="hold">
                                          <p:stCondLst>
                                            <p:cond delay="0"/>
                                          </p:stCondLst>
                                        </p:cTn>
                                        <p:tgtEl>
                                          <p:spTgt spid="78"/>
                                        </p:tgtEl>
                                        <p:attrNameLst>
                                          <p:attrName>style.visibility</p:attrName>
                                        </p:attrNameLst>
                                      </p:cBhvr>
                                      <p:to>
                                        <p:strVal val="visible"/>
                                      </p:to>
                                    </p:set>
                                    <p:animEffect transition="in" filter="fade">
                                      <p:cBhvr>
                                        <p:cTn id="13" dur="500"/>
                                        <p:tgtEl>
                                          <p:spTgt spid="78"/>
                                        </p:tgtEl>
                                      </p:cBhvr>
                                    </p:animEffect>
                                  </p:childTnLst>
                                </p:cTn>
                              </p:par>
                              <p:par>
                                <p:cTn id="14" presetID="10" presetClass="entr" presetSubtype="0" fill="hold" nodeType="withEffect">
                                  <p:stCondLst>
                                    <p:cond delay="0"/>
                                  </p:stCondLst>
                                  <p:childTnLst>
                                    <p:set>
                                      <p:cBhvr>
                                        <p:cTn id="15" dur="1" fill="hold">
                                          <p:stCondLst>
                                            <p:cond delay="0"/>
                                          </p:stCondLst>
                                        </p:cTn>
                                        <p:tgtEl>
                                          <p:spTgt spid="67"/>
                                        </p:tgtEl>
                                        <p:attrNameLst>
                                          <p:attrName>style.visibility</p:attrName>
                                        </p:attrNameLst>
                                      </p:cBhvr>
                                      <p:to>
                                        <p:strVal val="visible"/>
                                      </p:to>
                                    </p:set>
                                    <p:animEffect transition="in" filter="fade">
                                      <p:cBhvr>
                                        <p:cTn id="16" dur="500"/>
                                        <p:tgtEl>
                                          <p:spTgt spid="67"/>
                                        </p:tgtEl>
                                      </p:cBhvr>
                                    </p:animEffect>
                                  </p:childTnLst>
                                </p:cTn>
                              </p:par>
                              <p:par>
                                <p:cTn id="17" presetID="10" presetClass="entr" presetSubtype="0" fill="hold" nodeType="with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500"/>
                                        <p:tgtEl>
                                          <p:spTgt spid="61"/>
                                        </p:tgtEl>
                                      </p:cBhvr>
                                    </p:animEffect>
                                  </p:childTnLst>
                                </p:cTn>
                              </p:par>
                              <p:par>
                                <p:cTn id="20" presetID="10" presetClass="entr" presetSubtype="0"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ntr" presetSubtype="0" fill="hold"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cTn>
                              </p:par>
                              <p:par>
                                <p:cTn id="29" presetID="10"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par>
                                <p:cTn id="32" presetID="10" presetClass="entr" presetSubtype="0"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500"/>
                                        <p:tgtEl>
                                          <p:spTgt spid="33"/>
                                        </p:tgtEl>
                                      </p:cBhvr>
                                    </p:animEffect>
                                  </p:childTnLst>
                                </p:cTn>
                              </p:par>
                              <p:par>
                                <p:cTn id="35" presetID="10" presetClass="entr" presetSubtype="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cTn>
                              </p:par>
                              <p:par>
                                <p:cTn id="38" presetID="10" presetClass="entr" presetSubtype="0" fill="hold" nodeType="with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fade">
                                      <p:cBhvr>
                                        <p:cTn id="40" dur="500"/>
                                        <p:tgtEl>
                                          <p:spTgt spid="48"/>
                                        </p:tgtEl>
                                      </p:cBhvr>
                                    </p:animEffect>
                                  </p:childTnLst>
                                </p:cTn>
                              </p:par>
                              <p:par>
                                <p:cTn id="41" presetID="10" presetClass="entr" presetSubtype="0" fill="hold" nodeType="with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fade">
                                      <p:cBhvr>
                                        <p:cTn id="43" dur="500"/>
                                        <p:tgtEl>
                                          <p:spTgt spid="5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82"/>
                                        </p:tgtEl>
                                        <p:attrNameLst>
                                          <p:attrName>style.visibility</p:attrName>
                                        </p:attrNameLst>
                                      </p:cBhvr>
                                      <p:to>
                                        <p:strVal val="visible"/>
                                      </p:to>
                                    </p:set>
                                    <p:animEffect transition="in" filter="fade">
                                      <p:cBhvr>
                                        <p:cTn id="46" dur="500"/>
                                        <p:tgtEl>
                                          <p:spTgt spid="82"/>
                                        </p:tgtEl>
                                      </p:cBhvr>
                                    </p:animEffect>
                                  </p:childTnLst>
                                </p:cTn>
                              </p:par>
                              <p:par>
                                <p:cTn id="47" presetID="10" presetClass="entr" presetSubtype="0" fill="hold" nodeType="withEffect">
                                  <p:stCondLst>
                                    <p:cond delay="0"/>
                                  </p:stCondLst>
                                  <p:childTnLst>
                                    <p:set>
                                      <p:cBhvr>
                                        <p:cTn id="48" dur="1" fill="hold">
                                          <p:stCondLst>
                                            <p:cond delay="0"/>
                                          </p:stCondLst>
                                        </p:cTn>
                                        <p:tgtEl>
                                          <p:spTgt spid="86"/>
                                        </p:tgtEl>
                                        <p:attrNameLst>
                                          <p:attrName>style.visibility</p:attrName>
                                        </p:attrNameLst>
                                      </p:cBhvr>
                                      <p:to>
                                        <p:strVal val="visible"/>
                                      </p:to>
                                    </p:set>
                                    <p:animEffect transition="in" filter="fade">
                                      <p:cBhvr>
                                        <p:cTn id="49" dur="500"/>
                                        <p:tgtEl>
                                          <p:spTgt spid="86"/>
                                        </p:tgtEl>
                                      </p:cBhvr>
                                    </p:animEffect>
                                  </p:childTnLst>
                                </p:cTn>
                              </p:par>
                              <p:par>
                                <p:cTn id="50" presetID="1" presetClass="entr" presetSubtype="0" fill="hold" grpId="0" nodeType="withEffect">
                                  <p:stCondLst>
                                    <p:cond delay="0"/>
                                  </p:stCondLst>
                                  <p:childTnLst>
                                    <p:set>
                                      <p:cBhvr>
                                        <p:cTn id="51"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74" grpId="0" animBg="1"/>
      <p:bldP spid="6" grpId="0" animBg="1"/>
      <p:bldP spid="82" grpId="0" animBg="1"/>
      <p:bldP spid="6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extBox 76"/>
          <p:cNvSpPr txBox="1"/>
          <p:nvPr/>
        </p:nvSpPr>
        <p:spPr>
          <a:xfrm>
            <a:off x="1902140" y="5563881"/>
            <a:ext cx="6789312" cy="369332"/>
          </a:xfrm>
          <a:prstGeom prst="rect">
            <a:avLst/>
          </a:prstGeom>
          <a:noFill/>
        </p:spPr>
        <p:txBody>
          <a:bodyPr wrap="square" rtlCol="0">
            <a:spAutoFit/>
          </a:bodyPr>
          <a:lstStyle/>
          <a:p>
            <a:r>
              <a:rPr lang="en-US" dirty="0">
                <a:solidFill>
                  <a:prstClr val="black"/>
                </a:solidFill>
                <a:latin typeface="Bodoni MT" panose="02070603080606020203" pitchFamily="18" charset="0"/>
              </a:rPr>
              <a:t>Without this we won’t have the </a:t>
            </a:r>
            <a:r>
              <a:rPr lang="en-US" b="1" dirty="0">
                <a:solidFill>
                  <a:prstClr val="black"/>
                </a:solidFill>
                <a:latin typeface="Bodoni MT" panose="02070603080606020203" pitchFamily="18" charset="0"/>
              </a:rPr>
              <a:t>right values</a:t>
            </a:r>
            <a:r>
              <a:rPr lang="en-US" dirty="0">
                <a:solidFill>
                  <a:prstClr val="black"/>
                </a:solidFill>
                <a:latin typeface="Bodoni MT" panose="02070603080606020203" pitchFamily="18" charset="0"/>
              </a:rPr>
              <a:t> to continually improve</a:t>
            </a:r>
          </a:p>
        </p:txBody>
      </p:sp>
      <p:sp>
        <p:nvSpPr>
          <p:cNvPr id="79" name="Rectangle 78"/>
          <p:cNvSpPr/>
          <p:nvPr/>
        </p:nvSpPr>
        <p:spPr>
          <a:xfrm>
            <a:off x="5338830" y="1578735"/>
            <a:ext cx="1828800" cy="1600200"/>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Oval 73"/>
          <p:cNvSpPr/>
          <p:nvPr/>
        </p:nvSpPr>
        <p:spPr>
          <a:xfrm>
            <a:off x="4157730" y="2912235"/>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grpSp>
        <p:nvGrpSpPr>
          <p:cNvPr id="78" name="Group 77"/>
          <p:cNvGrpSpPr/>
          <p:nvPr/>
        </p:nvGrpSpPr>
        <p:grpSpPr>
          <a:xfrm>
            <a:off x="3243330" y="1578735"/>
            <a:ext cx="2362200" cy="1600200"/>
            <a:chOff x="2971800" y="1578735"/>
            <a:chExt cx="2362200" cy="1600200"/>
          </a:xfrm>
        </p:grpSpPr>
        <p:sp>
          <p:nvSpPr>
            <p:cNvPr id="72" name="Rectangle 71"/>
            <p:cNvSpPr/>
            <p:nvPr/>
          </p:nvSpPr>
          <p:spPr>
            <a:xfrm>
              <a:off x="3238500" y="1578735"/>
              <a:ext cx="1828800" cy="16002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prstClr val="white"/>
                </a:solidFill>
              </a:endParaRPr>
            </a:p>
          </p:txBody>
        </p:sp>
        <p:sp>
          <p:nvSpPr>
            <p:cNvPr id="73" name="Oval 72"/>
            <p:cNvSpPr/>
            <p:nvPr/>
          </p:nvSpPr>
          <p:spPr>
            <a:xfrm>
              <a:off x="4800600" y="2112135"/>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prstClr val="white"/>
                </a:solidFill>
              </a:endParaRPr>
            </a:p>
          </p:txBody>
        </p:sp>
        <p:sp>
          <p:nvSpPr>
            <p:cNvPr id="76" name="Oval 75"/>
            <p:cNvSpPr/>
            <p:nvPr/>
          </p:nvSpPr>
          <p:spPr>
            <a:xfrm>
              <a:off x="2971800" y="2112135"/>
              <a:ext cx="533400"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prstClr val="white"/>
                </a:solidFill>
              </a:endParaRPr>
            </a:p>
          </p:txBody>
        </p:sp>
      </p:grpSp>
      <p:grpSp>
        <p:nvGrpSpPr>
          <p:cNvPr id="67" name="Group 66"/>
          <p:cNvGrpSpPr/>
          <p:nvPr/>
        </p:nvGrpSpPr>
        <p:grpSpPr>
          <a:xfrm>
            <a:off x="1681230" y="1578735"/>
            <a:ext cx="2095500" cy="1866900"/>
            <a:chOff x="2127696" y="577939"/>
            <a:chExt cx="2095500" cy="1866900"/>
          </a:xfrm>
        </p:grpSpPr>
        <p:sp>
          <p:nvSpPr>
            <p:cNvPr id="62" name="Rectangle 61"/>
            <p:cNvSpPr/>
            <p:nvPr/>
          </p:nvSpPr>
          <p:spPr>
            <a:xfrm>
              <a:off x="2127696" y="577939"/>
              <a:ext cx="1828800" cy="16002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 name="Oval 62"/>
            <p:cNvSpPr/>
            <p:nvPr/>
          </p:nvSpPr>
          <p:spPr>
            <a:xfrm>
              <a:off x="3689796" y="1111339"/>
              <a:ext cx="533400"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4" name="Oval 63"/>
            <p:cNvSpPr/>
            <p:nvPr/>
          </p:nvSpPr>
          <p:spPr>
            <a:xfrm>
              <a:off x="2775396" y="1911439"/>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grpSp>
      <p:grpSp>
        <p:nvGrpSpPr>
          <p:cNvPr id="61" name="Group 60"/>
          <p:cNvGrpSpPr/>
          <p:nvPr/>
        </p:nvGrpSpPr>
        <p:grpSpPr>
          <a:xfrm>
            <a:off x="6905760" y="2912235"/>
            <a:ext cx="2095500" cy="2133600"/>
            <a:chOff x="1333500" y="571500"/>
            <a:chExt cx="2095500" cy="2133600"/>
          </a:xfrm>
        </p:grpSpPr>
        <p:sp>
          <p:nvSpPr>
            <p:cNvPr id="56" name="Rectangle 55"/>
            <p:cNvSpPr/>
            <p:nvPr/>
          </p:nvSpPr>
          <p:spPr>
            <a:xfrm>
              <a:off x="1600200" y="838200"/>
              <a:ext cx="1828800" cy="1600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Oval 57"/>
            <p:cNvSpPr/>
            <p:nvPr/>
          </p:nvSpPr>
          <p:spPr>
            <a:xfrm>
              <a:off x="2247900" y="2171700"/>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59" name="Oval 58"/>
            <p:cNvSpPr/>
            <p:nvPr/>
          </p:nvSpPr>
          <p:spPr>
            <a:xfrm>
              <a:off x="2247900" y="571500"/>
              <a:ext cx="533400" cy="533400"/>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Oval 59"/>
            <p:cNvSpPr/>
            <p:nvPr/>
          </p:nvSpPr>
          <p:spPr>
            <a:xfrm>
              <a:off x="1333500" y="1371600"/>
              <a:ext cx="533400" cy="533400"/>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42" name="Group 41"/>
          <p:cNvGrpSpPr/>
          <p:nvPr/>
        </p:nvGrpSpPr>
        <p:grpSpPr>
          <a:xfrm>
            <a:off x="1681230" y="2912235"/>
            <a:ext cx="2095500" cy="2133600"/>
            <a:chOff x="1409700" y="2912235"/>
            <a:chExt cx="2095500" cy="2133600"/>
          </a:xfrm>
        </p:grpSpPr>
        <p:sp>
          <p:nvSpPr>
            <p:cNvPr id="37" name="Rectangle 36"/>
            <p:cNvSpPr/>
            <p:nvPr/>
          </p:nvSpPr>
          <p:spPr>
            <a:xfrm>
              <a:off x="1409700" y="3178935"/>
              <a:ext cx="1828800" cy="1600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Oval 37"/>
            <p:cNvSpPr/>
            <p:nvPr/>
          </p:nvSpPr>
          <p:spPr>
            <a:xfrm>
              <a:off x="2971800" y="3712335"/>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Oval 38"/>
            <p:cNvSpPr/>
            <p:nvPr/>
          </p:nvSpPr>
          <p:spPr>
            <a:xfrm>
              <a:off x="2057400" y="4512435"/>
              <a:ext cx="533400" cy="533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Oval 39"/>
            <p:cNvSpPr/>
            <p:nvPr/>
          </p:nvSpPr>
          <p:spPr>
            <a:xfrm>
              <a:off x="2057400" y="2912235"/>
              <a:ext cx="533400" cy="533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6" name="Oval 5"/>
          <p:cNvSpPr/>
          <p:nvPr/>
        </p:nvSpPr>
        <p:spPr>
          <a:xfrm>
            <a:off x="7803524" y="2912235"/>
            <a:ext cx="533400" cy="533400"/>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grpSp>
        <p:nvGrpSpPr>
          <p:cNvPr id="36" name="Group 35"/>
          <p:cNvGrpSpPr/>
          <p:nvPr/>
        </p:nvGrpSpPr>
        <p:grpSpPr>
          <a:xfrm>
            <a:off x="1681230" y="4512435"/>
            <a:ext cx="1828800" cy="1866900"/>
            <a:chOff x="762000" y="4457700"/>
            <a:chExt cx="1828800" cy="1866900"/>
          </a:xfrm>
        </p:grpSpPr>
        <p:sp>
          <p:nvSpPr>
            <p:cNvPr id="9" name="Rectangle 8"/>
            <p:cNvSpPr/>
            <p:nvPr/>
          </p:nvSpPr>
          <p:spPr>
            <a:xfrm>
              <a:off x="762000" y="4724400"/>
              <a:ext cx="1828800" cy="16002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Oval 11"/>
            <p:cNvSpPr/>
            <p:nvPr/>
          </p:nvSpPr>
          <p:spPr>
            <a:xfrm>
              <a:off x="1409700" y="4457700"/>
              <a:ext cx="533400" cy="5334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35" name="Group 34"/>
          <p:cNvGrpSpPr/>
          <p:nvPr/>
        </p:nvGrpSpPr>
        <p:grpSpPr>
          <a:xfrm>
            <a:off x="3243330" y="4512435"/>
            <a:ext cx="2362200" cy="1866900"/>
            <a:chOff x="2324100" y="4457700"/>
            <a:chExt cx="2362200" cy="1866900"/>
          </a:xfrm>
        </p:grpSpPr>
        <p:sp>
          <p:nvSpPr>
            <p:cNvPr id="22" name="Rectangle 21"/>
            <p:cNvSpPr/>
            <p:nvPr/>
          </p:nvSpPr>
          <p:spPr>
            <a:xfrm>
              <a:off x="2590800" y="4724400"/>
              <a:ext cx="1828800" cy="1600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p:nvSpPr>
          <p:spPr>
            <a:xfrm>
              <a:off x="4152900" y="5257800"/>
              <a:ext cx="533400" cy="533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Oval 24"/>
            <p:cNvSpPr/>
            <p:nvPr/>
          </p:nvSpPr>
          <p:spPr>
            <a:xfrm>
              <a:off x="3238500" y="4457700"/>
              <a:ext cx="533400" cy="5334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Oval 25"/>
            <p:cNvSpPr/>
            <p:nvPr/>
          </p:nvSpPr>
          <p:spPr>
            <a:xfrm>
              <a:off x="2324100" y="5257800"/>
              <a:ext cx="533400" cy="5334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33" name="Group 32"/>
          <p:cNvGrpSpPr/>
          <p:nvPr/>
        </p:nvGrpSpPr>
        <p:grpSpPr>
          <a:xfrm>
            <a:off x="5076960" y="4512435"/>
            <a:ext cx="2362200" cy="1866900"/>
            <a:chOff x="2324100" y="838200"/>
            <a:chExt cx="2362200" cy="1866900"/>
          </a:xfrm>
          <a:solidFill>
            <a:schemeClr val="accent1">
              <a:lumMod val="75000"/>
            </a:schemeClr>
          </a:solidFill>
        </p:grpSpPr>
        <p:sp>
          <p:nvSpPr>
            <p:cNvPr id="27" name="Rectangle 26"/>
            <p:cNvSpPr/>
            <p:nvPr/>
          </p:nvSpPr>
          <p:spPr>
            <a:xfrm>
              <a:off x="2590800" y="1104900"/>
              <a:ext cx="1828800" cy="160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Oval 27"/>
            <p:cNvSpPr/>
            <p:nvPr/>
          </p:nvSpPr>
          <p:spPr>
            <a:xfrm>
              <a:off x="4152900" y="16383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Oval 29"/>
            <p:cNvSpPr/>
            <p:nvPr/>
          </p:nvSpPr>
          <p:spPr>
            <a:xfrm>
              <a:off x="3238500" y="8382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Oval 30"/>
            <p:cNvSpPr/>
            <p:nvPr/>
          </p:nvSpPr>
          <p:spPr>
            <a:xfrm>
              <a:off x="2324100" y="16383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34" name="Group 33"/>
          <p:cNvGrpSpPr/>
          <p:nvPr/>
        </p:nvGrpSpPr>
        <p:grpSpPr>
          <a:xfrm>
            <a:off x="6905760" y="4512435"/>
            <a:ext cx="2095500" cy="1866900"/>
            <a:chOff x="5986530" y="4457700"/>
            <a:chExt cx="2095500" cy="1866900"/>
          </a:xfrm>
        </p:grpSpPr>
        <p:sp>
          <p:nvSpPr>
            <p:cNvPr id="14" name="Rectangle 13"/>
            <p:cNvSpPr/>
            <p:nvPr/>
          </p:nvSpPr>
          <p:spPr>
            <a:xfrm>
              <a:off x="6253230" y="4724400"/>
              <a:ext cx="1828800" cy="1600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Oval 16"/>
            <p:cNvSpPr/>
            <p:nvPr/>
          </p:nvSpPr>
          <p:spPr>
            <a:xfrm>
              <a:off x="6900930" y="4457700"/>
              <a:ext cx="533400" cy="5334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Oval 17"/>
            <p:cNvSpPr/>
            <p:nvPr/>
          </p:nvSpPr>
          <p:spPr>
            <a:xfrm>
              <a:off x="5986530" y="5257800"/>
              <a:ext cx="533400" cy="5334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48" name="Group 47"/>
          <p:cNvGrpSpPr/>
          <p:nvPr/>
        </p:nvGrpSpPr>
        <p:grpSpPr>
          <a:xfrm>
            <a:off x="3243330" y="2912235"/>
            <a:ext cx="2362200" cy="2133600"/>
            <a:chOff x="2247900" y="571500"/>
            <a:chExt cx="2362200" cy="2133600"/>
          </a:xfrm>
          <a:solidFill>
            <a:schemeClr val="accent6">
              <a:lumMod val="75000"/>
            </a:schemeClr>
          </a:solidFill>
        </p:grpSpPr>
        <p:sp>
          <p:nvSpPr>
            <p:cNvPr id="43" name="Rectangle 42"/>
            <p:cNvSpPr/>
            <p:nvPr/>
          </p:nvSpPr>
          <p:spPr>
            <a:xfrm>
              <a:off x="2514600" y="838200"/>
              <a:ext cx="1828800" cy="160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Oval 43"/>
            <p:cNvSpPr/>
            <p:nvPr/>
          </p:nvSpPr>
          <p:spPr>
            <a:xfrm>
              <a:off x="4076700" y="13716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Oval 44"/>
            <p:cNvSpPr/>
            <p:nvPr/>
          </p:nvSpPr>
          <p:spPr>
            <a:xfrm>
              <a:off x="3162300" y="21717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Oval 45"/>
            <p:cNvSpPr/>
            <p:nvPr/>
          </p:nvSpPr>
          <p:spPr>
            <a:xfrm>
              <a:off x="3162300" y="5715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Oval 46"/>
            <p:cNvSpPr/>
            <p:nvPr/>
          </p:nvSpPr>
          <p:spPr>
            <a:xfrm>
              <a:off x="2247900" y="13716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5" name="Group 54"/>
          <p:cNvGrpSpPr/>
          <p:nvPr/>
        </p:nvGrpSpPr>
        <p:grpSpPr>
          <a:xfrm>
            <a:off x="5072130" y="2912235"/>
            <a:ext cx="2362200" cy="2133600"/>
            <a:chOff x="4800600" y="2912235"/>
            <a:chExt cx="2362200" cy="2133600"/>
          </a:xfrm>
        </p:grpSpPr>
        <p:sp>
          <p:nvSpPr>
            <p:cNvPr id="50" name="Rectangle 49"/>
            <p:cNvSpPr/>
            <p:nvPr/>
          </p:nvSpPr>
          <p:spPr>
            <a:xfrm>
              <a:off x="5067300" y="3178935"/>
              <a:ext cx="1828800" cy="16002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Oval 50"/>
            <p:cNvSpPr/>
            <p:nvPr/>
          </p:nvSpPr>
          <p:spPr>
            <a:xfrm>
              <a:off x="6629400" y="3712335"/>
              <a:ext cx="533400" cy="533400"/>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Oval 51"/>
            <p:cNvSpPr/>
            <p:nvPr/>
          </p:nvSpPr>
          <p:spPr>
            <a:xfrm>
              <a:off x="5715000" y="4512435"/>
              <a:ext cx="533400" cy="53340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53" name="Oval 52"/>
            <p:cNvSpPr/>
            <p:nvPr/>
          </p:nvSpPr>
          <p:spPr>
            <a:xfrm>
              <a:off x="5715000" y="2912235"/>
              <a:ext cx="533400" cy="53340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Oval 53"/>
            <p:cNvSpPr/>
            <p:nvPr/>
          </p:nvSpPr>
          <p:spPr>
            <a:xfrm>
              <a:off x="4800600" y="3712335"/>
              <a:ext cx="533400" cy="53340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82" name="Oval 81"/>
          <p:cNvSpPr/>
          <p:nvPr/>
        </p:nvSpPr>
        <p:spPr>
          <a:xfrm>
            <a:off x="5072130" y="2112135"/>
            <a:ext cx="533400" cy="5334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7" name="TextBox 86"/>
          <p:cNvSpPr txBox="1"/>
          <p:nvPr/>
        </p:nvSpPr>
        <p:spPr>
          <a:xfrm>
            <a:off x="1789681" y="5256077"/>
            <a:ext cx="1365644" cy="646331"/>
          </a:xfrm>
          <a:prstGeom prst="rect">
            <a:avLst/>
          </a:prstGeom>
          <a:noFill/>
        </p:spPr>
        <p:txBody>
          <a:bodyPr wrap="square" rtlCol="0">
            <a:spAutoFit/>
          </a:bodyPr>
          <a:lstStyle/>
          <a:p>
            <a:r>
              <a:rPr lang="en-US" dirty="0">
                <a:solidFill>
                  <a:prstClr val="black"/>
                </a:solidFill>
              </a:rPr>
              <a:t>Family as a unit of care</a:t>
            </a:r>
          </a:p>
        </p:txBody>
      </p:sp>
      <p:sp>
        <p:nvSpPr>
          <p:cNvPr id="88" name="TextBox 87"/>
          <p:cNvSpPr txBox="1"/>
          <p:nvPr/>
        </p:nvSpPr>
        <p:spPr>
          <a:xfrm>
            <a:off x="3564766" y="5267976"/>
            <a:ext cx="1524000" cy="923330"/>
          </a:xfrm>
          <a:prstGeom prst="rect">
            <a:avLst/>
          </a:prstGeom>
          <a:noFill/>
        </p:spPr>
        <p:txBody>
          <a:bodyPr wrap="square" rtlCol="0">
            <a:spAutoFit/>
          </a:bodyPr>
          <a:lstStyle/>
          <a:p>
            <a:r>
              <a:rPr lang="en-US" dirty="0">
                <a:solidFill>
                  <a:prstClr val="black"/>
                </a:solidFill>
              </a:rPr>
              <a:t>Partnership in personalized</a:t>
            </a:r>
          </a:p>
          <a:p>
            <a:r>
              <a:rPr lang="en-US" dirty="0">
                <a:solidFill>
                  <a:prstClr val="black"/>
                </a:solidFill>
              </a:rPr>
              <a:t>care </a:t>
            </a:r>
          </a:p>
        </p:txBody>
      </p:sp>
      <p:sp>
        <p:nvSpPr>
          <p:cNvPr id="89" name="TextBox 88"/>
          <p:cNvSpPr txBox="1"/>
          <p:nvPr/>
        </p:nvSpPr>
        <p:spPr>
          <a:xfrm>
            <a:off x="5381764" y="5045839"/>
            <a:ext cx="1706585" cy="1200329"/>
          </a:xfrm>
          <a:prstGeom prst="rect">
            <a:avLst/>
          </a:prstGeom>
          <a:noFill/>
        </p:spPr>
        <p:txBody>
          <a:bodyPr wrap="square" rtlCol="0">
            <a:spAutoFit/>
          </a:bodyPr>
          <a:lstStyle/>
          <a:p>
            <a:r>
              <a:rPr lang="en-US" dirty="0">
                <a:solidFill>
                  <a:prstClr val="white"/>
                </a:solidFill>
              </a:rPr>
              <a:t>From “what’s the matter?” to </a:t>
            </a:r>
          </a:p>
          <a:p>
            <a:r>
              <a:rPr lang="en-US" dirty="0">
                <a:solidFill>
                  <a:prstClr val="white"/>
                </a:solidFill>
              </a:rPr>
              <a:t>“what matters to me”</a:t>
            </a:r>
          </a:p>
        </p:txBody>
      </p:sp>
      <p:sp>
        <p:nvSpPr>
          <p:cNvPr id="90" name="TextBox 89"/>
          <p:cNvSpPr txBox="1"/>
          <p:nvPr/>
        </p:nvSpPr>
        <p:spPr>
          <a:xfrm>
            <a:off x="7088345" y="5117569"/>
            <a:ext cx="1934379" cy="923330"/>
          </a:xfrm>
          <a:prstGeom prst="rect">
            <a:avLst/>
          </a:prstGeom>
          <a:noFill/>
        </p:spPr>
        <p:txBody>
          <a:bodyPr wrap="square" rtlCol="0">
            <a:spAutoFit/>
          </a:bodyPr>
          <a:lstStyle/>
          <a:p>
            <a:pPr algn="r"/>
            <a:r>
              <a:rPr lang="en-US" dirty="0">
                <a:solidFill>
                  <a:prstClr val="white"/>
                </a:solidFill>
              </a:rPr>
              <a:t>System co-design</a:t>
            </a:r>
          </a:p>
          <a:p>
            <a:pPr algn="r"/>
            <a:r>
              <a:rPr lang="en-US" dirty="0">
                <a:solidFill>
                  <a:prstClr val="white"/>
                </a:solidFill>
              </a:rPr>
              <a:t> Representation</a:t>
            </a:r>
          </a:p>
          <a:p>
            <a:pPr algn="r"/>
            <a:r>
              <a:rPr lang="en-US" dirty="0">
                <a:solidFill>
                  <a:prstClr val="white"/>
                </a:solidFill>
              </a:rPr>
              <a:t>Collective Voice</a:t>
            </a:r>
          </a:p>
        </p:txBody>
      </p:sp>
      <p:sp>
        <p:nvSpPr>
          <p:cNvPr id="91" name="TextBox 90"/>
          <p:cNvSpPr txBox="1"/>
          <p:nvPr/>
        </p:nvSpPr>
        <p:spPr>
          <a:xfrm>
            <a:off x="1821288" y="3178935"/>
            <a:ext cx="1447800" cy="1200329"/>
          </a:xfrm>
          <a:prstGeom prst="rect">
            <a:avLst/>
          </a:prstGeom>
          <a:noFill/>
        </p:spPr>
        <p:txBody>
          <a:bodyPr wrap="square" rtlCol="0">
            <a:spAutoFit/>
          </a:bodyPr>
          <a:lstStyle/>
          <a:p>
            <a:r>
              <a:rPr lang="en-US" dirty="0">
                <a:solidFill>
                  <a:prstClr val="black"/>
                </a:solidFill>
              </a:rPr>
              <a:t>Valued workforce &amp; psychological safety </a:t>
            </a:r>
          </a:p>
        </p:txBody>
      </p:sp>
      <p:sp>
        <p:nvSpPr>
          <p:cNvPr id="92" name="Rectangle 91"/>
          <p:cNvSpPr/>
          <p:nvPr/>
        </p:nvSpPr>
        <p:spPr>
          <a:xfrm>
            <a:off x="3478370" y="3240372"/>
            <a:ext cx="1818425" cy="1754326"/>
          </a:xfrm>
          <a:prstGeom prst="rect">
            <a:avLst/>
          </a:prstGeom>
        </p:spPr>
        <p:txBody>
          <a:bodyPr wrap="square">
            <a:spAutoFit/>
          </a:bodyPr>
          <a:lstStyle/>
          <a:p>
            <a:pPr algn="ctr"/>
            <a:r>
              <a:rPr lang="en-US" dirty="0">
                <a:solidFill>
                  <a:prstClr val="white"/>
                </a:solidFill>
              </a:rPr>
              <a:t>Compassionate leadership with relentless focus who connect with the ‘front line’</a:t>
            </a:r>
          </a:p>
        </p:txBody>
      </p:sp>
      <p:sp>
        <p:nvSpPr>
          <p:cNvPr id="93" name="Rectangle 92"/>
          <p:cNvSpPr/>
          <p:nvPr/>
        </p:nvSpPr>
        <p:spPr>
          <a:xfrm>
            <a:off x="5381762" y="3244338"/>
            <a:ext cx="1775289" cy="1477328"/>
          </a:xfrm>
          <a:prstGeom prst="rect">
            <a:avLst/>
          </a:prstGeom>
        </p:spPr>
        <p:txBody>
          <a:bodyPr wrap="square">
            <a:spAutoFit/>
          </a:bodyPr>
          <a:lstStyle/>
          <a:p>
            <a:pPr algn="ctr"/>
            <a:r>
              <a:rPr lang="en-US" dirty="0">
                <a:solidFill>
                  <a:prstClr val="black"/>
                </a:solidFill>
              </a:rPr>
              <a:t>Functional ‘Team’ ethos incl. clinical &amp; informatics integration </a:t>
            </a:r>
          </a:p>
        </p:txBody>
      </p:sp>
      <p:sp>
        <p:nvSpPr>
          <p:cNvPr id="94" name="TextBox 93"/>
          <p:cNvSpPr txBox="1"/>
          <p:nvPr/>
        </p:nvSpPr>
        <p:spPr>
          <a:xfrm>
            <a:off x="7193928" y="3184307"/>
            <a:ext cx="1794457" cy="1200329"/>
          </a:xfrm>
          <a:prstGeom prst="rect">
            <a:avLst/>
          </a:prstGeom>
          <a:noFill/>
        </p:spPr>
        <p:txBody>
          <a:bodyPr wrap="square" rtlCol="0">
            <a:spAutoFit/>
          </a:bodyPr>
          <a:lstStyle/>
          <a:p>
            <a:pPr algn="r"/>
            <a:r>
              <a:rPr lang="en-US" dirty="0">
                <a:solidFill>
                  <a:prstClr val="black"/>
                </a:solidFill>
              </a:rPr>
              <a:t>Increasing staff capacity</a:t>
            </a:r>
          </a:p>
          <a:p>
            <a:pPr algn="r"/>
            <a:r>
              <a:rPr lang="en-US" dirty="0">
                <a:solidFill>
                  <a:prstClr val="black"/>
                </a:solidFill>
              </a:rPr>
              <a:t>   &amp; capability in  QI &amp; innovation</a:t>
            </a:r>
          </a:p>
        </p:txBody>
      </p:sp>
      <p:sp>
        <p:nvSpPr>
          <p:cNvPr id="95" name="TextBox 94"/>
          <p:cNvSpPr txBox="1"/>
          <p:nvPr/>
        </p:nvSpPr>
        <p:spPr>
          <a:xfrm>
            <a:off x="1776480" y="1640174"/>
            <a:ext cx="1638300" cy="1477328"/>
          </a:xfrm>
          <a:prstGeom prst="rect">
            <a:avLst/>
          </a:prstGeom>
          <a:noFill/>
        </p:spPr>
        <p:txBody>
          <a:bodyPr wrap="square" rtlCol="0">
            <a:spAutoFit/>
          </a:bodyPr>
          <a:lstStyle/>
          <a:p>
            <a:r>
              <a:rPr lang="en-US" dirty="0">
                <a:solidFill>
                  <a:prstClr val="black"/>
                </a:solidFill>
              </a:rPr>
              <a:t>Comprehensive ‘capture’ process: </a:t>
            </a:r>
          </a:p>
          <a:p>
            <a:r>
              <a:rPr lang="en-US" dirty="0">
                <a:solidFill>
                  <a:prstClr val="black"/>
                </a:solidFill>
              </a:rPr>
              <a:t>Issues, events &amp; feedback</a:t>
            </a:r>
          </a:p>
        </p:txBody>
      </p:sp>
      <p:sp>
        <p:nvSpPr>
          <p:cNvPr id="96" name="TextBox 95"/>
          <p:cNvSpPr txBox="1"/>
          <p:nvPr/>
        </p:nvSpPr>
        <p:spPr>
          <a:xfrm>
            <a:off x="3640966" y="1675155"/>
            <a:ext cx="1447800" cy="1200329"/>
          </a:xfrm>
          <a:prstGeom prst="rect">
            <a:avLst/>
          </a:prstGeom>
          <a:noFill/>
        </p:spPr>
        <p:txBody>
          <a:bodyPr wrap="square" rtlCol="0">
            <a:spAutoFit/>
          </a:bodyPr>
          <a:lstStyle/>
          <a:p>
            <a:pPr algn="ctr"/>
            <a:r>
              <a:rPr lang="en-US" dirty="0">
                <a:solidFill>
                  <a:prstClr val="black"/>
                </a:solidFill>
              </a:rPr>
              <a:t>System diagnostics across the continuum</a:t>
            </a:r>
          </a:p>
        </p:txBody>
      </p:sp>
      <p:sp>
        <p:nvSpPr>
          <p:cNvPr id="97" name="TextBox 96"/>
          <p:cNvSpPr txBox="1"/>
          <p:nvPr/>
        </p:nvSpPr>
        <p:spPr>
          <a:xfrm>
            <a:off x="5545504" y="1640177"/>
            <a:ext cx="1447800" cy="1200329"/>
          </a:xfrm>
          <a:prstGeom prst="rect">
            <a:avLst/>
          </a:prstGeom>
          <a:noFill/>
        </p:spPr>
        <p:txBody>
          <a:bodyPr wrap="square" rtlCol="0">
            <a:spAutoFit/>
          </a:bodyPr>
          <a:lstStyle/>
          <a:p>
            <a:pPr algn="ctr"/>
            <a:r>
              <a:rPr lang="en-US" dirty="0">
                <a:solidFill>
                  <a:prstClr val="white"/>
                </a:solidFill>
              </a:rPr>
              <a:t>Model for Improvement </a:t>
            </a:r>
          </a:p>
          <a:p>
            <a:pPr algn="ctr"/>
            <a:r>
              <a:rPr lang="en-US" dirty="0">
                <a:solidFill>
                  <a:prstClr val="white"/>
                </a:solidFill>
              </a:rPr>
              <a:t>active at the frontline</a:t>
            </a:r>
          </a:p>
        </p:txBody>
      </p:sp>
      <p:grpSp>
        <p:nvGrpSpPr>
          <p:cNvPr id="102" name="Group 101"/>
          <p:cNvGrpSpPr/>
          <p:nvPr/>
        </p:nvGrpSpPr>
        <p:grpSpPr>
          <a:xfrm>
            <a:off x="6879466" y="1584101"/>
            <a:ext cx="2121794" cy="1600200"/>
            <a:chOff x="6900930" y="1578735"/>
            <a:chExt cx="2121794" cy="1600200"/>
          </a:xfrm>
        </p:grpSpPr>
        <p:grpSp>
          <p:nvGrpSpPr>
            <p:cNvPr id="86" name="Group 85"/>
            <p:cNvGrpSpPr/>
            <p:nvPr/>
          </p:nvGrpSpPr>
          <p:grpSpPr>
            <a:xfrm>
              <a:off x="6900930" y="1578735"/>
              <a:ext cx="2121794" cy="1600200"/>
              <a:chOff x="6629400" y="1578735"/>
              <a:chExt cx="2121794" cy="1600200"/>
            </a:xfrm>
          </p:grpSpPr>
          <p:sp>
            <p:nvSpPr>
              <p:cNvPr id="4" name="Rectangle 3"/>
              <p:cNvSpPr/>
              <p:nvPr/>
            </p:nvSpPr>
            <p:spPr>
              <a:xfrm>
                <a:off x="6922394" y="1578735"/>
                <a:ext cx="1828800" cy="16002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0" name="Oval 79"/>
              <p:cNvSpPr/>
              <p:nvPr/>
            </p:nvSpPr>
            <p:spPr>
              <a:xfrm>
                <a:off x="6629400" y="2112135"/>
                <a:ext cx="533400" cy="533400"/>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98" name="TextBox 97"/>
            <p:cNvSpPr txBox="1"/>
            <p:nvPr/>
          </p:nvSpPr>
          <p:spPr>
            <a:xfrm>
              <a:off x="7178708" y="1608412"/>
              <a:ext cx="1809673" cy="1477328"/>
            </a:xfrm>
            <a:prstGeom prst="rect">
              <a:avLst/>
            </a:prstGeom>
            <a:noFill/>
          </p:spPr>
          <p:txBody>
            <a:bodyPr wrap="square" rtlCol="0">
              <a:spAutoFit/>
            </a:bodyPr>
            <a:lstStyle/>
            <a:p>
              <a:pPr algn="ctr"/>
              <a:r>
                <a:rPr lang="en-US" dirty="0">
                  <a:solidFill>
                    <a:prstClr val="black"/>
                  </a:solidFill>
                </a:rPr>
                <a:t>Real time transparent  measurement &amp; understanding of variability </a:t>
              </a:r>
            </a:p>
          </p:txBody>
        </p:sp>
      </p:grpSp>
      <p:sp>
        <p:nvSpPr>
          <p:cNvPr id="100" name="Pentagon 99"/>
          <p:cNvSpPr/>
          <p:nvPr/>
        </p:nvSpPr>
        <p:spPr>
          <a:xfrm rot="16200000">
            <a:off x="77013" y="3263985"/>
            <a:ext cx="1569492" cy="1399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a:solidFill>
                  <a:prstClr val="white"/>
                </a:solidFill>
              </a:rPr>
              <a:t>Cultural &amp; InfrastructureEssentials</a:t>
            </a:r>
          </a:p>
        </p:txBody>
      </p:sp>
      <p:sp>
        <p:nvSpPr>
          <p:cNvPr id="101" name="Pentagon 100"/>
          <p:cNvSpPr/>
          <p:nvPr/>
        </p:nvSpPr>
        <p:spPr>
          <a:xfrm rot="16200000">
            <a:off x="67354" y="1668777"/>
            <a:ext cx="1569492" cy="1399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a:solidFill>
                  <a:prstClr val="white"/>
                </a:solidFill>
              </a:rPr>
              <a:t>Learning System Essentials</a:t>
            </a:r>
          </a:p>
        </p:txBody>
      </p:sp>
      <p:sp>
        <p:nvSpPr>
          <p:cNvPr id="75" name="Pentagon 74"/>
          <p:cNvSpPr/>
          <p:nvPr/>
        </p:nvSpPr>
        <p:spPr>
          <a:xfrm rot="16200000">
            <a:off x="67354" y="4864185"/>
            <a:ext cx="1569492" cy="1399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a:solidFill>
                  <a:prstClr val="white"/>
                </a:solidFill>
              </a:rPr>
              <a:t>Person &amp; Family Centered Care</a:t>
            </a:r>
          </a:p>
        </p:txBody>
      </p:sp>
      <p:pic>
        <p:nvPicPr>
          <p:cNvPr id="8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134600" y="7162800"/>
            <a:ext cx="695325"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84" name="TextBox 83"/>
              <p:cNvSpPr txBox="1"/>
              <p:nvPr/>
            </p:nvSpPr>
            <p:spPr>
              <a:xfrm>
                <a:off x="152399" y="6515107"/>
                <a:ext cx="3262381" cy="369332"/>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GB" smtClean="0">
                          <a:solidFill>
                            <a:prstClr val="black"/>
                          </a:solidFill>
                          <a:latin typeface="Cambria Math"/>
                        </a:rPr>
                        <m:t>© </m:t>
                      </m:r>
                      <m:r>
                        <m:rPr>
                          <m:sty m:val="p"/>
                        </m:rPr>
                        <a:rPr lang="en-GB" smtClean="0">
                          <a:solidFill>
                            <a:prstClr val="black"/>
                          </a:solidFill>
                          <a:latin typeface="Cambria Math"/>
                        </a:rPr>
                        <m:t>Dr</m:t>
                      </m:r>
                      <m:r>
                        <a:rPr lang="en-GB" smtClean="0">
                          <a:solidFill>
                            <a:prstClr val="black"/>
                          </a:solidFill>
                          <a:latin typeface="Cambria Math"/>
                        </a:rPr>
                        <m:t> </m:t>
                      </m:r>
                      <m:r>
                        <m:rPr>
                          <m:sty m:val="p"/>
                        </m:rPr>
                        <a:rPr lang="en-GB" smtClean="0">
                          <a:solidFill>
                            <a:prstClr val="black"/>
                          </a:solidFill>
                          <a:latin typeface="Cambria Math"/>
                        </a:rPr>
                        <m:t>Peter</m:t>
                      </m:r>
                      <m:r>
                        <a:rPr lang="en-GB" smtClean="0">
                          <a:solidFill>
                            <a:prstClr val="black"/>
                          </a:solidFill>
                          <a:latin typeface="Cambria Math"/>
                        </a:rPr>
                        <m:t> </m:t>
                      </m:r>
                      <m:r>
                        <m:rPr>
                          <m:sty m:val="p"/>
                        </m:rPr>
                        <a:rPr lang="en-GB" smtClean="0">
                          <a:solidFill>
                            <a:prstClr val="black"/>
                          </a:solidFill>
                          <a:latin typeface="Cambria Math"/>
                        </a:rPr>
                        <m:t>Chamberlain</m:t>
                      </m:r>
                    </m:oMath>
                  </m:oMathPara>
                </a14:m>
                <a:endParaRPr lang="en-GB" dirty="0">
                  <a:solidFill>
                    <a:prstClr val="black"/>
                  </a:solidFill>
                </a:endParaRPr>
              </a:p>
            </p:txBody>
          </p:sp>
        </mc:Choice>
        <mc:Fallback xmlns="">
          <p:sp>
            <p:nvSpPr>
              <p:cNvPr id="84" name="TextBox 83"/>
              <p:cNvSpPr txBox="1">
                <a:spLocks noRot="1" noChangeAspect="1" noMove="1" noResize="1" noEditPoints="1" noAdjustHandles="1" noChangeArrowheads="1" noChangeShapeType="1" noTextEdit="1"/>
              </p:cNvSpPr>
              <p:nvPr/>
            </p:nvSpPr>
            <p:spPr>
              <a:xfrm>
                <a:off x="152399" y="6515107"/>
                <a:ext cx="3262381" cy="369332"/>
              </a:xfrm>
              <a:prstGeom prst="rect">
                <a:avLst/>
              </a:prstGeom>
              <a:blipFill rotWithShape="1">
                <a:blip r:embed="rId4"/>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5371831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extBox 76"/>
          <p:cNvSpPr txBox="1"/>
          <p:nvPr/>
        </p:nvSpPr>
        <p:spPr>
          <a:xfrm>
            <a:off x="1902140" y="5563881"/>
            <a:ext cx="6789312" cy="369332"/>
          </a:xfrm>
          <a:prstGeom prst="rect">
            <a:avLst/>
          </a:prstGeom>
          <a:noFill/>
        </p:spPr>
        <p:txBody>
          <a:bodyPr wrap="square" rtlCol="0">
            <a:spAutoFit/>
          </a:bodyPr>
          <a:lstStyle/>
          <a:p>
            <a:r>
              <a:rPr lang="en-US" dirty="0">
                <a:solidFill>
                  <a:prstClr val="black"/>
                </a:solidFill>
                <a:latin typeface="Bodoni MT" panose="02070603080606020203" pitchFamily="18" charset="0"/>
              </a:rPr>
              <a:t>Without this we won’t have the </a:t>
            </a:r>
            <a:r>
              <a:rPr lang="en-US" b="1" dirty="0">
                <a:solidFill>
                  <a:prstClr val="black"/>
                </a:solidFill>
                <a:latin typeface="Bodoni MT" panose="02070603080606020203" pitchFamily="18" charset="0"/>
              </a:rPr>
              <a:t>right values</a:t>
            </a:r>
            <a:r>
              <a:rPr lang="en-US" dirty="0">
                <a:solidFill>
                  <a:prstClr val="black"/>
                </a:solidFill>
                <a:latin typeface="Bodoni MT" panose="02070603080606020203" pitchFamily="18" charset="0"/>
              </a:rPr>
              <a:t> to continually improve</a:t>
            </a:r>
          </a:p>
        </p:txBody>
      </p:sp>
      <p:sp>
        <p:nvSpPr>
          <p:cNvPr id="79" name="Rectangle 78"/>
          <p:cNvSpPr/>
          <p:nvPr/>
        </p:nvSpPr>
        <p:spPr>
          <a:xfrm>
            <a:off x="5338830" y="1578735"/>
            <a:ext cx="1828800" cy="1600200"/>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Oval 73"/>
          <p:cNvSpPr/>
          <p:nvPr/>
        </p:nvSpPr>
        <p:spPr>
          <a:xfrm>
            <a:off x="4157730" y="2912235"/>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grpSp>
        <p:nvGrpSpPr>
          <p:cNvPr id="78" name="Group 77"/>
          <p:cNvGrpSpPr/>
          <p:nvPr/>
        </p:nvGrpSpPr>
        <p:grpSpPr>
          <a:xfrm>
            <a:off x="3243330" y="1578735"/>
            <a:ext cx="2362200" cy="1600200"/>
            <a:chOff x="2971800" y="1578735"/>
            <a:chExt cx="2362200" cy="1600200"/>
          </a:xfrm>
        </p:grpSpPr>
        <p:sp>
          <p:nvSpPr>
            <p:cNvPr id="72" name="Rectangle 71"/>
            <p:cNvSpPr/>
            <p:nvPr/>
          </p:nvSpPr>
          <p:spPr>
            <a:xfrm>
              <a:off x="3238500" y="1578735"/>
              <a:ext cx="1828800" cy="16002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prstClr val="white"/>
                </a:solidFill>
              </a:endParaRPr>
            </a:p>
          </p:txBody>
        </p:sp>
        <p:sp>
          <p:nvSpPr>
            <p:cNvPr id="73" name="Oval 72"/>
            <p:cNvSpPr/>
            <p:nvPr/>
          </p:nvSpPr>
          <p:spPr>
            <a:xfrm>
              <a:off x="4800600" y="2112135"/>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prstClr val="white"/>
                </a:solidFill>
              </a:endParaRPr>
            </a:p>
          </p:txBody>
        </p:sp>
        <p:sp>
          <p:nvSpPr>
            <p:cNvPr id="76" name="Oval 75"/>
            <p:cNvSpPr/>
            <p:nvPr/>
          </p:nvSpPr>
          <p:spPr>
            <a:xfrm>
              <a:off x="2971800" y="2112135"/>
              <a:ext cx="533400"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prstClr val="white"/>
                </a:solidFill>
              </a:endParaRPr>
            </a:p>
          </p:txBody>
        </p:sp>
      </p:grpSp>
      <p:grpSp>
        <p:nvGrpSpPr>
          <p:cNvPr id="67" name="Group 66"/>
          <p:cNvGrpSpPr/>
          <p:nvPr/>
        </p:nvGrpSpPr>
        <p:grpSpPr>
          <a:xfrm>
            <a:off x="1681230" y="1578735"/>
            <a:ext cx="2095500" cy="1866900"/>
            <a:chOff x="2127696" y="577939"/>
            <a:chExt cx="2095500" cy="1866900"/>
          </a:xfrm>
        </p:grpSpPr>
        <p:sp>
          <p:nvSpPr>
            <p:cNvPr id="62" name="Rectangle 61"/>
            <p:cNvSpPr/>
            <p:nvPr/>
          </p:nvSpPr>
          <p:spPr>
            <a:xfrm>
              <a:off x="2127696" y="577939"/>
              <a:ext cx="1828800" cy="16002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 name="Oval 62"/>
            <p:cNvSpPr/>
            <p:nvPr/>
          </p:nvSpPr>
          <p:spPr>
            <a:xfrm>
              <a:off x="3689796" y="1111339"/>
              <a:ext cx="533400"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4" name="Oval 63"/>
            <p:cNvSpPr/>
            <p:nvPr/>
          </p:nvSpPr>
          <p:spPr>
            <a:xfrm>
              <a:off x="2775396" y="1911439"/>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grpSp>
      <p:grpSp>
        <p:nvGrpSpPr>
          <p:cNvPr id="61" name="Group 60"/>
          <p:cNvGrpSpPr/>
          <p:nvPr/>
        </p:nvGrpSpPr>
        <p:grpSpPr>
          <a:xfrm>
            <a:off x="6905760" y="2912235"/>
            <a:ext cx="2095500" cy="2133600"/>
            <a:chOff x="1333500" y="571500"/>
            <a:chExt cx="2095500" cy="2133600"/>
          </a:xfrm>
        </p:grpSpPr>
        <p:sp>
          <p:nvSpPr>
            <p:cNvPr id="56" name="Rectangle 55"/>
            <p:cNvSpPr/>
            <p:nvPr/>
          </p:nvSpPr>
          <p:spPr>
            <a:xfrm>
              <a:off x="1600200" y="838200"/>
              <a:ext cx="1828800" cy="1600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Oval 57"/>
            <p:cNvSpPr/>
            <p:nvPr/>
          </p:nvSpPr>
          <p:spPr>
            <a:xfrm>
              <a:off x="2247900" y="2171700"/>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59" name="Oval 58"/>
            <p:cNvSpPr/>
            <p:nvPr/>
          </p:nvSpPr>
          <p:spPr>
            <a:xfrm>
              <a:off x="2247900" y="571500"/>
              <a:ext cx="533400" cy="533400"/>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Oval 59"/>
            <p:cNvSpPr/>
            <p:nvPr/>
          </p:nvSpPr>
          <p:spPr>
            <a:xfrm>
              <a:off x="1333500" y="1371600"/>
              <a:ext cx="533400" cy="533400"/>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42" name="Group 41"/>
          <p:cNvGrpSpPr/>
          <p:nvPr/>
        </p:nvGrpSpPr>
        <p:grpSpPr>
          <a:xfrm>
            <a:off x="1681230" y="2912235"/>
            <a:ext cx="2095500" cy="2133600"/>
            <a:chOff x="1409700" y="2912235"/>
            <a:chExt cx="2095500" cy="2133600"/>
          </a:xfrm>
        </p:grpSpPr>
        <p:sp>
          <p:nvSpPr>
            <p:cNvPr id="37" name="Rectangle 36"/>
            <p:cNvSpPr/>
            <p:nvPr/>
          </p:nvSpPr>
          <p:spPr>
            <a:xfrm>
              <a:off x="1409700" y="3178935"/>
              <a:ext cx="1828800" cy="1600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Oval 37"/>
            <p:cNvSpPr/>
            <p:nvPr/>
          </p:nvSpPr>
          <p:spPr>
            <a:xfrm>
              <a:off x="2971800" y="3712335"/>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Oval 38"/>
            <p:cNvSpPr/>
            <p:nvPr/>
          </p:nvSpPr>
          <p:spPr>
            <a:xfrm>
              <a:off x="2057400" y="4512435"/>
              <a:ext cx="533400" cy="533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Oval 39"/>
            <p:cNvSpPr/>
            <p:nvPr/>
          </p:nvSpPr>
          <p:spPr>
            <a:xfrm>
              <a:off x="2057400" y="2912235"/>
              <a:ext cx="533400" cy="533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6" name="Oval 5"/>
          <p:cNvSpPr/>
          <p:nvPr/>
        </p:nvSpPr>
        <p:spPr>
          <a:xfrm>
            <a:off x="7803524" y="2912235"/>
            <a:ext cx="533400" cy="533400"/>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grpSp>
        <p:nvGrpSpPr>
          <p:cNvPr id="36" name="Group 35"/>
          <p:cNvGrpSpPr/>
          <p:nvPr/>
        </p:nvGrpSpPr>
        <p:grpSpPr>
          <a:xfrm>
            <a:off x="1681230" y="4512435"/>
            <a:ext cx="1828800" cy="1866900"/>
            <a:chOff x="762000" y="4457700"/>
            <a:chExt cx="1828800" cy="1866900"/>
          </a:xfrm>
        </p:grpSpPr>
        <p:sp>
          <p:nvSpPr>
            <p:cNvPr id="9" name="Rectangle 8"/>
            <p:cNvSpPr/>
            <p:nvPr/>
          </p:nvSpPr>
          <p:spPr>
            <a:xfrm>
              <a:off x="762000" y="4724400"/>
              <a:ext cx="1828800" cy="16002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Oval 11"/>
            <p:cNvSpPr/>
            <p:nvPr/>
          </p:nvSpPr>
          <p:spPr>
            <a:xfrm>
              <a:off x="1409700" y="4457700"/>
              <a:ext cx="533400" cy="5334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35" name="Group 34"/>
          <p:cNvGrpSpPr/>
          <p:nvPr/>
        </p:nvGrpSpPr>
        <p:grpSpPr>
          <a:xfrm>
            <a:off x="3243330" y="4512435"/>
            <a:ext cx="2362200" cy="1866900"/>
            <a:chOff x="2324100" y="4457700"/>
            <a:chExt cx="2362200" cy="1866900"/>
          </a:xfrm>
        </p:grpSpPr>
        <p:sp>
          <p:nvSpPr>
            <p:cNvPr id="22" name="Rectangle 21"/>
            <p:cNvSpPr/>
            <p:nvPr/>
          </p:nvSpPr>
          <p:spPr>
            <a:xfrm>
              <a:off x="2590800" y="4724400"/>
              <a:ext cx="1828800" cy="1600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p:nvSpPr>
          <p:spPr>
            <a:xfrm>
              <a:off x="4152900" y="5257800"/>
              <a:ext cx="533400" cy="533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Oval 24"/>
            <p:cNvSpPr/>
            <p:nvPr/>
          </p:nvSpPr>
          <p:spPr>
            <a:xfrm>
              <a:off x="3238500" y="4457700"/>
              <a:ext cx="533400" cy="5334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Oval 25"/>
            <p:cNvSpPr/>
            <p:nvPr/>
          </p:nvSpPr>
          <p:spPr>
            <a:xfrm>
              <a:off x="2324100" y="5257800"/>
              <a:ext cx="533400" cy="5334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33" name="Group 32"/>
          <p:cNvGrpSpPr/>
          <p:nvPr/>
        </p:nvGrpSpPr>
        <p:grpSpPr>
          <a:xfrm>
            <a:off x="5076960" y="4512435"/>
            <a:ext cx="2362200" cy="1866900"/>
            <a:chOff x="2324100" y="838200"/>
            <a:chExt cx="2362200" cy="1866900"/>
          </a:xfrm>
          <a:solidFill>
            <a:schemeClr val="accent1">
              <a:lumMod val="75000"/>
            </a:schemeClr>
          </a:solidFill>
        </p:grpSpPr>
        <p:sp>
          <p:nvSpPr>
            <p:cNvPr id="27" name="Rectangle 26"/>
            <p:cNvSpPr/>
            <p:nvPr/>
          </p:nvSpPr>
          <p:spPr>
            <a:xfrm>
              <a:off x="2590800" y="1104900"/>
              <a:ext cx="1828800" cy="160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Oval 27"/>
            <p:cNvSpPr/>
            <p:nvPr/>
          </p:nvSpPr>
          <p:spPr>
            <a:xfrm>
              <a:off x="4152900" y="16383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Oval 29"/>
            <p:cNvSpPr/>
            <p:nvPr/>
          </p:nvSpPr>
          <p:spPr>
            <a:xfrm>
              <a:off x="3238500" y="8382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Oval 30"/>
            <p:cNvSpPr/>
            <p:nvPr/>
          </p:nvSpPr>
          <p:spPr>
            <a:xfrm>
              <a:off x="2324100" y="16383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34" name="Group 33"/>
          <p:cNvGrpSpPr/>
          <p:nvPr/>
        </p:nvGrpSpPr>
        <p:grpSpPr>
          <a:xfrm>
            <a:off x="6905760" y="4512435"/>
            <a:ext cx="2095500" cy="1866900"/>
            <a:chOff x="5986530" y="4457700"/>
            <a:chExt cx="2095500" cy="1866900"/>
          </a:xfrm>
        </p:grpSpPr>
        <p:sp>
          <p:nvSpPr>
            <p:cNvPr id="14" name="Rectangle 13"/>
            <p:cNvSpPr/>
            <p:nvPr/>
          </p:nvSpPr>
          <p:spPr>
            <a:xfrm>
              <a:off x="6253230" y="4724400"/>
              <a:ext cx="1828800" cy="1600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Oval 16"/>
            <p:cNvSpPr/>
            <p:nvPr/>
          </p:nvSpPr>
          <p:spPr>
            <a:xfrm>
              <a:off x="6900930" y="4457700"/>
              <a:ext cx="533400" cy="5334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Oval 17"/>
            <p:cNvSpPr/>
            <p:nvPr/>
          </p:nvSpPr>
          <p:spPr>
            <a:xfrm>
              <a:off x="5986530" y="5257800"/>
              <a:ext cx="533400" cy="5334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48" name="Group 47"/>
          <p:cNvGrpSpPr/>
          <p:nvPr/>
        </p:nvGrpSpPr>
        <p:grpSpPr>
          <a:xfrm>
            <a:off x="3243330" y="2912235"/>
            <a:ext cx="2362200" cy="2133600"/>
            <a:chOff x="2247900" y="571500"/>
            <a:chExt cx="2362200" cy="2133600"/>
          </a:xfrm>
          <a:solidFill>
            <a:schemeClr val="accent6">
              <a:lumMod val="75000"/>
            </a:schemeClr>
          </a:solidFill>
        </p:grpSpPr>
        <p:sp>
          <p:nvSpPr>
            <p:cNvPr id="43" name="Rectangle 42"/>
            <p:cNvSpPr/>
            <p:nvPr/>
          </p:nvSpPr>
          <p:spPr>
            <a:xfrm>
              <a:off x="2514600" y="838200"/>
              <a:ext cx="1828800" cy="160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Oval 43"/>
            <p:cNvSpPr/>
            <p:nvPr/>
          </p:nvSpPr>
          <p:spPr>
            <a:xfrm>
              <a:off x="4076700" y="13716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Oval 44"/>
            <p:cNvSpPr/>
            <p:nvPr/>
          </p:nvSpPr>
          <p:spPr>
            <a:xfrm>
              <a:off x="3162300" y="21717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Oval 45"/>
            <p:cNvSpPr/>
            <p:nvPr/>
          </p:nvSpPr>
          <p:spPr>
            <a:xfrm>
              <a:off x="3162300" y="5715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Oval 46"/>
            <p:cNvSpPr/>
            <p:nvPr/>
          </p:nvSpPr>
          <p:spPr>
            <a:xfrm>
              <a:off x="2247900" y="13716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5" name="Group 54"/>
          <p:cNvGrpSpPr/>
          <p:nvPr/>
        </p:nvGrpSpPr>
        <p:grpSpPr>
          <a:xfrm>
            <a:off x="5072130" y="2912235"/>
            <a:ext cx="2362200" cy="2133600"/>
            <a:chOff x="4800600" y="2912235"/>
            <a:chExt cx="2362200" cy="2133600"/>
          </a:xfrm>
        </p:grpSpPr>
        <p:sp>
          <p:nvSpPr>
            <p:cNvPr id="50" name="Rectangle 49"/>
            <p:cNvSpPr/>
            <p:nvPr/>
          </p:nvSpPr>
          <p:spPr>
            <a:xfrm>
              <a:off x="5067300" y="3178935"/>
              <a:ext cx="1828800" cy="16002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Oval 50"/>
            <p:cNvSpPr/>
            <p:nvPr/>
          </p:nvSpPr>
          <p:spPr>
            <a:xfrm>
              <a:off x="6629400" y="3712335"/>
              <a:ext cx="533400" cy="533400"/>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Oval 51"/>
            <p:cNvSpPr/>
            <p:nvPr/>
          </p:nvSpPr>
          <p:spPr>
            <a:xfrm>
              <a:off x="5715000" y="4512435"/>
              <a:ext cx="533400" cy="53340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53" name="Oval 52"/>
            <p:cNvSpPr/>
            <p:nvPr/>
          </p:nvSpPr>
          <p:spPr>
            <a:xfrm>
              <a:off x="5715000" y="2912235"/>
              <a:ext cx="533400" cy="53340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Oval 53"/>
            <p:cNvSpPr/>
            <p:nvPr/>
          </p:nvSpPr>
          <p:spPr>
            <a:xfrm>
              <a:off x="4800600" y="3712335"/>
              <a:ext cx="533400" cy="53340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82" name="Oval 81"/>
          <p:cNvSpPr/>
          <p:nvPr/>
        </p:nvSpPr>
        <p:spPr>
          <a:xfrm>
            <a:off x="5072130" y="2112135"/>
            <a:ext cx="533400" cy="5334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7" name="TextBox 86"/>
          <p:cNvSpPr txBox="1"/>
          <p:nvPr/>
        </p:nvSpPr>
        <p:spPr>
          <a:xfrm>
            <a:off x="1789681" y="5256077"/>
            <a:ext cx="1365644" cy="646331"/>
          </a:xfrm>
          <a:prstGeom prst="rect">
            <a:avLst/>
          </a:prstGeom>
          <a:noFill/>
        </p:spPr>
        <p:txBody>
          <a:bodyPr wrap="square" rtlCol="0">
            <a:spAutoFit/>
          </a:bodyPr>
          <a:lstStyle/>
          <a:p>
            <a:r>
              <a:rPr lang="en-US" dirty="0">
                <a:solidFill>
                  <a:prstClr val="black"/>
                </a:solidFill>
              </a:rPr>
              <a:t>Family as a unit of care</a:t>
            </a:r>
          </a:p>
        </p:txBody>
      </p:sp>
      <p:sp>
        <p:nvSpPr>
          <p:cNvPr id="88" name="TextBox 87"/>
          <p:cNvSpPr txBox="1"/>
          <p:nvPr/>
        </p:nvSpPr>
        <p:spPr>
          <a:xfrm>
            <a:off x="3564766" y="5267976"/>
            <a:ext cx="1524000" cy="923330"/>
          </a:xfrm>
          <a:prstGeom prst="rect">
            <a:avLst/>
          </a:prstGeom>
          <a:noFill/>
        </p:spPr>
        <p:txBody>
          <a:bodyPr wrap="square" rtlCol="0">
            <a:spAutoFit/>
          </a:bodyPr>
          <a:lstStyle/>
          <a:p>
            <a:r>
              <a:rPr lang="en-US" dirty="0">
                <a:solidFill>
                  <a:prstClr val="black"/>
                </a:solidFill>
              </a:rPr>
              <a:t>Partnership in personalized</a:t>
            </a:r>
          </a:p>
          <a:p>
            <a:r>
              <a:rPr lang="en-US" dirty="0">
                <a:solidFill>
                  <a:prstClr val="black"/>
                </a:solidFill>
              </a:rPr>
              <a:t>care </a:t>
            </a:r>
          </a:p>
        </p:txBody>
      </p:sp>
      <p:sp>
        <p:nvSpPr>
          <p:cNvPr id="89" name="TextBox 88"/>
          <p:cNvSpPr txBox="1"/>
          <p:nvPr/>
        </p:nvSpPr>
        <p:spPr>
          <a:xfrm>
            <a:off x="5381764" y="5045839"/>
            <a:ext cx="1706585" cy="1200329"/>
          </a:xfrm>
          <a:prstGeom prst="rect">
            <a:avLst/>
          </a:prstGeom>
          <a:noFill/>
        </p:spPr>
        <p:txBody>
          <a:bodyPr wrap="square" rtlCol="0">
            <a:spAutoFit/>
          </a:bodyPr>
          <a:lstStyle/>
          <a:p>
            <a:r>
              <a:rPr lang="en-US" dirty="0">
                <a:solidFill>
                  <a:prstClr val="white"/>
                </a:solidFill>
              </a:rPr>
              <a:t>From “what’s the matter?” to </a:t>
            </a:r>
          </a:p>
          <a:p>
            <a:r>
              <a:rPr lang="en-US" dirty="0">
                <a:solidFill>
                  <a:prstClr val="white"/>
                </a:solidFill>
              </a:rPr>
              <a:t>“what matters to me”</a:t>
            </a:r>
          </a:p>
        </p:txBody>
      </p:sp>
      <p:sp>
        <p:nvSpPr>
          <p:cNvPr id="90" name="TextBox 89"/>
          <p:cNvSpPr txBox="1"/>
          <p:nvPr/>
        </p:nvSpPr>
        <p:spPr>
          <a:xfrm>
            <a:off x="7088345" y="5117569"/>
            <a:ext cx="1934379" cy="923330"/>
          </a:xfrm>
          <a:prstGeom prst="rect">
            <a:avLst/>
          </a:prstGeom>
          <a:noFill/>
        </p:spPr>
        <p:txBody>
          <a:bodyPr wrap="square" rtlCol="0">
            <a:spAutoFit/>
          </a:bodyPr>
          <a:lstStyle/>
          <a:p>
            <a:pPr algn="r"/>
            <a:r>
              <a:rPr lang="en-US" dirty="0">
                <a:solidFill>
                  <a:prstClr val="white"/>
                </a:solidFill>
              </a:rPr>
              <a:t>System co-design</a:t>
            </a:r>
          </a:p>
          <a:p>
            <a:pPr algn="r"/>
            <a:r>
              <a:rPr lang="en-US" dirty="0">
                <a:solidFill>
                  <a:prstClr val="white"/>
                </a:solidFill>
              </a:rPr>
              <a:t> Representation</a:t>
            </a:r>
          </a:p>
          <a:p>
            <a:pPr algn="r"/>
            <a:r>
              <a:rPr lang="en-US" dirty="0">
                <a:solidFill>
                  <a:prstClr val="white"/>
                </a:solidFill>
              </a:rPr>
              <a:t>Collective Voice</a:t>
            </a:r>
          </a:p>
        </p:txBody>
      </p:sp>
      <p:sp>
        <p:nvSpPr>
          <p:cNvPr id="91" name="TextBox 90"/>
          <p:cNvSpPr txBox="1"/>
          <p:nvPr/>
        </p:nvSpPr>
        <p:spPr>
          <a:xfrm>
            <a:off x="1821288" y="3178935"/>
            <a:ext cx="1447800" cy="1200329"/>
          </a:xfrm>
          <a:prstGeom prst="rect">
            <a:avLst/>
          </a:prstGeom>
          <a:noFill/>
        </p:spPr>
        <p:txBody>
          <a:bodyPr wrap="square" rtlCol="0">
            <a:spAutoFit/>
          </a:bodyPr>
          <a:lstStyle/>
          <a:p>
            <a:r>
              <a:rPr lang="en-US" dirty="0">
                <a:solidFill>
                  <a:prstClr val="black"/>
                </a:solidFill>
              </a:rPr>
              <a:t>Valued workforce &amp; psychological safety </a:t>
            </a:r>
          </a:p>
        </p:txBody>
      </p:sp>
      <p:sp>
        <p:nvSpPr>
          <p:cNvPr id="92" name="Rectangle 91"/>
          <p:cNvSpPr/>
          <p:nvPr/>
        </p:nvSpPr>
        <p:spPr>
          <a:xfrm>
            <a:off x="3478370" y="3240372"/>
            <a:ext cx="1818425" cy="1754326"/>
          </a:xfrm>
          <a:prstGeom prst="rect">
            <a:avLst/>
          </a:prstGeom>
        </p:spPr>
        <p:txBody>
          <a:bodyPr wrap="square">
            <a:spAutoFit/>
          </a:bodyPr>
          <a:lstStyle/>
          <a:p>
            <a:pPr algn="ctr"/>
            <a:r>
              <a:rPr lang="en-US" dirty="0">
                <a:solidFill>
                  <a:prstClr val="white"/>
                </a:solidFill>
              </a:rPr>
              <a:t>Compassionate leadership with relentless focus who connect with the ‘front line’</a:t>
            </a:r>
          </a:p>
        </p:txBody>
      </p:sp>
      <p:sp>
        <p:nvSpPr>
          <p:cNvPr id="93" name="Rectangle 92"/>
          <p:cNvSpPr/>
          <p:nvPr/>
        </p:nvSpPr>
        <p:spPr>
          <a:xfrm>
            <a:off x="5381762" y="3244338"/>
            <a:ext cx="1775289" cy="1477328"/>
          </a:xfrm>
          <a:prstGeom prst="rect">
            <a:avLst/>
          </a:prstGeom>
        </p:spPr>
        <p:txBody>
          <a:bodyPr wrap="square">
            <a:spAutoFit/>
          </a:bodyPr>
          <a:lstStyle/>
          <a:p>
            <a:pPr algn="ctr"/>
            <a:r>
              <a:rPr lang="en-US" dirty="0">
                <a:solidFill>
                  <a:prstClr val="black"/>
                </a:solidFill>
              </a:rPr>
              <a:t>Functional ‘Team’ ethos incl. clinical &amp; informatics integration </a:t>
            </a:r>
          </a:p>
        </p:txBody>
      </p:sp>
      <p:sp>
        <p:nvSpPr>
          <p:cNvPr id="94" name="TextBox 93"/>
          <p:cNvSpPr txBox="1"/>
          <p:nvPr/>
        </p:nvSpPr>
        <p:spPr>
          <a:xfrm>
            <a:off x="7193928" y="3184307"/>
            <a:ext cx="1794457" cy="1200329"/>
          </a:xfrm>
          <a:prstGeom prst="rect">
            <a:avLst/>
          </a:prstGeom>
          <a:noFill/>
        </p:spPr>
        <p:txBody>
          <a:bodyPr wrap="square" rtlCol="0">
            <a:spAutoFit/>
          </a:bodyPr>
          <a:lstStyle/>
          <a:p>
            <a:pPr algn="r"/>
            <a:r>
              <a:rPr lang="en-US" dirty="0">
                <a:solidFill>
                  <a:prstClr val="black"/>
                </a:solidFill>
              </a:rPr>
              <a:t>Increasing staff capacity</a:t>
            </a:r>
          </a:p>
          <a:p>
            <a:pPr algn="r"/>
            <a:r>
              <a:rPr lang="en-US" dirty="0">
                <a:solidFill>
                  <a:prstClr val="black"/>
                </a:solidFill>
              </a:rPr>
              <a:t>   &amp; capability in  QI &amp; innovation</a:t>
            </a:r>
          </a:p>
        </p:txBody>
      </p:sp>
      <p:sp>
        <p:nvSpPr>
          <p:cNvPr id="95" name="TextBox 94"/>
          <p:cNvSpPr txBox="1"/>
          <p:nvPr/>
        </p:nvSpPr>
        <p:spPr>
          <a:xfrm>
            <a:off x="1776480" y="1640174"/>
            <a:ext cx="1638300" cy="1477328"/>
          </a:xfrm>
          <a:prstGeom prst="rect">
            <a:avLst/>
          </a:prstGeom>
          <a:noFill/>
        </p:spPr>
        <p:txBody>
          <a:bodyPr wrap="square" rtlCol="0">
            <a:spAutoFit/>
          </a:bodyPr>
          <a:lstStyle/>
          <a:p>
            <a:r>
              <a:rPr lang="en-US" dirty="0">
                <a:solidFill>
                  <a:prstClr val="black"/>
                </a:solidFill>
              </a:rPr>
              <a:t>Comprehensive ‘capture’ process: </a:t>
            </a:r>
          </a:p>
          <a:p>
            <a:r>
              <a:rPr lang="en-US" dirty="0">
                <a:solidFill>
                  <a:prstClr val="black"/>
                </a:solidFill>
              </a:rPr>
              <a:t>Issues, events &amp; feedback</a:t>
            </a:r>
          </a:p>
        </p:txBody>
      </p:sp>
      <p:sp>
        <p:nvSpPr>
          <p:cNvPr id="96" name="TextBox 95"/>
          <p:cNvSpPr txBox="1"/>
          <p:nvPr/>
        </p:nvSpPr>
        <p:spPr>
          <a:xfrm>
            <a:off x="3640966" y="1675155"/>
            <a:ext cx="1447800" cy="1200329"/>
          </a:xfrm>
          <a:prstGeom prst="rect">
            <a:avLst/>
          </a:prstGeom>
          <a:noFill/>
        </p:spPr>
        <p:txBody>
          <a:bodyPr wrap="square" rtlCol="0">
            <a:spAutoFit/>
          </a:bodyPr>
          <a:lstStyle/>
          <a:p>
            <a:pPr algn="ctr"/>
            <a:r>
              <a:rPr lang="en-US" dirty="0">
                <a:solidFill>
                  <a:prstClr val="black"/>
                </a:solidFill>
              </a:rPr>
              <a:t>System diagnostics across the continuum</a:t>
            </a:r>
          </a:p>
        </p:txBody>
      </p:sp>
      <p:sp>
        <p:nvSpPr>
          <p:cNvPr id="97" name="TextBox 96"/>
          <p:cNvSpPr txBox="1"/>
          <p:nvPr/>
        </p:nvSpPr>
        <p:spPr>
          <a:xfrm>
            <a:off x="5545504" y="1640177"/>
            <a:ext cx="1447800" cy="1200329"/>
          </a:xfrm>
          <a:prstGeom prst="rect">
            <a:avLst/>
          </a:prstGeom>
          <a:noFill/>
        </p:spPr>
        <p:txBody>
          <a:bodyPr wrap="square" rtlCol="0">
            <a:spAutoFit/>
          </a:bodyPr>
          <a:lstStyle/>
          <a:p>
            <a:pPr algn="ctr"/>
            <a:r>
              <a:rPr lang="en-US" dirty="0">
                <a:solidFill>
                  <a:prstClr val="white"/>
                </a:solidFill>
              </a:rPr>
              <a:t>Model for Improvement </a:t>
            </a:r>
          </a:p>
          <a:p>
            <a:pPr algn="ctr"/>
            <a:r>
              <a:rPr lang="en-US" dirty="0">
                <a:solidFill>
                  <a:prstClr val="white"/>
                </a:solidFill>
              </a:rPr>
              <a:t>active at the frontline</a:t>
            </a:r>
          </a:p>
        </p:txBody>
      </p:sp>
      <p:grpSp>
        <p:nvGrpSpPr>
          <p:cNvPr id="102" name="Group 101"/>
          <p:cNvGrpSpPr/>
          <p:nvPr/>
        </p:nvGrpSpPr>
        <p:grpSpPr>
          <a:xfrm>
            <a:off x="6879466" y="1584101"/>
            <a:ext cx="2121794" cy="1600200"/>
            <a:chOff x="6900930" y="1578735"/>
            <a:chExt cx="2121794" cy="1600200"/>
          </a:xfrm>
        </p:grpSpPr>
        <p:grpSp>
          <p:nvGrpSpPr>
            <p:cNvPr id="86" name="Group 85"/>
            <p:cNvGrpSpPr/>
            <p:nvPr/>
          </p:nvGrpSpPr>
          <p:grpSpPr>
            <a:xfrm>
              <a:off x="6900930" y="1578735"/>
              <a:ext cx="2121794" cy="1600200"/>
              <a:chOff x="6629400" y="1578735"/>
              <a:chExt cx="2121794" cy="1600200"/>
            </a:xfrm>
          </p:grpSpPr>
          <p:sp>
            <p:nvSpPr>
              <p:cNvPr id="4" name="Rectangle 3"/>
              <p:cNvSpPr/>
              <p:nvPr/>
            </p:nvSpPr>
            <p:spPr>
              <a:xfrm>
                <a:off x="6922394" y="1578735"/>
                <a:ext cx="1828800" cy="16002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0" name="Oval 79"/>
              <p:cNvSpPr/>
              <p:nvPr/>
            </p:nvSpPr>
            <p:spPr>
              <a:xfrm>
                <a:off x="6629400" y="2112135"/>
                <a:ext cx="533400" cy="533400"/>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98" name="TextBox 97"/>
            <p:cNvSpPr txBox="1"/>
            <p:nvPr/>
          </p:nvSpPr>
          <p:spPr>
            <a:xfrm>
              <a:off x="7178708" y="1608412"/>
              <a:ext cx="1809673" cy="1477328"/>
            </a:xfrm>
            <a:prstGeom prst="rect">
              <a:avLst/>
            </a:prstGeom>
            <a:noFill/>
          </p:spPr>
          <p:txBody>
            <a:bodyPr wrap="square" rtlCol="0">
              <a:spAutoFit/>
            </a:bodyPr>
            <a:lstStyle/>
            <a:p>
              <a:pPr algn="ctr"/>
              <a:r>
                <a:rPr lang="en-US" dirty="0">
                  <a:solidFill>
                    <a:prstClr val="black"/>
                  </a:solidFill>
                </a:rPr>
                <a:t>Real time transparent  measurement &amp; understanding of variability </a:t>
              </a:r>
            </a:p>
          </p:txBody>
        </p:sp>
      </p:grpSp>
      <p:sp>
        <p:nvSpPr>
          <p:cNvPr id="100" name="Pentagon 99"/>
          <p:cNvSpPr/>
          <p:nvPr/>
        </p:nvSpPr>
        <p:spPr>
          <a:xfrm rot="16200000">
            <a:off x="77013" y="3263985"/>
            <a:ext cx="1569492" cy="1399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a:solidFill>
                  <a:prstClr val="white"/>
                </a:solidFill>
              </a:rPr>
              <a:t>Cultural &amp; InfrastructureEssentials</a:t>
            </a:r>
          </a:p>
        </p:txBody>
      </p:sp>
      <p:sp>
        <p:nvSpPr>
          <p:cNvPr id="101" name="Pentagon 100"/>
          <p:cNvSpPr/>
          <p:nvPr/>
        </p:nvSpPr>
        <p:spPr>
          <a:xfrm rot="16200000">
            <a:off x="67354" y="1668777"/>
            <a:ext cx="1569492" cy="1399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a:solidFill>
                  <a:prstClr val="white"/>
                </a:solidFill>
              </a:rPr>
              <a:t>Learning System Essentials</a:t>
            </a:r>
          </a:p>
        </p:txBody>
      </p:sp>
      <p:sp>
        <p:nvSpPr>
          <p:cNvPr id="75" name="Pentagon 74"/>
          <p:cNvSpPr/>
          <p:nvPr/>
        </p:nvSpPr>
        <p:spPr>
          <a:xfrm rot="16200000">
            <a:off x="67354" y="4864185"/>
            <a:ext cx="1569492" cy="1399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a:solidFill>
                  <a:prstClr val="white"/>
                </a:solidFill>
              </a:rPr>
              <a:t>Person &amp; Family Centered Care</a:t>
            </a:r>
          </a:p>
        </p:txBody>
      </p:sp>
      <p:pic>
        <p:nvPicPr>
          <p:cNvPr id="8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134600" y="7162800"/>
            <a:ext cx="695325"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2" name="TextBox 1"/>
              <p:cNvSpPr txBox="1"/>
              <p:nvPr/>
            </p:nvSpPr>
            <p:spPr>
              <a:xfrm>
                <a:off x="152399" y="6515107"/>
                <a:ext cx="3262381" cy="369332"/>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GB" smtClean="0">
                          <a:solidFill>
                            <a:prstClr val="black"/>
                          </a:solidFill>
                          <a:latin typeface="Cambria Math"/>
                        </a:rPr>
                        <m:t>© </m:t>
                      </m:r>
                      <m:r>
                        <m:rPr>
                          <m:sty m:val="p"/>
                        </m:rPr>
                        <a:rPr lang="en-GB" smtClean="0">
                          <a:solidFill>
                            <a:prstClr val="black"/>
                          </a:solidFill>
                          <a:latin typeface="Cambria Math"/>
                        </a:rPr>
                        <m:t>Dr</m:t>
                      </m:r>
                      <m:r>
                        <a:rPr lang="en-GB" smtClean="0">
                          <a:solidFill>
                            <a:prstClr val="black"/>
                          </a:solidFill>
                          <a:latin typeface="Cambria Math"/>
                        </a:rPr>
                        <m:t> </m:t>
                      </m:r>
                      <m:r>
                        <m:rPr>
                          <m:sty m:val="p"/>
                        </m:rPr>
                        <a:rPr lang="en-GB" smtClean="0">
                          <a:solidFill>
                            <a:prstClr val="black"/>
                          </a:solidFill>
                          <a:latin typeface="Cambria Math"/>
                        </a:rPr>
                        <m:t>Peter</m:t>
                      </m:r>
                      <m:r>
                        <a:rPr lang="en-GB" smtClean="0">
                          <a:solidFill>
                            <a:prstClr val="black"/>
                          </a:solidFill>
                          <a:latin typeface="Cambria Math"/>
                        </a:rPr>
                        <m:t> </m:t>
                      </m:r>
                      <m:r>
                        <m:rPr>
                          <m:sty m:val="p"/>
                        </m:rPr>
                        <a:rPr lang="en-GB" smtClean="0">
                          <a:solidFill>
                            <a:prstClr val="black"/>
                          </a:solidFill>
                          <a:latin typeface="Cambria Math"/>
                        </a:rPr>
                        <m:t>Chamberlain</m:t>
                      </m:r>
                    </m:oMath>
                  </m:oMathPara>
                </a14:m>
                <a:endParaRPr lang="en-GB" dirty="0">
                  <a:solidFill>
                    <a:prstClr val="black"/>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152399" y="6515107"/>
                <a:ext cx="3262381" cy="369332"/>
              </a:xfrm>
              <a:prstGeom prst="rect">
                <a:avLst/>
              </a:prstGeom>
              <a:blipFill rotWithShape="1">
                <a:blip r:embed="rId4"/>
                <a:stretch>
                  <a:fillRect/>
                </a:stretch>
              </a:blipFill>
            </p:spPr>
            <p:txBody>
              <a:bodyPr/>
              <a:lstStyle/>
              <a:p>
                <a:r>
                  <a:rPr lang="en-GB">
                    <a:noFill/>
                  </a:rPr>
                  <a:t> </a:t>
                </a:r>
              </a:p>
            </p:txBody>
          </p:sp>
        </mc:Fallback>
      </mc:AlternateContent>
      <p:sp>
        <p:nvSpPr>
          <p:cNvPr id="83" name="Rounded Rectangle 82"/>
          <p:cNvSpPr/>
          <p:nvPr/>
        </p:nvSpPr>
        <p:spPr>
          <a:xfrm>
            <a:off x="2472502" y="2275315"/>
            <a:ext cx="5881058" cy="170372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4" name="TextBox 83"/>
          <p:cNvSpPr txBox="1"/>
          <p:nvPr/>
        </p:nvSpPr>
        <p:spPr>
          <a:xfrm>
            <a:off x="1821289" y="591066"/>
            <a:ext cx="4413764" cy="369332"/>
          </a:xfrm>
          <a:prstGeom prst="rect">
            <a:avLst/>
          </a:prstGeom>
          <a:noFill/>
        </p:spPr>
        <p:txBody>
          <a:bodyPr wrap="square" rtlCol="0">
            <a:spAutoFit/>
          </a:bodyPr>
          <a:lstStyle/>
          <a:p>
            <a:r>
              <a:rPr lang="en-US" b="1" i="1" dirty="0">
                <a:solidFill>
                  <a:prstClr val="black"/>
                </a:solidFill>
              </a:rPr>
              <a:t>Deming’s “System of Profound Knowledge”</a:t>
            </a:r>
          </a:p>
        </p:txBody>
      </p:sp>
      <p:grpSp>
        <p:nvGrpSpPr>
          <p:cNvPr id="85" name="Group 84"/>
          <p:cNvGrpSpPr/>
          <p:nvPr/>
        </p:nvGrpSpPr>
        <p:grpSpPr>
          <a:xfrm>
            <a:off x="6318036" y="242332"/>
            <a:ext cx="1159373" cy="1065768"/>
            <a:chOff x="6318032" y="242332"/>
            <a:chExt cx="1159373" cy="1065768"/>
          </a:xfrm>
        </p:grpSpPr>
        <p:sp>
          <p:nvSpPr>
            <p:cNvPr id="99" name="Oval 98"/>
            <p:cNvSpPr/>
            <p:nvPr/>
          </p:nvSpPr>
          <p:spPr>
            <a:xfrm>
              <a:off x="6573986" y="332780"/>
              <a:ext cx="638040" cy="55776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103" name="Oval 102"/>
            <p:cNvSpPr/>
            <p:nvPr/>
          </p:nvSpPr>
          <p:spPr>
            <a:xfrm>
              <a:off x="6568096" y="692150"/>
              <a:ext cx="638040" cy="55776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104" name="Oval 103"/>
            <p:cNvSpPr/>
            <p:nvPr/>
          </p:nvSpPr>
          <p:spPr>
            <a:xfrm>
              <a:off x="6777648" y="517446"/>
              <a:ext cx="638040" cy="55776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105" name="Oval 104"/>
            <p:cNvSpPr/>
            <p:nvPr/>
          </p:nvSpPr>
          <p:spPr>
            <a:xfrm>
              <a:off x="6358086" y="517446"/>
              <a:ext cx="638040" cy="55776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106" name="TextBox 105"/>
            <p:cNvSpPr txBox="1"/>
            <p:nvPr/>
          </p:nvSpPr>
          <p:spPr>
            <a:xfrm>
              <a:off x="6749597" y="242332"/>
              <a:ext cx="363904" cy="369332"/>
            </a:xfrm>
            <a:prstGeom prst="rect">
              <a:avLst/>
            </a:prstGeom>
            <a:noFill/>
          </p:spPr>
          <p:txBody>
            <a:bodyPr wrap="square" rtlCol="0">
              <a:spAutoFit/>
            </a:bodyPr>
            <a:lstStyle/>
            <a:p>
              <a:r>
                <a:rPr lang="en-US" dirty="0">
                  <a:solidFill>
                    <a:prstClr val="black"/>
                  </a:solidFill>
                </a:rPr>
                <a:t>S</a:t>
              </a:r>
            </a:p>
          </p:txBody>
        </p:sp>
        <p:sp>
          <p:nvSpPr>
            <p:cNvPr id="107" name="TextBox 106"/>
            <p:cNvSpPr txBox="1"/>
            <p:nvPr/>
          </p:nvSpPr>
          <p:spPr>
            <a:xfrm>
              <a:off x="6318032" y="601702"/>
              <a:ext cx="363904" cy="369332"/>
            </a:xfrm>
            <a:prstGeom prst="rect">
              <a:avLst/>
            </a:prstGeom>
            <a:noFill/>
          </p:spPr>
          <p:txBody>
            <a:bodyPr wrap="square" rtlCol="0">
              <a:spAutoFit/>
            </a:bodyPr>
            <a:lstStyle/>
            <a:p>
              <a:r>
                <a:rPr lang="en-US" dirty="0">
                  <a:solidFill>
                    <a:prstClr val="black"/>
                  </a:solidFill>
                </a:rPr>
                <a:t>K</a:t>
              </a:r>
            </a:p>
          </p:txBody>
        </p:sp>
        <p:sp>
          <p:nvSpPr>
            <p:cNvPr id="108" name="TextBox 107"/>
            <p:cNvSpPr txBox="1"/>
            <p:nvPr/>
          </p:nvSpPr>
          <p:spPr>
            <a:xfrm>
              <a:off x="7113501" y="601702"/>
              <a:ext cx="363904" cy="369332"/>
            </a:xfrm>
            <a:prstGeom prst="rect">
              <a:avLst/>
            </a:prstGeom>
            <a:noFill/>
          </p:spPr>
          <p:txBody>
            <a:bodyPr wrap="square" rtlCol="0">
              <a:spAutoFit/>
            </a:bodyPr>
            <a:lstStyle/>
            <a:p>
              <a:r>
                <a:rPr lang="en-US" dirty="0">
                  <a:solidFill>
                    <a:prstClr val="black"/>
                  </a:solidFill>
                </a:rPr>
                <a:t>P</a:t>
              </a:r>
            </a:p>
          </p:txBody>
        </p:sp>
        <p:sp>
          <p:nvSpPr>
            <p:cNvPr id="109" name="TextBox 108"/>
            <p:cNvSpPr txBox="1"/>
            <p:nvPr/>
          </p:nvSpPr>
          <p:spPr>
            <a:xfrm>
              <a:off x="6711054" y="938768"/>
              <a:ext cx="363904" cy="369332"/>
            </a:xfrm>
            <a:prstGeom prst="rect">
              <a:avLst/>
            </a:prstGeom>
            <a:noFill/>
          </p:spPr>
          <p:txBody>
            <a:bodyPr wrap="square" rtlCol="0">
              <a:spAutoFit/>
            </a:bodyPr>
            <a:lstStyle/>
            <a:p>
              <a:r>
                <a:rPr lang="en-US" dirty="0">
                  <a:solidFill>
                    <a:prstClr val="black"/>
                  </a:solidFill>
                </a:rPr>
                <a:t>V</a:t>
              </a:r>
            </a:p>
          </p:txBody>
        </p:sp>
      </p:grpSp>
    </p:spTree>
    <p:extLst>
      <p:ext uri="{BB962C8B-B14F-4D97-AF65-F5344CB8AC3E}">
        <p14:creationId xmlns:p14="http://schemas.microsoft.com/office/powerpoint/2010/main" val="1139703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7030A0"/>
                </a:solidFill>
              </a:rPr>
              <a:t>Comments and Questions</a:t>
            </a:r>
            <a:endParaRPr lang="en-GB" dirty="0"/>
          </a:p>
        </p:txBody>
      </p:sp>
      <p:sp>
        <p:nvSpPr>
          <p:cNvPr id="4" name="Footer Placeholder 3"/>
          <p:cNvSpPr>
            <a:spLocks noGrp="1"/>
          </p:cNvSpPr>
          <p:nvPr>
            <p:ph type="ftr" sz="quarter" idx="11"/>
          </p:nvPr>
        </p:nvSpPr>
        <p:spPr/>
        <p:txBody>
          <a:bodyPr/>
          <a:lstStyle/>
          <a:p>
            <a:r>
              <a:rPr lang="en-GB" dirty="0"/>
              <a:t>CONNECT | LEARN | INFLUENCE</a:t>
            </a:r>
          </a:p>
        </p:txBody>
      </p:sp>
      <p:pic>
        <p:nvPicPr>
          <p:cNvPr id="1026" name="Picture 2"/>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1043608" y="1196752"/>
            <a:ext cx="7029297" cy="4274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b="9708"/>
          <a:stretch/>
        </p:blipFill>
        <p:spPr>
          <a:xfrm>
            <a:off x="8100392" y="22029"/>
            <a:ext cx="917554" cy="1037039"/>
          </a:xfrm>
          <a:prstGeom prst="rect">
            <a:avLst/>
          </a:prstGeom>
        </p:spPr>
      </p:pic>
    </p:spTree>
    <p:extLst>
      <p:ext uri="{BB962C8B-B14F-4D97-AF65-F5344CB8AC3E}">
        <p14:creationId xmlns:p14="http://schemas.microsoft.com/office/powerpoint/2010/main" val="820264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extBox 76"/>
          <p:cNvSpPr txBox="1"/>
          <p:nvPr/>
        </p:nvSpPr>
        <p:spPr>
          <a:xfrm>
            <a:off x="1902140" y="5563881"/>
            <a:ext cx="6789312" cy="369332"/>
          </a:xfrm>
          <a:prstGeom prst="rect">
            <a:avLst/>
          </a:prstGeom>
          <a:noFill/>
        </p:spPr>
        <p:txBody>
          <a:bodyPr wrap="square" rtlCol="0">
            <a:spAutoFit/>
          </a:bodyPr>
          <a:lstStyle/>
          <a:p>
            <a:r>
              <a:rPr lang="en-US" dirty="0" smtClean="0">
                <a:latin typeface="Bodoni MT" panose="02070603080606020203" pitchFamily="18" charset="0"/>
              </a:rPr>
              <a:t>Without this we won’t have the </a:t>
            </a:r>
            <a:r>
              <a:rPr lang="en-US" b="1" dirty="0" smtClean="0">
                <a:latin typeface="Bodoni MT" panose="02070603080606020203" pitchFamily="18" charset="0"/>
              </a:rPr>
              <a:t>right values</a:t>
            </a:r>
            <a:r>
              <a:rPr lang="en-US" dirty="0" smtClean="0">
                <a:latin typeface="Bodoni MT" panose="02070603080606020203" pitchFamily="18" charset="0"/>
              </a:rPr>
              <a:t> to continually improve</a:t>
            </a:r>
            <a:endParaRPr lang="en-US" dirty="0">
              <a:latin typeface="Bodoni MT" panose="02070603080606020203" pitchFamily="18" charset="0"/>
            </a:endParaRPr>
          </a:p>
        </p:txBody>
      </p:sp>
      <p:grpSp>
        <p:nvGrpSpPr>
          <p:cNvPr id="36" name="Group 35"/>
          <p:cNvGrpSpPr/>
          <p:nvPr/>
        </p:nvGrpSpPr>
        <p:grpSpPr>
          <a:xfrm>
            <a:off x="1681230" y="4512435"/>
            <a:ext cx="1828800" cy="1866900"/>
            <a:chOff x="762000" y="4457700"/>
            <a:chExt cx="1828800" cy="1866900"/>
          </a:xfrm>
        </p:grpSpPr>
        <p:sp>
          <p:nvSpPr>
            <p:cNvPr id="9" name="Rectangle 8"/>
            <p:cNvSpPr/>
            <p:nvPr/>
          </p:nvSpPr>
          <p:spPr>
            <a:xfrm>
              <a:off x="762000" y="4724400"/>
              <a:ext cx="1828800" cy="16002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409700" y="4457700"/>
              <a:ext cx="533400" cy="5334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p:cNvGrpSpPr/>
          <p:nvPr/>
        </p:nvGrpSpPr>
        <p:grpSpPr>
          <a:xfrm>
            <a:off x="3243330" y="4512435"/>
            <a:ext cx="2362200" cy="1866900"/>
            <a:chOff x="2324100" y="4457700"/>
            <a:chExt cx="2362200" cy="1866900"/>
          </a:xfrm>
        </p:grpSpPr>
        <p:sp>
          <p:nvSpPr>
            <p:cNvPr id="22" name="Rectangle 21"/>
            <p:cNvSpPr/>
            <p:nvPr/>
          </p:nvSpPr>
          <p:spPr>
            <a:xfrm>
              <a:off x="2590800" y="4724400"/>
              <a:ext cx="1828800" cy="1600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4152900" y="5257800"/>
              <a:ext cx="533400" cy="533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3238500" y="4457700"/>
              <a:ext cx="533400" cy="5334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2324100" y="5257800"/>
              <a:ext cx="533400" cy="5334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p:cNvGrpSpPr/>
          <p:nvPr/>
        </p:nvGrpSpPr>
        <p:grpSpPr>
          <a:xfrm>
            <a:off x="5076960" y="4512435"/>
            <a:ext cx="2362200" cy="1866900"/>
            <a:chOff x="2324100" y="838200"/>
            <a:chExt cx="2362200" cy="1866900"/>
          </a:xfrm>
          <a:solidFill>
            <a:schemeClr val="accent1">
              <a:lumMod val="75000"/>
            </a:schemeClr>
          </a:solidFill>
        </p:grpSpPr>
        <p:sp>
          <p:nvSpPr>
            <p:cNvPr id="27" name="Rectangle 26"/>
            <p:cNvSpPr/>
            <p:nvPr/>
          </p:nvSpPr>
          <p:spPr>
            <a:xfrm>
              <a:off x="2590800" y="1104900"/>
              <a:ext cx="1828800" cy="160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4152900" y="16383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3238500" y="8382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2324100" y="16383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p:cNvGrpSpPr/>
          <p:nvPr/>
        </p:nvGrpSpPr>
        <p:grpSpPr>
          <a:xfrm>
            <a:off x="6905760" y="4512435"/>
            <a:ext cx="2095500" cy="1866900"/>
            <a:chOff x="5986530" y="4457700"/>
            <a:chExt cx="2095500" cy="1866900"/>
          </a:xfrm>
        </p:grpSpPr>
        <p:sp>
          <p:nvSpPr>
            <p:cNvPr id="14" name="Rectangle 13"/>
            <p:cNvSpPr/>
            <p:nvPr/>
          </p:nvSpPr>
          <p:spPr>
            <a:xfrm>
              <a:off x="6253230" y="4724400"/>
              <a:ext cx="1828800" cy="1600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900930" y="4457700"/>
              <a:ext cx="533400" cy="5334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5986530" y="5257800"/>
              <a:ext cx="533400" cy="5334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Pentagon 100"/>
          <p:cNvSpPr/>
          <p:nvPr/>
        </p:nvSpPr>
        <p:spPr>
          <a:xfrm rot="16200000">
            <a:off x="67354" y="1668777"/>
            <a:ext cx="1569492" cy="1399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smtClean="0"/>
              <a:t>Learning System Essentials</a:t>
            </a:r>
            <a:endParaRPr lang="en-US" dirty="0"/>
          </a:p>
        </p:txBody>
      </p:sp>
      <p:sp>
        <p:nvSpPr>
          <p:cNvPr id="75" name="Pentagon 74"/>
          <p:cNvSpPr/>
          <p:nvPr/>
        </p:nvSpPr>
        <p:spPr>
          <a:xfrm rot="16200000">
            <a:off x="67354" y="4864185"/>
            <a:ext cx="1569492" cy="1399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smtClean="0"/>
              <a:t>Person &amp; Family Centered Care</a:t>
            </a:r>
            <a:endParaRPr lang="en-US" dirty="0"/>
          </a:p>
        </p:txBody>
      </p:sp>
      <p:sp>
        <p:nvSpPr>
          <p:cNvPr id="81" name="Title 1"/>
          <p:cNvSpPr>
            <a:spLocks noGrp="1"/>
          </p:cNvSpPr>
          <p:nvPr>
            <p:ph type="title"/>
          </p:nvPr>
        </p:nvSpPr>
        <p:spPr>
          <a:xfrm>
            <a:off x="457200" y="274638"/>
            <a:ext cx="8229600" cy="1143000"/>
          </a:xfrm>
        </p:spPr>
        <p:txBody>
          <a:bodyPr/>
          <a:lstStyle/>
          <a:p>
            <a:r>
              <a:rPr lang="en-US" dirty="0" smtClean="0"/>
              <a:t>Person and Family Centered Care</a:t>
            </a:r>
            <a:endParaRPr lang="en-US" dirty="0"/>
          </a:p>
        </p:txBody>
      </p:sp>
      <p:sp>
        <p:nvSpPr>
          <p:cNvPr id="29" name="Pentagon 28"/>
          <p:cNvSpPr/>
          <p:nvPr/>
        </p:nvSpPr>
        <p:spPr>
          <a:xfrm rot="16200000">
            <a:off x="77013" y="3263985"/>
            <a:ext cx="1569492" cy="1399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smtClean="0"/>
              <a:t>Cultural &amp; Infrastructure Essentials</a:t>
            </a:r>
            <a:endParaRPr lang="en-US" dirty="0"/>
          </a:p>
        </p:txBody>
      </p:sp>
    </p:spTree>
    <p:extLst>
      <p:ext uri="{BB962C8B-B14F-4D97-AF65-F5344CB8AC3E}">
        <p14:creationId xmlns:p14="http://schemas.microsoft.com/office/powerpoint/2010/main" val="31281227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extBox 76"/>
          <p:cNvSpPr txBox="1"/>
          <p:nvPr/>
        </p:nvSpPr>
        <p:spPr>
          <a:xfrm>
            <a:off x="1902140" y="5563881"/>
            <a:ext cx="6789312" cy="369332"/>
          </a:xfrm>
          <a:prstGeom prst="rect">
            <a:avLst/>
          </a:prstGeom>
          <a:noFill/>
        </p:spPr>
        <p:txBody>
          <a:bodyPr wrap="square" rtlCol="0">
            <a:spAutoFit/>
          </a:bodyPr>
          <a:lstStyle/>
          <a:p>
            <a:r>
              <a:rPr lang="en-US" dirty="0">
                <a:latin typeface="Bodoni MT" panose="02070603080606020203" pitchFamily="18" charset="0"/>
              </a:rPr>
              <a:t>Without this we won’t have the </a:t>
            </a:r>
            <a:r>
              <a:rPr lang="en-US" b="1" dirty="0">
                <a:latin typeface="Bodoni MT" panose="02070603080606020203" pitchFamily="18" charset="0"/>
              </a:rPr>
              <a:t>right values</a:t>
            </a:r>
            <a:r>
              <a:rPr lang="en-US" dirty="0">
                <a:latin typeface="Bodoni MT" panose="02070603080606020203" pitchFamily="18" charset="0"/>
              </a:rPr>
              <a:t> to continually improve</a:t>
            </a:r>
          </a:p>
        </p:txBody>
      </p:sp>
      <p:grpSp>
        <p:nvGrpSpPr>
          <p:cNvPr id="36" name="Group 35"/>
          <p:cNvGrpSpPr/>
          <p:nvPr/>
        </p:nvGrpSpPr>
        <p:grpSpPr>
          <a:xfrm>
            <a:off x="1681230" y="4512435"/>
            <a:ext cx="1828800" cy="1866900"/>
            <a:chOff x="762000" y="4457700"/>
            <a:chExt cx="1828800" cy="1866900"/>
          </a:xfrm>
        </p:grpSpPr>
        <p:sp>
          <p:nvSpPr>
            <p:cNvPr id="9" name="Rectangle 8"/>
            <p:cNvSpPr/>
            <p:nvPr/>
          </p:nvSpPr>
          <p:spPr>
            <a:xfrm>
              <a:off x="762000" y="4724400"/>
              <a:ext cx="1828800" cy="16002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409700" y="4457700"/>
              <a:ext cx="533400" cy="5334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p:cNvGrpSpPr/>
          <p:nvPr/>
        </p:nvGrpSpPr>
        <p:grpSpPr>
          <a:xfrm>
            <a:off x="3243330" y="4512435"/>
            <a:ext cx="2362200" cy="1866900"/>
            <a:chOff x="2324100" y="4457700"/>
            <a:chExt cx="2362200" cy="1866900"/>
          </a:xfrm>
        </p:grpSpPr>
        <p:sp>
          <p:nvSpPr>
            <p:cNvPr id="22" name="Rectangle 21"/>
            <p:cNvSpPr/>
            <p:nvPr/>
          </p:nvSpPr>
          <p:spPr>
            <a:xfrm>
              <a:off x="2590800" y="4724400"/>
              <a:ext cx="1828800" cy="1600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4152900" y="5257800"/>
              <a:ext cx="533400" cy="533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3238500" y="4457700"/>
              <a:ext cx="533400" cy="5334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2324100" y="5257800"/>
              <a:ext cx="533400" cy="5334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p:cNvGrpSpPr/>
          <p:nvPr/>
        </p:nvGrpSpPr>
        <p:grpSpPr>
          <a:xfrm>
            <a:off x="5076960" y="4512435"/>
            <a:ext cx="2362200" cy="1866900"/>
            <a:chOff x="2324100" y="838200"/>
            <a:chExt cx="2362200" cy="1866900"/>
          </a:xfrm>
          <a:solidFill>
            <a:schemeClr val="accent1">
              <a:lumMod val="75000"/>
            </a:schemeClr>
          </a:solidFill>
        </p:grpSpPr>
        <p:sp>
          <p:nvSpPr>
            <p:cNvPr id="27" name="Rectangle 26"/>
            <p:cNvSpPr/>
            <p:nvPr/>
          </p:nvSpPr>
          <p:spPr>
            <a:xfrm>
              <a:off x="2590800" y="1104900"/>
              <a:ext cx="1828800" cy="160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4152900" y="16383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3238500" y="8382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2324100" y="16383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p:cNvGrpSpPr/>
          <p:nvPr/>
        </p:nvGrpSpPr>
        <p:grpSpPr>
          <a:xfrm>
            <a:off x="6905760" y="4512435"/>
            <a:ext cx="2095500" cy="1866900"/>
            <a:chOff x="5986530" y="4457700"/>
            <a:chExt cx="2095500" cy="1866900"/>
          </a:xfrm>
        </p:grpSpPr>
        <p:sp>
          <p:nvSpPr>
            <p:cNvPr id="14" name="Rectangle 13"/>
            <p:cNvSpPr/>
            <p:nvPr/>
          </p:nvSpPr>
          <p:spPr>
            <a:xfrm>
              <a:off x="6253230" y="4724400"/>
              <a:ext cx="1828800" cy="1600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900930" y="4457700"/>
              <a:ext cx="533400" cy="5334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5986530" y="5257800"/>
              <a:ext cx="533400" cy="5334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7" name="TextBox 86"/>
          <p:cNvSpPr txBox="1"/>
          <p:nvPr/>
        </p:nvSpPr>
        <p:spPr>
          <a:xfrm>
            <a:off x="1789681" y="5256077"/>
            <a:ext cx="1365644" cy="646331"/>
          </a:xfrm>
          <a:prstGeom prst="rect">
            <a:avLst/>
          </a:prstGeom>
          <a:noFill/>
        </p:spPr>
        <p:txBody>
          <a:bodyPr wrap="square" rtlCol="0">
            <a:spAutoFit/>
          </a:bodyPr>
          <a:lstStyle/>
          <a:p>
            <a:r>
              <a:rPr lang="en-US" dirty="0"/>
              <a:t>Family as a unit of care</a:t>
            </a:r>
          </a:p>
        </p:txBody>
      </p:sp>
      <p:sp>
        <p:nvSpPr>
          <p:cNvPr id="88" name="TextBox 87"/>
          <p:cNvSpPr txBox="1"/>
          <p:nvPr/>
        </p:nvSpPr>
        <p:spPr>
          <a:xfrm>
            <a:off x="3564768" y="5120303"/>
            <a:ext cx="1732030" cy="923330"/>
          </a:xfrm>
          <a:prstGeom prst="rect">
            <a:avLst/>
          </a:prstGeom>
          <a:noFill/>
        </p:spPr>
        <p:txBody>
          <a:bodyPr wrap="square" rtlCol="0">
            <a:spAutoFit/>
          </a:bodyPr>
          <a:lstStyle/>
          <a:p>
            <a:r>
              <a:rPr lang="en-US" dirty="0"/>
              <a:t>Partnership in Personalized</a:t>
            </a:r>
          </a:p>
          <a:p>
            <a:r>
              <a:rPr lang="en-US" dirty="0"/>
              <a:t>Care </a:t>
            </a:r>
          </a:p>
        </p:txBody>
      </p:sp>
      <p:sp>
        <p:nvSpPr>
          <p:cNvPr id="89" name="TextBox 88"/>
          <p:cNvSpPr txBox="1"/>
          <p:nvPr/>
        </p:nvSpPr>
        <p:spPr>
          <a:xfrm>
            <a:off x="5381763" y="5045839"/>
            <a:ext cx="1706585" cy="1200329"/>
          </a:xfrm>
          <a:prstGeom prst="rect">
            <a:avLst/>
          </a:prstGeom>
          <a:noFill/>
        </p:spPr>
        <p:txBody>
          <a:bodyPr wrap="square" rtlCol="0">
            <a:spAutoFit/>
          </a:bodyPr>
          <a:lstStyle/>
          <a:p>
            <a:r>
              <a:rPr lang="en-US" b="1" dirty="0">
                <a:solidFill>
                  <a:schemeClr val="bg1"/>
                </a:solidFill>
              </a:rPr>
              <a:t>“What’s the matter?” to “what matters to me”</a:t>
            </a:r>
          </a:p>
        </p:txBody>
      </p:sp>
      <p:sp>
        <p:nvSpPr>
          <p:cNvPr id="90" name="TextBox 89"/>
          <p:cNvSpPr txBox="1"/>
          <p:nvPr/>
        </p:nvSpPr>
        <p:spPr>
          <a:xfrm>
            <a:off x="7088345" y="5117569"/>
            <a:ext cx="1934379" cy="923330"/>
          </a:xfrm>
          <a:prstGeom prst="rect">
            <a:avLst/>
          </a:prstGeom>
          <a:noFill/>
        </p:spPr>
        <p:txBody>
          <a:bodyPr wrap="square" rtlCol="0">
            <a:spAutoFit/>
          </a:bodyPr>
          <a:lstStyle/>
          <a:p>
            <a:pPr algn="r"/>
            <a:r>
              <a:rPr lang="en-US" dirty="0"/>
              <a:t>System Co-design</a:t>
            </a:r>
          </a:p>
          <a:p>
            <a:pPr algn="r"/>
            <a:r>
              <a:rPr lang="en-US" dirty="0"/>
              <a:t> Representation</a:t>
            </a:r>
          </a:p>
          <a:p>
            <a:pPr algn="r"/>
            <a:r>
              <a:rPr lang="en-US" dirty="0"/>
              <a:t>Stories &amp; Voices</a:t>
            </a:r>
          </a:p>
        </p:txBody>
      </p:sp>
      <p:sp>
        <p:nvSpPr>
          <p:cNvPr id="101" name="Pentagon 100"/>
          <p:cNvSpPr/>
          <p:nvPr/>
        </p:nvSpPr>
        <p:spPr>
          <a:xfrm rot="16200000">
            <a:off x="67354" y="1668777"/>
            <a:ext cx="1569492" cy="1399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a:t>Learning System Essentials</a:t>
            </a:r>
          </a:p>
        </p:txBody>
      </p:sp>
      <p:sp>
        <p:nvSpPr>
          <p:cNvPr id="75" name="Pentagon 74"/>
          <p:cNvSpPr/>
          <p:nvPr/>
        </p:nvSpPr>
        <p:spPr>
          <a:xfrm rot="16200000">
            <a:off x="67354" y="4864185"/>
            <a:ext cx="1569492" cy="1399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a:t>Person &amp; Family Centered Care</a:t>
            </a:r>
          </a:p>
        </p:txBody>
      </p:sp>
      <p:sp>
        <p:nvSpPr>
          <p:cNvPr id="81" name="Title 1"/>
          <p:cNvSpPr>
            <a:spLocks noGrp="1"/>
          </p:cNvSpPr>
          <p:nvPr>
            <p:ph type="title"/>
          </p:nvPr>
        </p:nvSpPr>
        <p:spPr>
          <a:xfrm>
            <a:off x="457200" y="274638"/>
            <a:ext cx="8229600" cy="1143000"/>
          </a:xfrm>
        </p:spPr>
        <p:txBody>
          <a:bodyPr/>
          <a:lstStyle/>
          <a:p>
            <a:r>
              <a:rPr lang="en-US" dirty="0"/>
              <a:t>Person and Family Centered Care</a:t>
            </a:r>
          </a:p>
        </p:txBody>
      </p:sp>
      <p:sp>
        <p:nvSpPr>
          <p:cNvPr id="29" name="Pentagon 28"/>
          <p:cNvSpPr/>
          <p:nvPr/>
        </p:nvSpPr>
        <p:spPr>
          <a:xfrm rot="16200000">
            <a:off x="77013" y="3263985"/>
            <a:ext cx="1569492" cy="1399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a:t>Cultural &amp; Infrastructure Essentials</a:t>
            </a:r>
          </a:p>
        </p:txBody>
      </p:sp>
    </p:spTree>
    <p:extLst>
      <p:ext uri="{BB962C8B-B14F-4D97-AF65-F5344CB8AC3E}">
        <p14:creationId xmlns:p14="http://schemas.microsoft.com/office/powerpoint/2010/main" val="940539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500"/>
                                        <p:tgtEl>
                                          <p:spTgt spid="8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8"/>
                                        </p:tgtEl>
                                        <p:attrNameLst>
                                          <p:attrName>style.visibility</p:attrName>
                                        </p:attrNameLst>
                                      </p:cBhvr>
                                      <p:to>
                                        <p:strVal val="visible"/>
                                      </p:to>
                                    </p:set>
                                    <p:animEffect transition="in" filter="fade">
                                      <p:cBhvr>
                                        <p:cTn id="12" dur="500"/>
                                        <p:tgtEl>
                                          <p:spTgt spid="8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7"/>
                                        </p:tgtEl>
                                        <p:attrNameLst>
                                          <p:attrName>style.visibility</p:attrName>
                                        </p:attrNameLst>
                                      </p:cBhvr>
                                      <p:to>
                                        <p:strVal val="visible"/>
                                      </p:to>
                                    </p:set>
                                    <p:animEffect transition="in" filter="fade">
                                      <p:cBhvr>
                                        <p:cTn id="17" dur="500"/>
                                        <p:tgtEl>
                                          <p:spTgt spid="8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0"/>
                                        </p:tgtEl>
                                        <p:attrNameLst>
                                          <p:attrName>style.visibility</p:attrName>
                                        </p:attrNameLst>
                                      </p:cBhvr>
                                      <p:to>
                                        <p:strVal val="visible"/>
                                      </p:to>
                                    </p:set>
                                    <p:animEffect transition="in" filter="fade">
                                      <p:cBhvr>
                                        <p:cTn id="22"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88" grpId="0"/>
      <p:bldP spid="89" grpId="0"/>
      <p:bldP spid="9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AutoShape 2" descr="http://churchwhisperer.files.wordpress.com/2008/09/bricks.jpg"/>
          <p:cNvSpPr>
            <a:spLocks noChangeAspect="1" noChangeArrowheads="1"/>
          </p:cNvSpPr>
          <p:nvPr/>
        </p:nvSpPr>
        <p:spPr bwMode="auto">
          <a:xfrm>
            <a:off x="155576" y="-1790700"/>
            <a:ext cx="4048125"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AutoShape 4" descr="http://churchwhisperer.files.wordpress.com/2008/09/bricks.jpg"/>
          <p:cNvSpPr>
            <a:spLocks noChangeAspect="1" noChangeArrowheads="1"/>
          </p:cNvSpPr>
          <p:nvPr/>
        </p:nvSpPr>
        <p:spPr bwMode="auto">
          <a:xfrm>
            <a:off x="307975" y="-1638300"/>
            <a:ext cx="4048125"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Oval 11"/>
          <p:cNvSpPr/>
          <p:nvPr/>
        </p:nvSpPr>
        <p:spPr>
          <a:xfrm>
            <a:off x="304800" y="231776"/>
            <a:ext cx="5715000" cy="3197225"/>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a:p>
          <a:p>
            <a:pPr algn="ctr"/>
            <a:endParaRPr lang="en-US" b="1" dirty="0" smtClean="0"/>
          </a:p>
          <a:p>
            <a:pPr algn="ctr"/>
            <a:endParaRPr lang="en-US" b="1" dirty="0" smtClean="0"/>
          </a:p>
          <a:p>
            <a:pPr algn="ctr"/>
            <a:r>
              <a:rPr lang="en-US" b="1" dirty="0" smtClean="0"/>
              <a:t>Co-design, representation,</a:t>
            </a:r>
          </a:p>
          <a:p>
            <a:pPr algn="ctr"/>
            <a:r>
              <a:rPr lang="en-US" b="1" dirty="0"/>
              <a:t> </a:t>
            </a:r>
            <a:r>
              <a:rPr lang="en-US" b="1" dirty="0" smtClean="0"/>
              <a:t>         Stories &amp; Voices</a:t>
            </a:r>
            <a:endParaRPr lang="en-US" b="1" dirty="0"/>
          </a:p>
        </p:txBody>
      </p:sp>
      <p:sp>
        <p:nvSpPr>
          <p:cNvPr id="13" name="Oval 12"/>
          <p:cNvSpPr/>
          <p:nvPr/>
        </p:nvSpPr>
        <p:spPr>
          <a:xfrm>
            <a:off x="685800" y="244474"/>
            <a:ext cx="4876800" cy="2498725"/>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b="1" dirty="0" smtClean="0">
              <a:solidFill>
                <a:schemeClr val="tx1"/>
              </a:solidFill>
            </a:endParaRPr>
          </a:p>
          <a:p>
            <a:pPr algn="ctr"/>
            <a:r>
              <a:rPr lang="en-US" b="1" dirty="0" smtClean="0">
                <a:solidFill>
                  <a:schemeClr val="tx1"/>
                </a:solidFill>
              </a:rPr>
              <a:t>Family as a unit of care</a:t>
            </a:r>
            <a:endParaRPr lang="en-US" b="1" dirty="0">
              <a:solidFill>
                <a:schemeClr val="tx1"/>
              </a:solidFill>
            </a:endParaRPr>
          </a:p>
        </p:txBody>
      </p:sp>
      <p:sp>
        <p:nvSpPr>
          <p:cNvPr id="14" name="Oval 13"/>
          <p:cNvSpPr/>
          <p:nvPr/>
        </p:nvSpPr>
        <p:spPr>
          <a:xfrm>
            <a:off x="1257300" y="390525"/>
            <a:ext cx="3695700" cy="181927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smtClean="0"/>
          </a:p>
          <a:p>
            <a:pPr algn="ctr"/>
            <a:endParaRPr lang="en-US" dirty="0"/>
          </a:p>
          <a:p>
            <a:pPr algn="ctr"/>
            <a:endParaRPr lang="en-US" dirty="0" smtClean="0"/>
          </a:p>
          <a:p>
            <a:pPr algn="ctr"/>
            <a:r>
              <a:rPr lang="en-US" b="1" dirty="0" smtClean="0"/>
              <a:t>Partnership in Personalized Care</a:t>
            </a:r>
            <a:endParaRPr lang="en-US" b="1" dirty="0"/>
          </a:p>
        </p:txBody>
      </p:sp>
      <p:sp>
        <p:nvSpPr>
          <p:cNvPr id="15" name="Oval 14"/>
          <p:cNvSpPr/>
          <p:nvPr/>
        </p:nvSpPr>
        <p:spPr>
          <a:xfrm>
            <a:off x="1943100" y="593725"/>
            <a:ext cx="2209800" cy="914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What matters to me</a:t>
            </a:r>
            <a:endParaRPr lang="en-US" b="1" dirty="0"/>
          </a:p>
        </p:txBody>
      </p:sp>
    </p:spTree>
    <p:extLst>
      <p:ext uri="{BB962C8B-B14F-4D97-AF65-F5344CB8AC3E}">
        <p14:creationId xmlns:p14="http://schemas.microsoft.com/office/powerpoint/2010/main" val="42860174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AutoShape 2" descr="http://churchwhisperer.files.wordpress.com/2008/09/bricks.jpg"/>
          <p:cNvSpPr>
            <a:spLocks noChangeAspect="1" noChangeArrowheads="1"/>
          </p:cNvSpPr>
          <p:nvPr/>
        </p:nvSpPr>
        <p:spPr bwMode="auto">
          <a:xfrm>
            <a:off x="155576" y="-1790700"/>
            <a:ext cx="4048125"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AutoShape 4" descr="http://churchwhisperer.files.wordpress.com/2008/09/bricks.jpg"/>
          <p:cNvSpPr>
            <a:spLocks noChangeAspect="1" noChangeArrowheads="1"/>
          </p:cNvSpPr>
          <p:nvPr/>
        </p:nvSpPr>
        <p:spPr bwMode="auto">
          <a:xfrm>
            <a:off x="307975" y="-1638300"/>
            <a:ext cx="4048125"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Oval 11"/>
          <p:cNvSpPr/>
          <p:nvPr/>
        </p:nvSpPr>
        <p:spPr>
          <a:xfrm>
            <a:off x="304800" y="231776"/>
            <a:ext cx="5715000" cy="3197225"/>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a:p>
          <a:p>
            <a:pPr algn="ctr"/>
            <a:endParaRPr lang="en-US" b="1" dirty="0" smtClean="0"/>
          </a:p>
          <a:p>
            <a:pPr algn="ctr"/>
            <a:endParaRPr lang="en-US" b="1" dirty="0" smtClean="0"/>
          </a:p>
          <a:p>
            <a:pPr algn="ctr"/>
            <a:r>
              <a:rPr lang="en-US" b="1" dirty="0" smtClean="0"/>
              <a:t>Co-design, representation,</a:t>
            </a:r>
          </a:p>
          <a:p>
            <a:pPr algn="ctr"/>
            <a:r>
              <a:rPr lang="en-US" b="1" dirty="0"/>
              <a:t> </a:t>
            </a:r>
            <a:r>
              <a:rPr lang="en-US" b="1" dirty="0" smtClean="0"/>
              <a:t>         Stories &amp; Voices</a:t>
            </a:r>
            <a:endParaRPr lang="en-US" b="1" dirty="0"/>
          </a:p>
        </p:txBody>
      </p:sp>
      <p:sp>
        <p:nvSpPr>
          <p:cNvPr id="13" name="Oval 12"/>
          <p:cNvSpPr/>
          <p:nvPr/>
        </p:nvSpPr>
        <p:spPr>
          <a:xfrm>
            <a:off x="685800" y="244474"/>
            <a:ext cx="4876800" cy="2498725"/>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b="1" dirty="0" smtClean="0">
              <a:solidFill>
                <a:schemeClr val="tx1"/>
              </a:solidFill>
            </a:endParaRPr>
          </a:p>
          <a:p>
            <a:pPr algn="ctr"/>
            <a:r>
              <a:rPr lang="en-US" b="1" dirty="0" smtClean="0">
                <a:solidFill>
                  <a:schemeClr val="tx1"/>
                </a:solidFill>
              </a:rPr>
              <a:t>Family as a unit of care</a:t>
            </a:r>
            <a:endParaRPr lang="en-US" b="1" dirty="0">
              <a:solidFill>
                <a:schemeClr val="tx1"/>
              </a:solidFill>
            </a:endParaRPr>
          </a:p>
        </p:txBody>
      </p:sp>
      <p:sp>
        <p:nvSpPr>
          <p:cNvPr id="14" name="Oval 13"/>
          <p:cNvSpPr/>
          <p:nvPr/>
        </p:nvSpPr>
        <p:spPr>
          <a:xfrm>
            <a:off x="1257300" y="390525"/>
            <a:ext cx="3695700" cy="181927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smtClean="0"/>
          </a:p>
          <a:p>
            <a:pPr algn="ctr"/>
            <a:endParaRPr lang="en-US" dirty="0"/>
          </a:p>
          <a:p>
            <a:pPr algn="ctr"/>
            <a:endParaRPr lang="en-US" dirty="0" smtClean="0"/>
          </a:p>
          <a:p>
            <a:pPr algn="ctr"/>
            <a:r>
              <a:rPr lang="en-US" b="1" dirty="0" smtClean="0"/>
              <a:t>Partnership in Personalized Care</a:t>
            </a:r>
            <a:endParaRPr lang="en-US" b="1" dirty="0"/>
          </a:p>
        </p:txBody>
      </p:sp>
      <p:sp>
        <p:nvSpPr>
          <p:cNvPr id="15" name="Oval 14"/>
          <p:cNvSpPr/>
          <p:nvPr/>
        </p:nvSpPr>
        <p:spPr>
          <a:xfrm>
            <a:off x="1943100" y="593725"/>
            <a:ext cx="2209800" cy="914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What matters to me</a:t>
            </a:r>
            <a:endParaRPr lang="en-US" b="1"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34417">
            <a:off x="4061294" y="668572"/>
            <a:ext cx="7092874" cy="5319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92894">
            <a:off x="342620" y="2105025"/>
            <a:ext cx="2824162" cy="4420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505200" y="6096000"/>
            <a:ext cx="5371602" cy="861774"/>
          </a:xfrm>
          <a:prstGeom prst="rect">
            <a:avLst/>
          </a:prstGeom>
          <a:noFill/>
        </p:spPr>
        <p:txBody>
          <a:bodyPr wrap="square" rtlCol="0">
            <a:spAutoFit/>
          </a:bodyPr>
          <a:lstStyle/>
          <a:p>
            <a:r>
              <a:rPr lang="en-US" sz="1600" dirty="0"/>
              <a:t>https://www.cbsnews.com/news/11-year-old-girl-granting-wishes-to-nursing-home-residents/</a:t>
            </a:r>
          </a:p>
          <a:p>
            <a:endParaRPr lang="en-GB" dirty="0"/>
          </a:p>
        </p:txBody>
      </p:sp>
      <p:pic>
        <p:nvPicPr>
          <p:cNvPr id="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19400" y="4038600"/>
            <a:ext cx="1810011" cy="1810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242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fade">
                                      <p:cBhvr>
                                        <p:cTn id="7" dur="500"/>
                                        <p:tgtEl>
                                          <p:spTgt spid="717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wgHBgkIBwgKCgkLDRYPDQwMDRsUFRAWIB0iIiAdHx8kKDQsJCYxJx8fLT0tMTU3Ojo6Iys/RD84QzQ5OjcBCgoKDQwNGg8PGjclHyU3Nzc3Nzc3Nzc3Nzc3Nzc3Nzc3Nzc3Nzc3Nzc3Nzc3Nzc3Nzc3Nzc3Nzc3Nzc3Nzc3N//AABEIAGoAcwMBIgACEQEDEQH/xAAbAAEAAgMBAQAAAAAAAAAAAAAABgcDBAUCAf/EADkQAAEDAgMGAwUGBgMAAAAAAAEAAgMEEQUGIRIxQVFhgRMUIgdCcZGhIzNSscHRFSQyYoLScpKi/8QAGQEBAAMBAQAAAAAAAAAAAAAAAAIDBAEF/8QAHxEAAgMAAgMBAQAAAAAAAAAAAAECAxEhMQQSQRNh/9oADAMBAAIRAxEAPwC8UREAREQBERAEREAREQBamI4jS4bTuqKyUMYO5d0A4laeYMdpsFp9qUh8zx9nEDYnqeQ6qqMVxjEcfxJtPTh9RVynZYxm5o6ch1+aqss9eF2aafHdi9pcIs7K2bsNzK6qioi+OppSBNTyW22A7joSPkdNykCjGSMp0+WqWSQ7EmI1RDqmcDfbc0dB9d6k6sXRnlibwIiLpwIiIAiIgCIscc8UjnMZKxzmmzg1wJHxQGRERAFwM1Zno8vQNbK9pqpWkxxk6AD3nHgPzPe3fVGYxgUubfbLiuEzVcrKSNrJZyHaiNkUVmtB0B2pP/ROq4zqePk9D+LZuxd8NCHSyuN5pnaMjHMngOQHZWllTK9FlymIgHi1Ug+2qXj1P6Dk3p+ZXRwfCKHBaKOiw2nbBAwaNGpPUk6k9St5QhWo8/S+7yJWcdIIiKwzhERAEREARFq19dTYfTmermbHGOJ3noBxRvAlvCOfmfGBhVF9mf5mW7Yhy/uPwVbbbw8P2zt3JL76k87rn4/mufE80TxwUr527exAwO2XBoG7iBxK3ZoZdn1ixI1AN7LFNTtnx0ehCUKIc9mR+bMToXBtLWSuLeD3bTfkbr6faTj7W2DaE9TC7/ZalNgFdibv5WD0cZH+lo78eykmF5KoaNwlrT5uX8LhaMduPf5LRCPqsRinNzes5lBnTOeKOPk4KLwxvk8udkd9pb+Q4oqbNOOY1jk8EWI1gjZHtvAIb71tw1LWfDZHeQSBjGWsGsaPgAFCa2YVVXLNGQ5rn2YbXBbuH5XUbbfRaTpq/SWFwMkZILsc1w5g3XpVhkPMWHUVTixrqtkMbfCZGDclxG3tEAdlJ3Z8wMPa2OWaS7gC4READmb20Uo2xa1nJUyUmktJQi8tIcAQQQeS9K0qCIiAIi8vdssLrXsL25oCP4/miHDXupqVnj1Q0cPdj+PXoPoq5xOtrsRnD6uSSWZ3paB14AcFqZhxM1OO1NdTt8Dxi1xZcH3RvShxq0kb7+HUMddr7At3dV59spSf8PTprjBdckry/lPyplnbGH1VRYyzO3NAAGy3pp3Pa3ebg+H0LPHxCSMge9M4NYPnp81WWN5wxWxijxSoLrWJidsAd2qAYtJLVymeslfNJ+OVxcR3KvhYsxIzzoluyZfWI57y1QNsMQZUEf0spGmW/cen6qI4n7UzKSzCcNDOUlW+5/6N/wBlUlG+WR8jBI/ZO650XVpqGpc4bLT3SU2hXVF/CWvzNidc8+fkbO1x+7ILWN/xGh73KyVGNg00mzCWSkENIdcDquFHTVcdi5oI/wCWq2HxOkjAAsSdQeCzS57NkV6rEYcK8UvkcL2cdAu7Ew7N3WvzutGCeCma1ojLum6yyyYu8m7Ymg/3En9lB8li4RbuQcX8/hIppXgzU1m77lzOB/TspSqk9l9VUVWZjtP9DaZ5IaLA6tH6q216FMm4cnleRFRseBERWlIXw2Oi+quM35txBmKVGFUbxSCF2y6QG75LgHf7o14aqM5qK1k663N4iE5hwlxr5wzajmjeWmx3WNlw4vMQymOcajc4bits1EkL5I/EeL632teq1zIHcbrz95PUSxYzHMwOfrzWhPhzZ3EyyHY4Nb+q33yNA1cFpVVfFCL2c48gFJb8OSz6YfJQQD0Ns78RKkETbRtBNvSosyonrw50bAxl7C51cs89XijWWu5oHFrApSi32QU0lqJFfUrHJIGtNyBbqofNPWS/eVMx6Fx/JbGHzWkDX7+fNcdWLTqu15h2XSSvd6GOPZZRS1UjWuDd/C66GGzxEBsw37nLsSyUsA1s4jeG6qlt7wXrDY9nlacAxWSorYnPjmj8Mlm9moN7cdyuamnjqYGTQPD43i7XDcQqDmrzJowhjeQ/dXbliPwsu4Yy97Usev8AiFr8eUnqZg8uMU1JHUREWoxnwqovaVRz0eYX1zoz5apay0o3B4FrHkdAreWliWHwV9M+CpjbJG8Wc1w0IUZx9lhOufo9KCq4W1MWjyzZuQW20XJkpYmD7R75PidFNs25RrMFMk9Ex89Ed4Au+L48x1XOwXJeJYsWyVTH0tMdRtD1uHQcO6yflJPDf+0XHWRQMlqJBBSxF7uDWDd+y6dNlclofV+t590D0j91bGFZNpKKIRwQtaOJ4n4niumMtQ2/pC0Qq9TLO5y6KPrsDrYnNNLTukZbXYtp2WiXzU7tmeOSJ3J7SPzV9Py1HwC15srxyNLXtDm8iLhclVr0QvcVhSAdDJ95Gx3xCyClpnjRmz1CtSp9nmFzXPlvCcfeicW/Td9Fxqv2aSsuaGvI5NnZf6j9lW6ZfC+PkQfZDoGbDQ0Ouea2Ntoa1oBG0LrcrcpZgodfKCdv4oHh30Nj9FzaWirqmvbRGmmimk0s+Miw4lVfm9Lf0i1wydZCy9hlXFHXYjH5h5N2RP8AuwL6XHHvp0VrR22QGiwA0AUJypg81GxocTYcOSm0Ys1bYRUUedOTk9PaIikQCIiAxvia/eAvDadjdwCzogPIaBuC9WREB8sOS+bIXpEB52ByXkxNO8BZEQGu6ljcNWhYv4dDe+wFuogMUcLYxoAsqIgCIiA//9k="/>
          <p:cNvSpPr>
            <a:spLocks noChangeAspect="1" noChangeArrowheads="1"/>
          </p:cNvSpPr>
          <p:nvPr/>
        </p:nvSpPr>
        <p:spPr bwMode="auto">
          <a:xfrm>
            <a:off x="155576" y="-479425"/>
            <a:ext cx="1095375" cy="10096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 name="AutoShape 5" descr="http://churchwhisperer.files.wordpress.com/2008/09/bricks.jpg"/>
          <p:cNvSpPr>
            <a:spLocks noChangeAspect="1" noChangeArrowheads="1"/>
          </p:cNvSpPr>
          <p:nvPr/>
        </p:nvSpPr>
        <p:spPr bwMode="auto">
          <a:xfrm>
            <a:off x="155576" y="-1790700"/>
            <a:ext cx="4048125"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 name="AutoShape 2" descr="data:image/jpeg;base64,/9j/4AAQSkZJRgABAQAAAQABAAD/2wCEAAkGBwgHBgkIBwgKCgkLDRYPDQwMDRsUFRAWIB0iIiAdHx8kKDQsJCYxJx8fLT0tMTU3Ojo6Iys/RD84QzQ5OjcBCgoKDQwNGg8PGjclHyU3Nzc3Nzc3Nzc3Nzc3Nzc3Nzc3Nzc3Nzc3Nzc3Nzc3Nzc3Nzc3Nzc3Nzc3Nzc3Nzc3N//AABEIAEUAoAMBEQACEQEDEQH/xAAbAAEAAgMBAQAAAAAAAAAAAAAAAwQCBQYHAf/EADcQAAEDAwIEAwUHAwUAAAAAAAECAwQABRESIQYiMUETFFEHMmFxgSNCcpKhscFSYpEVFkOi4f/EABkBAQADAQEAAAAAAAAAAAAAAAACAwQBBf/EAC8RAAICAQMCAwcEAwEAAAAAAAABAgMRBBIhMUETUWEFFCIycZHwocHR8VKB4bH/2gAMAwEAAhEDEQA/APbqAUAoBQCgFACQkZUQB6mgK6p8JJwqXHB9PFFS2S8iO5eZ9RNiuHDcllR9A4DRwkuqO7k+5PUTooBQCgFAKAUAoBQCgFAKAUBXhTok9C1wpLT6EKKFFtYVpUOxx3qUoSh8ywRjOMvleTNclhEhuOt1CXnQVNtk8ygOpA+Ga5teM9juVnBjJltRyEqypxXutoGVK+Q/npXYxbDkkVlJuMr76ITZ7DnX/noP1qWYR9SPxP0KVwh2yFFky7g49J8q2XXQp3UoDftkdcHFWQnZJqMOMkJqEU5S7GdmZtN1trM6PB0NPAlAdThWMkb7n0rlkrK5uLfKFeyyKklwyy5Yra4MeXCfilRFRV9i7k/Dj5FRVmlQ8qtUxacf8Th2P8fpU/GjL50QdbXyslt13Ut/ylwa8CT0HYKqM6sLdHlEo2c4l1NvVJYKAUAoBQCgFAKAUAoCrdpYg2uZLV0YYW5+VJNTrjvmo+ZGctsWzy22+f4Cm2+a+VO224soL4x7qiMkfiGSR6jP09aezWRlFfNHoePDfo5KT+WXU6K+8RRbffnbuCJDUW2oQwhCtnHHllQ37creflWanTynWq+jb5+i/s13aiMJuzqkuPq/6Jpd4uVhdtci4NQli5OhD7bTSkrbJxjCio6sZ9PlUYVQuUlHPwkp3TqcXLHJHb+Lb1cnJxhW6OuLGk6FSFHSlDQJ1E5VzK077dPqK7PS1VqO6XLXT1OQ1Nlje2PCZyjDstjgG6z3HW/CucrSAUHxCrUCTqzjGArbH1ra1F6mMP8AFGJOS005/wCT/c6iPeLtw9I4dtMiHFEWU2hlKUqJdSRpBKjsM82cAeu9Y3VXcrLE3lfY2K2yl11tcPj1O7rzzeKA117t6Z0UlI+3bGW1d/lVtVmyXoQnHciWzyTLtzLyzlZGFH1I2zUbI7ZNHYPMclyoEhQCgFAKAUAoBQCgNTxVClXKxSoUIDxZAS2So4ASVDUfy5q7TzjCxSl2Kb4SnW4x7k94tEW72t23SU/ZLThJHVBHQj4io1WyrmprqSsqjZBwZ5+1wBdBYnmFrZ843NS63qXyutpSQBnt7xx/7XpS11fiJ9sfqzzo6Kzw9r6p/ojc3mBJvM9u7XBUWNCtbSltMqkJUVO9crV7qU5Ce/b41nrsjXDw45bl6dvQ0WVuyanLhR/9MuF7JJZ4BlQmXWFSpqHlBxDgUhRUNIOoZB2ApqLoy1Kk+iwcoplHTuK6vJr3OFru/wAP2K0KiNobiSvEknx0nI1Ek/8AZW1WLU1q2dmeq4K/drHVCvHR8m9utlnTuNbVcdLf+nwmjklW+s6u35az13Qhp5Q7s0WUylfGfZHT1lNQJAGScAbk0B517NLlPvF8ucuTMkuRkpyhlxwlKStWRgdNgCK9PXVwrrjFLk8vQ2TtslJvg3/EDjtj4LuCwsodCVBCmzgpK1aQQexGRWalK3URXY1Xy8KiTIfZm5LkcOeanSX5Djz6ylTzhUQkYTgZ+INS1yircRWMIhoHKVO6Tzk1lvuc+4e06VFRMe8jG1ksBZ0HSkJ6fiVmrZ1who1LHLKoWTnrHHPC7Hf15x6QoBQCgFAKAUAoBQHFe024PQo9sSppxduckZmBBxrSnBCCfQjV88Vv0Fam5c/Fjj+TBrrHBR4+HPJqOJ5HDrnCcq6WBphl6QERFBtAbKRqCylSR3wk7+lXaeN6vULe3JTqJUuhzq78G3tvETlnfstjlWl1hl9hDbT63UlRIAGSkdN/U53qidCtU7Yyy0y+F/hyhU48Mt/7uckxLhcLVATIt8HIW+4/4ZdIGVaBpOcDfJx1qHuu2UYTeG/zkn71ujKcFlL84K7nH8ZUqAzDgSJQlxvGHhnKwcrGjSAcnKCOuB1qXuMtsnJ4w8EXrY7oqKzlZJovF0mcXmYdrzJisF6Wl54oSyeyM6SSr6ADf0rktLGGHKXD6cdfX6Eo6mUsqMeV19P+kr/ETVw4FmXhhK2dUZwBK9yle6frvXI0OGpVb55Qd6np3YvJmq9kMXwrHKkkbvSNI+ISkfyTV3tKWbUvJFPsyOKm/NkntbleDw6zHB3fkDI9UpBP76a57Ojm1vyR32lLFOF3Zv8AhGOIHCttQrl0xkuL+BUNR/esupe+6T9TVp47KYr0OP8AZSkzbterstPM4QAcf1qKlD9E1v8AaHwwhWYPZ/xTnYek15R6ooBQCgFAKAUAoBQGjud2aanP2+fa5b0RTSSlxERbyHVHOU4SD05f1q+FTcVOMln64KJ2Lc4yi8fTJwK+Erh5uP4NueaiTriHVM9fLsoJCdeOhIcVt2Ar0lqobXmXKX3f4ked7rPcsR4bz9EjouJ7RcLvxjHLLLiIjEFxKHyOQOqSsDf5lP8AistFsK6Hl8tr7Gm6qdl6a6JP7lGDFurPA54dYtclFydWtt1S0aWkoUrJV4nunl22JPwqyc63qfGcvh/X7FcYWLTeCo/EWeD+HZNs4rkLeYcESJESww6pOA4o6dRHzOs/Wo6m+NlCw+W8/wAEtNRKu5trhLC/cr2m0qtd5vDd5scqcmU+XI77LXiJUCVHBOQBnI6/GpWWqyuDrnjHU5VW67J74ZybXjK3Op4NFustsUguuIzHjpz4YzrPTbqMfWqdLYvH32S/2y3VVt0bK49exW4WuMux8Pxrevh28OPN6itSGU6SSonbKs9/Sp6iEbbXPesEdPOVVSg4P8/2UfaHAul+fs7cW3SfD8LW5yZ8JSyNlEdxjep6KyulTcpIq1tdlzgoxeDruLJSLbwrcHUnRpjFtv4KUNKf1IrHp4+JdFept1E9lMn6Gn9lcBUPhjxlpIVKeU6M/wBOyR+xP1q/2hZuux5cFHs+twpy+52NYTcKAUAoBQCgFAKAUAoBQCgFAKAUAxQCgPiwSkhJAVjYkZxQHN3Dhube1Mt325NuwmlazGisFoOq9VEqUfoK1QvjVl1x583yZp0StwrJceSOjbbQ02lttCUISAlKUjAAHQCsreXlmhJLhGVDooBQCgFAKAUBzjcK9tFSkvE55seKCoFYJUBqBGAsJx/aVYoCWTCu0hIQ5KVhxLqFhtSUpTkhKSNsnl1H54oCeRGnuxoiCpS3UP61nWEpKMkYVjGeU9vvAUBXZi3tltCEPjGdSiSklKjpJ7bpyV7dem9ATsMXnzLZclJDZb1KBbSoBZ1cuxBwOXGOuD60Bi81eNDwYOhxb6lBesEYxhGAc4TsCR132oCvPVfGULLbqlKcPIENhWk/aYHunCRlrJPod6AuS2bkJ6XYyyWgG0lJUMKA1FWfTOU9B93t1oCsxFvbTSWA9pbQhKAoKSVHSk7gkdyE5z6n0oCxFZuSZipEw+L4TSkttoUkJUSR0222T37k42oCuxHvzKMeYbUUpQAkgFKjlOo6jvtz9uhHSgMvL3rSgqeSXBy5Tp6ZTknbuEk7DbX0OKAkbh3IQJjCnjrfHIQoZbUtSisgj0BGPlQEfl722+4tD6VIJWsJ2wo7hIOfdGAg7Z3Ks0BGqHeiUvKeJdA04CwnIHikZ+qmwfw0BO9CnC0GIhxbjqV4aUVhPKn3dZGMg43xvg0B8Y/1Z1SVBaksiQoAKSEktBStzqGQcEAbHOj+7IAjix76hLaHZRwEthRwgk+7rOfX38bYxjvQGxtCJ6GCLk6HHeXcY25E6ugH3tVAXqAUAoBQCgFAKAUAoBQCgFAKAUAoBQCgFAKAUB//2Q=="/>
          <p:cNvSpPr>
            <a:spLocks noChangeAspect="1" noChangeArrowheads="1"/>
          </p:cNvSpPr>
          <p:nvPr/>
        </p:nvSpPr>
        <p:spPr bwMode="auto">
          <a:xfrm>
            <a:off x="155575" y="-312738"/>
            <a:ext cx="1524000" cy="6572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4538" y="3155349"/>
            <a:ext cx="9525" cy="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6" descr="Brigham and Women's Hospital: A Teaching Affiliate of Harvard Medical Schoo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Title 1"/>
          <p:cNvSpPr>
            <a:spLocks noGrp="1"/>
          </p:cNvSpPr>
          <p:nvPr>
            <p:ph type="title"/>
          </p:nvPr>
        </p:nvSpPr>
        <p:spPr>
          <a:xfrm>
            <a:off x="402794" y="80962"/>
            <a:ext cx="8229600" cy="1143000"/>
          </a:xfrm>
        </p:spPr>
        <p:txBody>
          <a:bodyPr>
            <a:normAutofit/>
          </a:bodyPr>
          <a:lstStyle/>
          <a:p>
            <a:pPr algn="l"/>
            <a:r>
              <a:rPr lang="en-GB" sz="3200" b="1" dirty="0" smtClean="0">
                <a:solidFill>
                  <a:srgbClr val="7030A0"/>
                </a:solidFill>
              </a:rPr>
              <a:t>Aims of this session</a:t>
            </a:r>
            <a:endParaRPr lang="en-GB" sz="3200" b="1" dirty="0">
              <a:solidFill>
                <a:srgbClr val="7030A0"/>
              </a:solidFill>
            </a:endParaRPr>
          </a:p>
        </p:txBody>
      </p:sp>
      <p:sp>
        <p:nvSpPr>
          <p:cNvPr id="7" name="Footer Placeholder 6"/>
          <p:cNvSpPr>
            <a:spLocks noGrp="1"/>
          </p:cNvSpPr>
          <p:nvPr>
            <p:ph type="ftr" sz="quarter" idx="11"/>
          </p:nvPr>
        </p:nvSpPr>
        <p:spPr/>
        <p:txBody>
          <a:bodyPr/>
          <a:lstStyle/>
          <a:p>
            <a:r>
              <a:rPr lang="en-US">
                <a:solidFill>
                  <a:prstClr val="black">
                    <a:tint val="75000"/>
                  </a:prstClr>
                </a:solidFill>
              </a:rPr>
              <a:t>CONNECT | LEARN | INFLUENCE</a:t>
            </a:r>
          </a:p>
        </p:txBody>
      </p:sp>
      <p:sp>
        <p:nvSpPr>
          <p:cNvPr id="13" name="Content Placeholder 2"/>
          <p:cNvSpPr>
            <a:spLocks noGrp="1"/>
          </p:cNvSpPr>
          <p:nvPr>
            <p:ph idx="1"/>
          </p:nvPr>
        </p:nvSpPr>
        <p:spPr>
          <a:xfrm>
            <a:off x="460375" y="1340768"/>
            <a:ext cx="8229600" cy="4525963"/>
          </a:xfrm>
        </p:spPr>
        <p:txBody>
          <a:bodyPr>
            <a:normAutofit/>
          </a:bodyPr>
          <a:lstStyle/>
          <a:p>
            <a:r>
              <a:rPr lang="en-GB" dirty="0" smtClean="0"/>
              <a:t>Introduce you to the ‘Building Blocks Framework’</a:t>
            </a:r>
          </a:p>
          <a:p>
            <a:r>
              <a:rPr lang="en-GB" dirty="0" smtClean="0"/>
              <a:t>Help you understand how multiple key concepts interact to enable the development of an effective ‘learning system’</a:t>
            </a:r>
          </a:p>
          <a:p>
            <a:r>
              <a:rPr lang="en-GB" dirty="0" smtClean="0"/>
              <a:t>Explain the process and provide examples of the full organisational ‘diagnostic’ </a:t>
            </a:r>
            <a:endParaRPr lang="en-GB" dirty="0"/>
          </a:p>
        </p:txBody>
      </p:sp>
    </p:spTree>
    <p:extLst>
      <p:ext uri="{BB962C8B-B14F-4D97-AF65-F5344CB8AC3E}">
        <p14:creationId xmlns:p14="http://schemas.microsoft.com/office/powerpoint/2010/main" val="17015314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AutoShape 2" descr="http://churchwhisperer.files.wordpress.com/2008/09/bricks.jpg"/>
          <p:cNvSpPr>
            <a:spLocks noChangeAspect="1" noChangeArrowheads="1"/>
          </p:cNvSpPr>
          <p:nvPr/>
        </p:nvSpPr>
        <p:spPr bwMode="auto">
          <a:xfrm>
            <a:off x="155576" y="-1790700"/>
            <a:ext cx="4048125"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AutoShape 4" descr="http://churchwhisperer.files.wordpress.com/2008/09/bricks.jpg"/>
          <p:cNvSpPr>
            <a:spLocks noChangeAspect="1" noChangeArrowheads="1"/>
          </p:cNvSpPr>
          <p:nvPr/>
        </p:nvSpPr>
        <p:spPr bwMode="auto">
          <a:xfrm>
            <a:off x="307975" y="-1638300"/>
            <a:ext cx="4048125"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Oval 11"/>
          <p:cNvSpPr/>
          <p:nvPr/>
        </p:nvSpPr>
        <p:spPr>
          <a:xfrm>
            <a:off x="304800" y="231776"/>
            <a:ext cx="5715000" cy="3197225"/>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a:p>
          <a:p>
            <a:pPr algn="ctr"/>
            <a:endParaRPr lang="en-US" b="1" dirty="0" smtClean="0"/>
          </a:p>
          <a:p>
            <a:pPr algn="ctr"/>
            <a:endParaRPr lang="en-US" b="1" dirty="0" smtClean="0"/>
          </a:p>
          <a:p>
            <a:pPr algn="ctr"/>
            <a:r>
              <a:rPr lang="en-US" b="1" dirty="0" smtClean="0"/>
              <a:t>Co-design, representation,</a:t>
            </a:r>
          </a:p>
          <a:p>
            <a:pPr algn="ctr"/>
            <a:r>
              <a:rPr lang="en-US" b="1" dirty="0"/>
              <a:t> </a:t>
            </a:r>
            <a:r>
              <a:rPr lang="en-US" b="1" dirty="0" smtClean="0"/>
              <a:t>         Stories &amp; Voices</a:t>
            </a:r>
            <a:endParaRPr lang="en-US" b="1" dirty="0"/>
          </a:p>
        </p:txBody>
      </p:sp>
      <p:sp>
        <p:nvSpPr>
          <p:cNvPr id="13" name="Oval 12"/>
          <p:cNvSpPr/>
          <p:nvPr/>
        </p:nvSpPr>
        <p:spPr>
          <a:xfrm>
            <a:off x="685800" y="244474"/>
            <a:ext cx="4876800" cy="2498725"/>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b="1" dirty="0" smtClean="0">
              <a:solidFill>
                <a:schemeClr val="tx1"/>
              </a:solidFill>
            </a:endParaRPr>
          </a:p>
          <a:p>
            <a:pPr algn="ctr"/>
            <a:r>
              <a:rPr lang="en-US" b="1" dirty="0" smtClean="0">
                <a:solidFill>
                  <a:schemeClr val="tx1"/>
                </a:solidFill>
              </a:rPr>
              <a:t>Family as a unit of care</a:t>
            </a:r>
            <a:endParaRPr lang="en-US" b="1" dirty="0">
              <a:solidFill>
                <a:schemeClr val="tx1"/>
              </a:solidFill>
            </a:endParaRPr>
          </a:p>
        </p:txBody>
      </p:sp>
      <p:sp>
        <p:nvSpPr>
          <p:cNvPr id="14" name="Oval 13"/>
          <p:cNvSpPr/>
          <p:nvPr/>
        </p:nvSpPr>
        <p:spPr>
          <a:xfrm>
            <a:off x="1257300" y="390525"/>
            <a:ext cx="3695700" cy="18192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smtClean="0"/>
          </a:p>
          <a:p>
            <a:pPr algn="ctr"/>
            <a:endParaRPr lang="en-US" dirty="0"/>
          </a:p>
          <a:p>
            <a:pPr algn="ctr"/>
            <a:endParaRPr lang="en-US" dirty="0" smtClean="0"/>
          </a:p>
          <a:p>
            <a:pPr algn="ctr"/>
            <a:r>
              <a:rPr lang="en-US" b="1" dirty="0" smtClean="0"/>
              <a:t>Partnership in Personalized Care</a:t>
            </a:r>
            <a:endParaRPr lang="en-US" b="1" dirty="0"/>
          </a:p>
        </p:txBody>
      </p:sp>
      <p:sp>
        <p:nvSpPr>
          <p:cNvPr id="15" name="Oval 14"/>
          <p:cNvSpPr/>
          <p:nvPr/>
        </p:nvSpPr>
        <p:spPr>
          <a:xfrm>
            <a:off x="1943100" y="593725"/>
            <a:ext cx="2209800" cy="914400"/>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What matters to me</a:t>
            </a:r>
            <a:endParaRPr lang="en-US" b="1" dirty="0"/>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22843">
            <a:off x="307975" y="3871937"/>
            <a:ext cx="3542582" cy="1552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72753" y="5609129"/>
            <a:ext cx="3545757" cy="369332"/>
          </a:xfrm>
          <a:prstGeom prst="rect">
            <a:avLst/>
          </a:prstGeom>
          <a:noFill/>
        </p:spPr>
        <p:txBody>
          <a:bodyPr wrap="square" rtlCol="0">
            <a:spAutoFit/>
          </a:bodyPr>
          <a:lstStyle/>
          <a:p>
            <a:r>
              <a:rPr lang="en-GB" b="1" dirty="0" smtClean="0">
                <a:solidFill>
                  <a:srgbClr val="7030A0"/>
                </a:solidFill>
              </a:rPr>
              <a:t>www.opennotes.org</a:t>
            </a:r>
            <a:endParaRPr lang="en-GB"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62211">
            <a:off x="5974565" y="4290523"/>
            <a:ext cx="2981325" cy="198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20799">
            <a:off x="6610268" y="1429170"/>
            <a:ext cx="2181118" cy="3034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2843808" y="3789040"/>
            <a:ext cx="3374107" cy="2436803"/>
          </a:xfrm>
          <a:prstGeom prst="rect">
            <a:avLst/>
          </a:prstGeom>
          <a:noFill/>
          <a:ln>
            <a:noFill/>
          </a:ln>
        </p:spPr>
      </p:pic>
      <p:pic>
        <p:nvPicPr>
          <p:cNvPr id="3" name="Picture 2" descr="C:\Users\Peter\AppData\Local\Packages\Microsoft.Windows.Photos_8wekyb3d8bbwe\TempState\ShareServiceTempFolder\I-CARE &amp; Share logo - small.jpe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55463" y="452450"/>
            <a:ext cx="2467026" cy="1196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5987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076"/>
                                        </p:tgtEl>
                                        <p:attrNameLst>
                                          <p:attrName>style.visibility</p:attrName>
                                        </p:attrNameLst>
                                      </p:cBhvr>
                                      <p:to>
                                        <p:strVal val="visible"/>
                                      </p:to>
                                    </p:set>
                                    <p:animEffect transition="in" filter="fade">
                                      <p:cBhvr>
                                        <p:cTn id="13" dur="500"/>
                                        <p:tgtEl>
                                          <p:spTgt spid="3076"/>
                                        </p:tgtEl>
                                      </p:cBhvr>
                                    </p:animEffect>
                                  </p:childTnLst>
                                </p:cTn>
                              </p:par>
                              <p:par>
                                <p:cTn id="14" presetID="10" presetClass="entr" presetSubtype="0"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fade">
                                      <p:cBhvr>
                                        <p:cTn id="16" dur="500"/>
                                        <p:tgtEl>
                                          <p:spTgt spid="3074"/>
                                        </p:tgtEl>
                                      </p:cBhvr>
                                    </p:animEffec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extBox 76"/>
          <p:cNvSpPr txBox="1"/>
          <p:nvPr/>
        </p:nvSpPr>
        <p:spPr>
          <a:xfrm>
            <a:off x="1902140" y="5563881"/>
            <a:ext cx="6789312" cy="369332"/>
          </a:xfrm>
          <a:prstGeom prst="rect">
            <a:avLst/>
          </a:prstGeom>
          <a:solidFill>
            <a:schemeClr val="bg1">
              <a:lumMod val="75000"/>
            </a:schemeClr>
          </a:solidFill>
        </p:spPr>
        <p:txBody>
          <a:bodyPr wrap="square" rtlCol="0">
            <a:spAutoFit/>
          </a:bodyPr>
          <a:lstStyle/>
          <a:p>
            <a:r>
              <a:rPr lang="en-US" dirty="0" smtClean="0">
                <a:solidFill>
                  <a:srgbClr val="0070C0"/>
                </a:solidFill>
                <a:latin typeface="Bodoni MT" panose="02070603080606020203" pitchFamily="18" charset="0"/>
              </a:rPr>
              <a:t>Without this we won’t have the </a:t>
            </a:r>
            <a:r>
              <a:rPr lang="en-US" b="1" dirty="0" smtClean="0">
                <a:solidFill>
                  <a:srgbClr val="0070C0"/>
                </a:solidFill>
                <a:latin typeface="Bodoni MT" panose="02070603080606020203" pitchFamily="18" charset="0"/>
              </a:rPr>
              <a:t>right values</a:t>
            </a:r>
            <a:r>
              <a:rPr lang="en-US" dirty="0" smtClean="0">
                <a:solidFill>
                  <a:srgbClr val="0070C0"/>
                </a:solidFill>
                <a:latin typeface="Bodoni MT" panose="02070603080606020203" pitchFamily="18" charset="0"/>
              </a:rPr>
              <a:t> to continually improve</a:t>
            </a:r>
            <a:endParaRPr lang="en-US" dirty="0">
              <a:solidFill>
                <a:srgbClr val="0070C0"/>
              </a:solidFill>
              <a:latin typeface="Bodoni MT" panose="02070603080606020203" pitchFamily="18" charset="0"/>
            </a:endParaRPr>
          </a:p>
        </p:txBody>
      </p:sp>
      <p:sp>
        <p:nvSpPr>
          <p:cNvPr id="74" name="Oval 73"/>
          <p:cNvSpPr/>
          <p:nvPr/>
        </p:nvSpPr>
        <p:spPr>
          <a:xfrm>
            <a:off x="4157730" y="2912235"/>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grpSp>
        <p:nvGrpSpPr>
          <p:cNvPr id="61" name="Group 60"/>
          <p:cNvGrpSpPr/>
          <p:nvPr/>
        </p:nvGrpSpPr>
        <p:grpSpPr>
          <a:xfrm>
            <a:off x="6905760" y="2912235"/>
            <a:ext cx="2095500" cy="2133600"/>
            <a:chOff x="1333500" y="571500"/>
            <a:chExt cx="2095500" cy="2133600"/>
          </a:xfrm>
        </p:grpSpPr>
        <p:sp>
          <p:nvSpPr>
            <p:cNvPr id="56" name="Rectangle 55"/>
            <p:cNvSpPr/>
            <p:nvPr/>
          </p:nvSpPr>
          <p:spPr>
            <a:xfrm>
              <a:off x="1600200" y="838200"/>
              <a:ext cx="1828800" cy="1600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Oval 57"/>
            <p:cNvSpPr/>
            <p:nvPr/>
          </p:nvSpPr>
          <p:spPr>
            <a:xfrm>
              <a:off x="2247900" y="2171700"/>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59" name="Oval 58"/>
            <p:cNvSpPr/>
            <p:nvPr/>
          </p:nvSpPr>
          <p:spPr>
            <a:xfrm>
              <a:off x="2247900" y="571500"/>
              <a:ext cx="533400" cy="533400"/>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Oval 59"/>
            <p:cNvSpPr/>
            <p:nvPr/>
          </p:nvSpPr>
          <p:spPr>
            <a:xfrm>
              <a:off x="1333500" y="1371600"/>
              <a:ext cx="533400" cy="533400"/>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42" name="Group 41"/>
          <p:cNvGrpSpPr/>
          <p:nvPr/>
        </p:nvGrpSpPr>
        <p:grpSpPr>
          <a:xfrm>
            <a:off x="1681230" y="2912235"/>
            <a:ext cx="2095500" cy="2133600"/>
            <a:chOff x="1409700" y="2912235"/>
            <a:chExt cx="2095500" cy="2133600"/>
          </a:xfrm>
        </p:grpSpPr>
        <p:sp>
          <p:nvSpPr>
            <p:cNvPr id="37" name="Rectangle 36"/>
            <p:cNvSpPr/>
            <p:nvPr/>
          </p:nvSpPr>
          <p:spPr>
            <a:xfrm>
              <a:off x="1409700" y="3178935"/>
              <a:ext cx="1828800" cy="1600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Oval 37"/>
            <p:cNvSpPr/>
            <p:nvPr/>
          </p:nvSpPr>
          <p:spPr>
            <a:xfrm>
              <a:off x="2971800" y="3712335"/>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Oval 38"/>
            <p:cNvSpPr/>
            <p:nvPr/>
          </p:nvSpPr>
          <p:spPr>
            <a:xfrm>
              <a:off x="2057400" y="4512435"/>
              <a:ext cx="533400" cy="533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Oval 39"/>
            <p:cNvSpPr/>
            <p:nvPr/>
          </p:nvSpPr>
          <p:spPr>
            <a:xfrm>
              <a:off x="2057400" y="2912235"/>
              <a:ext cx="533400" cy="533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6" name="Oval 5"/>
          <p:cNvSpPr/>
          <p:nvPr/>
        </p:nvSpPr>
        <p:spPr>
          <a:xfrm>
            <a:off x="7803524" y="2912235"/>
            <a:ext cx="533400" cy="533400"/>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grpSp>
        <p:nvGrpSpPr>
          <p:cNvPr id="36" name="Group 35"/>
          <p:cNvGrpSpPr/>
          <p:nvPr/>
        </p:nvGrpSpPr>
        <p:grpSpPr>
          <a:xfrm>
            <a:off x="1681230" y="4512435"/>
            <a:ext cx="1828800" cy="1866900"/>
            <a:chOff x="762000" y="4457700"/>
            <a:chExt cx="1828800" cy="1866900"/>
          </a:xfrm>
          <a:solidFill>
            <a:schemeClr val="bg1">
              <a:lumMod val="75000"/>
            </a:schemeClr>
          </a:solidFill>
        </p:grpSpPr>
        <p:sp>
          <p:nvSpPr>
            <p:cNvPr id="9" name="Rectangle 8"/>
            <p:cNvSpPr/>
            <p:nvPr/>
          </p:nvSpPr>
          <p:spPr>
            <a:xfrm>
              <a:off x="762000" y="4724400"/>
              <a:ext cx="1828800" cy="160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12" name="Oval 11"/>
            <p:cNvSpPr/>
            <p:nvPr/>
          </p:nvSpPr>
          <p:spPr>
            <a:xfrm>
              <a:off x="1409700" y="44577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grpSp>
      <p:grpSp>
        <p:nvGrpSpPr>
          <p:cNvPr id="35" name="Group 34"/>
          <p:cNvGrpSpPr/>
          <p:nvPr/>
        </p:nvGrpSpPr>
        <p:grpSpPr>
          <a:xfrm>
            <a:off x="3243330" y="4512435"/>
            <a:ext cx="2362200" cy="1866900"/>
            <a:chOff x="2324100" y="4457700"/>
            <a:chExt cx="2362200" cy="1866900"/>
          </a:xfrm>
          <a:solidFill>
            <a:schemeClr val="bg1">
              <a:lumMod val="75000"/>
            </a:schemeClr>
          </a:solidFill>
        </p:grpSpPr>
        <p:sp>
          <p:nvSpPr>
            <p:cNvPr id="22" name="Rectangle 21"/>
            <p:cNvSpPr/>
            <p:nvPr/>
          </p:nvSpPr>
          <p:spPr>
            <a:xfrm>
              <a:off x="2590800" y="4724400"/>
              <a:ext cx="1828800" cy="160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23" name="Oval 22"/>
            <p:cNvSpPr/>
            <p:nvPr/>
          </p:nvSpPr>
          <p:spPr>
            <a:xfrm>
              <a:off x="4152900" y="5257800"/>
              <a:ext cx="533400" cy="5334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25" name="Oval 24"/>
            <p:cNvSpPr/>
            <p:nvPr/>
          </p:nvSpPr>
          <p:spPr>
            <a:xfrm>
              <a:off x="3238500" y="44577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26" name="Oval 25"/>
            <p:cNvSpPr/>
            <p:nvPr/>
          </p:nvSpPr>
          <p:spPr>
            <a:xfrm>
              <a:off x="2324100" y="52578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grpSp>
      <p:grpSp>
        <p:nvGrpSpPr>
          <p:cNvPr id="33" name="Group 32"/>
          <p:cNvGrpSpPr/>
          <p:nvPr/>
        </p:nvGrpSpPr>
        <p:grpSpPr>
          <a:xfrm>
            <a:off x="5076960" y="4512435"/>
            <a:ext cx="2362200" cy="1866900"/>
            <a:chOff x="2324100" y="838200"/>
            <a:chExt cx="2362200" cy="1866900"/>
          </a:xfrm>
          <a:solidFill>
            <a:schemeClr val="bg1">
              <a:lumMod val="75000"/>
            </a:schemeClr>
          </a:solidFill>
        </p:grpSpPr>
        <p:sp>
          <p:nvSpPr>
            <p:cNvPr id="27" name="Rectangle 26"/>
            <p:cNvSpPr/>
            <p:nvPr/>
          </p:nvSpPr>
          <p:spPr>
            <a:xfrm>
              <a:off x="2590800" y="1104900"/>
              <a:ext cx="1828800" cy="160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28" name="Oval 27"/>
            <p:cNvSpPr/>
            <p:nvPr/>
          </p:nvSpPr>
          <p:spPr>
            <a:xfrm>
              <a:off x="4152900" y="16383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30" name="Oval 29"/>
            <p:cNvSpPr/>
            <p:nvPr/>
          </p:nvSpPr>
          <p:spPr>
            <a:xfrm>
              <a:off x="3238500" y="8382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31" name="Oval 30"/>
            <p:cNvSpPr/>
            <p:nvPr/>
          </p:nvSpPr>
          <p:spPr>
            <a:xfrm>
              <a:off x="2324100" y="16383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grpSp>
      <p:grpSp>
        <p:nvGrpSpPr>
          <p:cNvPr id="34" name="Group 33"/>
          <p:cNvGrpSpPr/>
          <p:nvPr/>
        </p:nvGrpSpPr>
        <p:grpSpPr>
          <a:xfrm>
            <a:off x="6905760" y="4512435"/>
            <a:ext cx="2095500" cy="1866900"/>
            <a:chOff x="5986530" y="4457700"/>
            <a:chExt cx="2095500" cy="1866900"/>
          </a:xfrm>
          <a:solidFill>
            <a:schemeClr val="bg1">
              <a:lumMod val="75000"/>
            </a:schemeClr>
          </a:solidFill>
        </p:grpSpPr>
        <p:sp>
          <p:nvSpPr>
            <p:cNvPr id="14" name="Rectangle 13"/>
            <p:cNvSpPr/>
            <p:nvPr/>
          </p:nvSpPr>
          <p:spPr>
            <a:xfrm>
              <a:off x="6253230" y="4724400"/>
              <a:ext cx="1828800" cy="160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17" name="Oval 16"/>
            <p:cNvSpPr/>
            <p:nvPr/>
          </p:nvSpPr>
          <p:spPr>
            <a:xfrm>
              <a:off x="6900930" y="44577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18" name="Oval 17"/>
            <p:cNvSpPr/>
            <p:nvPr/>
          </p:nvSpPr>
          <p:spPr>
            <a:xfrm>
              <a:off x="5986530" y="52578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grpSp>
      <p:grpSp>
        <p:nvGrpSpPr>
          <p:cNvPr id="48" name="Group 47"/>
          <p:cNvGrpSpPr/>
          <p:nvPr/>
        </p:nvGrpSpPr>
        <p:grpSpPr>
          <a:xfrm>
            <a:off x="3243330" y="2912235"/>
            <a:ext cx="2362200" cy="2133600"/>
            <a:chOff x="2247900" y="571500"/>
            <a:chExt cx="2362200" cy="2133600"/>
          </a:xfrm>
          <a:solidFill>
            <a:schemeClr val="accent6">
              <a:lumMod val="75000"/>
            </a:schemeClr>
          </a:solidFill>
        </p:grpSpPr>
        <p:sp>
          <p:nvSpPr>
            <p:cNvPr id="43" name="Rectangle 42"/>
            <p:cNvSpPr/>
            <p:nvPr/>
          </p:nvSpPr>
          <p:spPr>
            <a:xfrm>
              <a:off x="2514600" y="838200"/>
              <a:ext cx="1828800" cy="160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Oval 43"/>
            <p:cNvSpPr/>
            <p:nvPr/>
          </p:nvSpPr>
          <p:spPr>
            <a:xfrm>
              <a:off x="4076700" y="13716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Oval 44"/>
            <p:cNvSpPr/>
            <p:nvPr/>
          </p:nvSpPr>
          <p:spPr>
            <a:xfrm>
              <a:off x="3162300" y="21717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Oval 45"/>
            <p:cNvSpPr/>
            <p:nvPr/>
          </p:nvSpPr>
          <p:spPr>
            <a:xfrm>
              <a:off x="3162300" y="5715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Oval 46"/>
            <p:cNvSpPr/>
            <p:nvPr/>
          </p:nvSpPr>
          <p:spPr>
            <a:xfrm>
              <a:off x="2247900" y="13716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5" name="Group 54"/>
          <p:cNvGrpSpPr/>
          <p:nvPr/>
        </p:nvGrpSpPr>
        <p:grpSpPr>
          <a:xfrm>
            <a:off x="5072130" y="2912235"/>
            <a:ext cx="2362200" cy="2133600"/>
            <a:chOff x="4800600" y="2912235"/>
            <a:chExt cx="2362200" cy="2133600"/>
          </a:xfrm>
        </p:grpSpPr>
        <p:sp>
          <p:nvSpPr>
            <p:cNvPr id="50" name="Rectangle 49"/>
            <p:cNvSpPr/>
            <p:nvPr/>
          </p:nvSpPr>
          <p:spPr>
            <a:xfrm>
              <a:off x="5067300" y="3178935"/>
              <a:ext cx="1828800" cy="16002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Oval 50"/>
            <p:cNvSpPr/>
            <p:nvPr/>
          </p:nvSpPr>
          <p:spPr>
            <a:xfrm>
              <a:off x="6629400" y="3712335"/>
              <a:ext cx="533400" cy="533400"/>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Oval 51"/>
            <p:cNvSpPr/>
            <p:nvPr/>
          </p:nvSpPr>
          <p:spPr>
            <a:xfrm>
              <a:off x="5715000" y="4512435"/>
              <a:ext cx="533400" cy="53340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53" name="Oval 52"/>
            <p:cNvSpPr/>
            <p:nvPr/>
          </p:nvSpPr>
          <p:spPr>
            <a:xfrm>
              <a:off x="5715000" y="2912235"/>
              <a:ext cx="533400" cy="53340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Oval 53"/>
            <p:cNvSpPr/>
            <p:nvPr/>
          </p:nvSpPr>
          <p:spPr>
            <a:xfrm>
              <a:off x="4800600" y="3712335"/>
              <a:ext cx="533400" cy="53340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01" name="Pentagon 100"/>
          <p:cNvSpPr/>
          <p:nvPr/>
        </p:nvSpPr>
        <p:spPr>
          <a:xfrm rot="16200000">
            <a:off x="67354" y="1668777"/>
            <a:ext cx="1569492" cy="1399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smtClean="0">
                <a:solidFill>
                  <a:prstClr val="white"/>
                </a:solidFill>
              </a:rPr>
              <a:t>Learning System Essentials</a:t>
            </a:r>
            <a:endParaRPr lang="en-US" dirty="0">
              <a:solidFill>
                <a:prstClr val="white"/>
              </a:solidFill>
            </a:endParaRPr>
          </a:p>
        </p:txBody>
      </p:sp>
      <p:sp>
        <p:nvSpPr>
          <p:cNvPr id="75" name="Pentagon 74"/>
          <p:cNvSpPr/>
          <p:nvPr/>
        </p:nvSpPr>
        <p:spPr>
          <a:xfrm rot="16200000">
            <a:off x="67354" y="4864185"/>
            <a:ext cx="1569492" cy="1399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smtClean="0">
                <a:solidFill>
                  <a:prstClr val="white"/>
                </a:solidFill>
              </a:rPr>
              <a:t>Person &amp; Family Centered Care</a:t>
            </a:r>
            <a:endParaRPr lang="en-US" dirty="0">
              <a:solidFill>
                <a:prstClr val="white"/>
              </a:solidFill>
            </a:endParaRPr>
          </a:p>
        </p:txBody>
      </p:sp>
      <p:sp>
        <p:nvSpPr>
          <p:cNvPr id="49" name="Pentagon 48"/>
          <p:cNvSpPr/>
          <p:nvPr/>
        </p:nvSpPr>
        <p:spPr>
          <a:xfrm rot="16200000">
            <a:off x="77013" y="3263985"/>
            <a:ext cx="1569492" cy="1399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smtClean="0">
                <a:solidFill>
                  <a:prstClr val="white"/>
                </a:solidFill>
              </a:rPr>
              <a:t>Cultural &amp; Infrastructure Essentials</a:t>
            </a:r>
            <a:endParaRPr lang="en-US" dirty="0">
              <a:solidFill>
                <a:prstClr val="white"/>
              </a:solidFill>
            </a:endParaRPr>
          </a:p>
        </p:txBody>
      </p:sp>
      <p:sp>
        <p:nvSpPr>
          <p:cNvPr id="63" name="Title 1"/>
          <p:cNvSpPr txBox="1">
            <a:spLocks/>
          </p:cNvSpPr>
          <p:nvPr/>
        </p:nvSpPr>
        <p:spPr>
          <a:xfrm>
            <a:off x="461852" y="332656"/>
            <a:ext cx="8229600" cy="11430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dirty="0" smtClean="0">
                <a:solidFill>
                  <a:srgbClr val="7030A0"/>
                </a:solidFill>
              </a:rPr>
              <a:t>Cultural &amp; Infrastructure Essentials</a:t>
            </a:r>
            <a:endParaRPr lang="en-US" b="1" dirty="0">
              <a:solidFill>
                <a:srgbClr val="7030A0"/>
              </a:solidFill>
            </a:endParaRPr>
          </a:p>
        </p:txBody>
      </p:sp>
    </p:spTree>
    <p:extLst>
      <p:ext uri="{BB962C8B-B14F-4D97-AF65-F5344CB8AC3E}">
        <p14:creationId xmlns:p14="http://schemas.microsoft.com/office/powerpoint/2010/main" val="2005891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extBox 76"/>
          <p:cNvSpPr txBox="1"/>
          <p:nvPr/>
        </p:nvSpPr>
        <p:spPr>
          <a:xfrm>
            <a:off x="1902140" y="5563881"/>
            <a:ext cx="6789312" cy="369332"/>
          </a:xfrm>
          <a:prstGeom prst="rect">
            <a:avLst/>
          </a:prstGeom>
          <a:solidFill>
            <a:schemeClr val="bg1">
              <a:lumMod val="75000"/>
            </a:schemeClr>
          </a:solidFill>
        </p:spPr>
        <p:txBody>
          <a:bodyPr wrap="square" rtlCol="0">
            <a:spAutoFit/>
          </a:bodyPr>
          <a:lstStyle/>
          <a:p>
            <a:r>
              <a:rPr lang="en-US" dirty="0" smtClean="0">
                <a:solidFill>
                  <a:srgbClr val="0070C0"/>
                </a:solidFill>
                <a:latin typeface="Bodoni MT" panose="02070603080606020203" pitchFamily="18" charset="0"/>
              </a:rPr>
              <a:t>Without this we won’t have the </a:t>
            </a:r>
            <a:r>
              <a:rPr lang="en-US" b="1" dirty="0" smtClean="0">
                <a:solidFill>
                  <a:srgbClr val="0070C0"/>
                </a:solidFill>
                <a:latin typeface="Bodoni MT" panose="02070603080606020203" pitchFamily="18" charset="0"/>
              </a:rPr>
              <a:t>right values</a:t>
            </a:r>
            <a:r>
              <a:rPr lang="en-US" dirty="0" smtClean="0">
                <a:solidFill>
                  <a:srgbClr val="0070C0"/>
                </a:solidFill>
                <a:latin typeface="Bodoni MT" panose="02070603080606020203" pitchFamily="18" charset="0"/>
              </a:rPr>
              <a:t> to continually improve</a:t>
            </a:r>
            <a:endParaRPr lang="en-US" dirty="0">
              <a:solidFill>
                <a:srgbClr val="0070C0"/>
              </a:solidFill>
              <a:latin typeface="Bodoni MT" panose="02070603080606020203" pitchFamily="18" charset="0"/>
            </a:endParaRPr>
          </a:p>
        </p:txBody>
      </p:sp>
      <p:sp>
        <p:nvSpPr>
          <p:cNvPr id="74" name="Oval 73"/>
          <p:cNvSpPr/>
          <p:nvPr/>
        </p:nvSpPr>
        <p:spPr>
          <a:xfrm>
            <a:off x="4157730" y="2912235"/>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grpSp>
        <p:nvGrpSpPr>
          <p:cNvPr id="61" name="Group 60"/>
          <p:cNvGrpSpPr/>
          <p:nvPr/>
        </p:nvGrpSpPr>
        <p:grpSpPr>
          <a:xfrm>
            <a:off x="6905760" y="2912235"/>
            <a:ext cx="2095500" cy="2133600"/>
            <a:chOff x="1333500" y="571500"/>
            <a:chExt cx="2095500" cy="2133600"/>
          </a:xfrm>
        </p:grpSpPr>
        <p:sp>
          <p:nvSpPr>
            <p:cNvPr id="56" name="Rectangle 55"/>
            <p:cNvSpPr/>
            <p:nvPr/>
          </p:nvSpPr>
          <p:spPr>
            <a:xfrm>
              <a:off x="1600200" y="838200"/>
              <a:ext cx="1828800" cy="1600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Oval 57"/>
            <p:cNvSpPr/>
            <p:nvPr/>
          </p:nvSpPr>
          <p:spPr>
            <a:xfrm>
              <a:off x="2247900" y="2171700"/>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59" name="Oval 58"/>
            <p:cNvSpPr/>
            <p:nvPr/>
          </p:nvSpPr>
          <p:spPr>
            <a:xfrm>
              <a:off x="2247900" y="571500"/>
              <a:ext cx="533400" cy="533400"/>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Oval 59"/>
            <p:cNvSpPr/>
            <p:nvPr/>
          </p:nvSpPr>
          <p:spPr>
            <a:xfrm>
              <a:off x="1333500" y="1371600"/>
              <a:ext cx="533400" cy="533400"/>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42" name="Group 41"/>
          <p:cNvGrpSpPr/>
          <p:nvPr/>
        </p:nvGrpSpPr>
        <p:grpSpPr>
          <a:xfrm>
            <a:off x="1681230" y="2912235"/>
            <a:ext cx="2095500" cy="2133600"/>
            <a:chOff x="1409700" y="2912235"/>
            <a:chExt cx="2095500" cy="2133600"/>
          </a:xfrm>
        </p:grpSpPr>
        <p:sp>
          <p:nvSpPr>
            <p:cNvPr id="37" name="Rectangle 36"/>
            <p:cNvSpPr/>
            <p:nvPr/>
          </p:nvSpPr>
          <p:spPr>
            <a:xfrm>
              <a:off x="1409700" y="3178935"/>
              <a:ext cx="1828800" cy="1600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Oval 37"/>
            <p:cNvSpPr/>
            <p:nvPr/>
          </p:nvSpPr>
          <p:spPr>
            <a:xfrm>
              <a:off x="2971800" y="3712335"/>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Oval 38"/>
            <p:cNvSpPr/>
            <p:nvPr/>
          </p:nvSpPr>
          <p:spPr>
            <a:xfrm>
              <a:off x="2057400" y="4512435"/>
              <a:ext cx="533400" cy="533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Oval 39"/>
            <p:cNvSpPr/>
            <p:nvPr/>
          </p:nvSpPr>
          <p:spPr>
            <a:xfrm>
              <a:off x="2057400" y="2912235"/>
              <a:ext cx="533400" cy="533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6" name="Oval 5"/>
          <p:cNvSpPr/>
          <p:nvPr/>
        </p:nvSpPr>
        <p:spPr>
          <a:xfrm>
            <a:off x="7803524" y="2912235"/>
            <a:ext cx="533400" cy="533400"/>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grpSp>
        <p:nvGrpSpPr>
          <p:cNvPr id="36" name="Group 35"/>
          <p:cNvGrpSpPr/>
          <p:nvPr/>
        </p:nvGrpSpPr>
        <p:grpSpPr>
          <a:xfrm>
            <a:off x="1681230" y="4512435"/>
            <a:ext cx="1828800" cy="1866900"/>
            <a:chOff x="762000" y="4457700"/>
            <a:chExt cx="1828800" cy="1866900"/>
          </a:xfrm>
          <a:solidFill>
            <a:schemeClr val="bg1">
              <a:lumMod val="75000"/>
            </a:schemeClr>
          </a:solidFill>
        </p:grpSpPr>
        <p:sp>
          <p:nvSpPr>
            <p:cNvPr id="9" name="Rectangle 8"/>
            <p:cNvSpPr/>
            <p:nvPr/>
          </p:nvSpPr>
          <p:spPr>
            <a:xfrm>
              <a:off x="762000" y="4724400"/>
              <a:ext cx="1828800" cy="160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12" name="Oval 11"/>
            <p:cNvSpPr/>
            <p:nvPr/>
          </p:nvSpPr>
          <p:spPr>
            <a:xfrm>
              <a:off x="1409700" y="44577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grpSp>
      <p:grpSp>
        <p:nvGrpSpPr>
          <p:cNvPr id="35" name="Group 34"/>
          <p:cNvGrpSpPr/>
          <p:nvPr/>
        </p:nvGrpSpPr>
        <p:grpSpPr>
          <a:xfrm>
            <a:off x="3243330" y="4512435"/>
            <a:ext cx="2362200" cy="1866900"/>
            <a:chOff x="2324100" y="4457700"/>
            <a:chExt cx="2362200" cy="1866900"/>
          </a:xfrm>
          <a:solidFill>
            <a:schemeClr val="bg1">
              <a:lumMod val="75000"/>
            </a:schemeClr>
          </a:solidFill>
        </p:grpSpPr>
        <p:sp>
          <p:nvSpPr>
            <p:cNvPr id="22" name="Rectangle 21"/>
            <p:cNvSpPr/>
            <p:nvPr/>
          </p:nvSpPr>
          <p:spPr>
            <a:xfrm>
              <a:off x="2590800" y="4724400"/>
              <a:ext cx="1828800" cy="160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23" name="Oval 22"/>
            <p:cNvSpPr/>
            <p:nvPr/>
          </p:nvSpPr>
          <p:spPr>
            <a:xfrm>
              <a:off x="4152900" y="5257800"/>
              <a:ext cx="533400" cy="5334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25" name="Oval 24"/>
            <p:cNvSpPr/>
            <p:nvPr/>
          </p:nvSpPr>
          <p:spPr>
            <a:xfrm>
              <a:off x="3238500" y="44577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26" name="Oval 25"/>
            <p:cNvSpPr/>
            <p:nvPr/>
          </p:nvSpPr>
          <p:spPr>
            <a:xfrm>
              <a:off x="2324100" y="52578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grpSp>
      <p:grpSp>
        <p:nvGrpSpPr>
          <p:cNvPr id="33" name="Group 32"/>
          <p:cNvGrpSpPr/>
          <p:nvPr/>
        </p:nvGrpSpPr>
        <p:grpSpPr>
          <a:xfrm>
            <a:off x="5076960" y="4512435"/>
            <a:ext cx="2362200" cy="1866900"/>
            <a:chOff x="2324100" y="838200"/>
            <a:chExt cx="2362200" cy="1866900"/>
          </a:xfrm>
          <a:solidFill>
            <a:schemeClr val="bg1">
              <a:lumMod val="75000"/>
            </a:schemeClr>
          </a:solidFill>
        </p:grpSpPr>
        <p:sp>
          <p:nvSpPr>
            <p:cNvPr id="27" name="Rectangle 26"/>
            <p:cNvSpPr/>
            <p:nvPr/>
          </p:nvSpPr>
          <p:spPr>
            <a:xfrm>
              <a:off x="2590800" y="1104900"/>
              <a:ext cx="1828800" cy="160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28" name="Oval 27"/>
            <p:cNvSpPr/>
            <p:nvPr/>
          </p:nvSpPr>
          <p:spPr>
            <a:xfrm>
              <a:off x="4152900" y="16383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30" name="Oval 29"/>
            <p:cNvSpPr/>
            <p:nvPr/>
          </p:nvSpPr>
          <p:spPr>
            <a:xfrm>
              <a:off x="3238500" y="8382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31" name="Oval 30"/>
            <p:cNvSpPr/>
            <p:nvPr/>
          </p:nvSpPr>
          <p:spPr>
            <a:xfrm>
              <a:off x="2324100" y="16383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grpSp>
      <p:grpSp>
        <p:nvGrpSpPr>
          <p:cNvPr id="34" name="Group 33"/>
          <p:cNvGrpSpPr/>
          <p:nvPr/>
        </p:nvGrpSpPr>
        <p:grpSpPr>
          <a:xfrm>
            <a:off x="6905760" y="4512435"/>
            <a:ext cx="2095500" cy="1866900"/>
            <a:chOff x="5986530" y="4457700"/>
            <a:chExt cx="2095500" cy="1866900"/>
          </a:xfrm>
          <a:solidFill>
            <a:schemeClr val="bg1">
              <a:lumMod val="75000"/>
            </a:schemeClr>
          </a:solidFill>
        </p:grpSpPr>
        <p:sp>
          <p:nvSpPr>
            <p:cNvPr id="14" name="Rectangle 13"/>
            <p:cNvSpPr/>
            <p:nvPr/>
          </p:nvSpPr>
          <p:spPr>
            <a:xfrm>
              <a:off x="6253230" y="4724400"/>
              <a:ext cx="1828800" cy="160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17" name="Oval 16"/>
            <p:cNvSpPr/>
            <p:nvPr/>
          </p:nvSpPr>
          <p:spPr>
            <a:xfrm>
              <a:off x="6900930" y="44577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18" name="Oval 17"/>
            <p:cNvSpPr/>
            <p:nvPr/>
          </p:nvSpPr>
          <p:spPr>
            <a:xfrm>
              <a:off x="5986530" y="52578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grpSp>
      <p:grpSp>
        <p:nvGrpSpPr>
          <p:cNvPr id="48" name="Group 47"/>
          <p:cNvGrpSpPr/>
          <p:nvPr/>
        </p:nvGrpSpPr>
        <p:grpSpPr>
          <a:xfrm>
            <a:off x="3243330" y="2912235"/>
            <a:ext cx="2362200" cy="2133600"/>
            <a:chOff x="2247900" y="571500"/>
            <a:chExt cx="2362200" cy="2133600"/>
          </a:xfrm>
          <a:solidFill>
            <a:schemeClr val="accent6">
              <a:lumMod val="75000"/>
            </a:schemeClr>
          </a:solidFill>
        </p:grpSpPr>
        <p:sp>
          <p:nvSpPr>
            <p:cNvPr id="43" name="Rectangle 42"/>
            <p:cNvSpPr/>
            <p:nvPr/>
          </p:nvSpPr>
          <p:spPr>
            <a:xfrm>
              <a:off x="2514600" y="838200"/>
              <a:ext cx="1828800" cy="160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Oval 43"/>
            <p:cNvSpPr/>
            <p:nvPr/>
          </p:nvSpPr>
          <p:spPr>
            <a:xfrm>
              <a:off x="4076700" y="13716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Oval 44"/>
            <p:cNvSpPr/>
            <p:nvPr/>
          </p:nvSpPr>
          <p:spPr>
            <a:xfrm>
              <a:off x="3162300" y="21717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Oval 45"/>
            <p:cNvSpPr/>
            <p:nvPr/>
          </p:nvSpPr>
          <p:spPr>
            <a:xfrm>
              <a:off x="3162300" y="5715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Oval 46"/>
            <p:cNvSpPr/>
            <p:nvPr/>
          </p:nvSpPr>
          <p:spPr>
            <a:xfrm>
              <a:off x="2247900" y="13716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5" name="Group 54"/>
          <p:cNvGrpSpPr/>
          <p:nvPr/>
        </p:nvGrpSpPr>
        <p:grpSpPr>
          <a:xfrm>
            <a:off x="5072130" y="2912235"/>
            <a:ext cx="2362200" cy="2133600"/>
            <a:chOff x="4800600" y="2912235"/>
            <a:chExt cx="2362200" cy="2133600"/>
          </a:xfrm>
        </p:grpSpPr>
        <p:sp>
          <p:nvSpPr>
            <p:cNvPr id="50" name="Rectangle 49"/>
            <p:cNvSpPr/>
            <p:nvPr/>
          </p:nvSpPr>
          <p:spPr>
            <a:xfrm>
              <a:off x="5067300" y="3178935"/>
              <a:ext cx="1828800" cy="16002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Oval 50"/>
            <p:cNvSpPr/>
            <p:nvPr/>
          </p:nvSpPr>
          <p:spPr>
            <a:xfrm>
              <a:off x="6629400" y="3712335"/>
              <a:ext cx="533400" cy="533400"/>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Oval 51"/>
            <p:cNvSpPr/>
            <p:nvPr/>
          </p:nvSpPr>
          <p:spPr>
            <a:xfrm>
              <a:off x="5715000" y="4512435"/>
              <a:ext cx="533400" cy="53340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53" name="Oval 52"/>
            <p:cNvSpPr/>
            <p:nvPr/>
          </p:nvSpPr>
          <p:spPr>
            <a:xfrm>
              <a:off x="5715000" y="2912235"/>
              <a:ext cx="533400" cy="53340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Oval 53"/>
            <p:cNvSpPr/>
            <p:nvPr/>
          </p:nvSpPr>
          <p:spPr>
            <a:xfrm>
              <a:off x="4800600" y="3712335"/>
              <a:ext cx="533400" cy="53340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91" name="TextBox 90"/>
          <p:cNvSpPr txBox="1"/>
          <p:nvPr/>
        </p:nvSpPr>
        <p:spPr>
          <a:xfrm>
            <a:off x="1821288" y="3296013"/>
            <a:ext cx="1447800" cy="1200329"/>
          </a:xfrm>
          <a:prstGeom prst="rect">
            <a:avLst/>
          </a:prstGeom>
          <a:noFill/>
        </p:spPr>
        <p:txBody>
          <a:bodyPr wrap="square" rtlCol="0">
            <a:spAutoFit/>
          </a:bodyPr>
          <a:lstStyle/>
          <a:p>
            <a:r>
              <a:rPr lang="en-US" dirty="0" smtClean="0">
                <a:solidFill>
                  <a:prstClr val="black"/>
                </a:solidFill>
              </a:rPr>
              <a:t>Valued Workforce &amp; Psychological Safety </a:t>
            </a:r>
          </a:p>
        </p:txBody>
      </p:sp>
      <p:sp>
        <p:nvSpPr>
          <p:cNvPr id="93" name="Rectangle 92"/>
          <p:cNvSpPr/>
          <p:nvPr/>
        </p:nvSpPr>
        <p:spPr>
          <a:xfrm>
            <a:off x="5381762" y="3244338"/>
            <a:ext cx="1775289" cy="1200329"/>
          </a:xfrm>
          <a:prstGeom prst="rect">
            <a:avLst/>
          </a:prstGeom>
        </p:spPr>
        <p:txBody>
          <a:bodyPr wrap="square">
            <a:spAutoFit/>
          </a:bodyPr>
          <a:lstStyle/>
          <a:p>
            <a:pPr algn="ctr"/>
            <a:r>
              <a:rPr lang="en-US" dirty="0">
                <a:solidFill>
                  <a:prstClr val="black"/>
                </a:solidFill>
              </a:rPr>
              <a:t>‘Team’ ethos: Clinical &amp; Informatics Integration </a:t>
            </a:r>
          </a:p>
        </p:txBody>
      </p:sp>
      <p:sp>
        <p:nvSpPr>
          <p:cNvPr id="94" name="TextBox 93"/>
          <p:cNvSpPr txBox="1"/>
          <p:nvPr/>
        </p:nvSpPr>
        <p:spPr>
          <a:xfrm>
            <a:off x="7193928" y="3184307"/>
            <a:ext cx="1794457" cy="1200329"/>
          </a:xfrm>
          <a:prstGeom prst="rect">
            <a:avLst/>
          </a:prstGeom>
          <a:noFill/>
        </p:spPr>
        <p:txBody>
          <a:bodyPr wrap="square" rtlCol="0">
            <a:spAutoFit/>
          </a:bodyPr>
          <a:lstStyle/>
          <a:p>
            <a:pPr algn="r"/>
            <a:r>
              <a:rPr lang="en-US" dirty="0" smtClean="0">
                <a:solidFill>
                  <a:prstClr val="black"/>
                </a:solidFill>
              </a:rPr>
              <a:t>Increasing staff capacity</a:t>
            </a:r>
          </a:p>
          <a:p>
            <a:pPr algn="r"/>
            <a:r>
              <a:rPr lang="en-US" dirty="0" smtClean="0">
                <a:solidFill>
                  <a:prstClr val="black"/>
                </a:solidFill>
              </a:rPr>
              <a:t>   &amp; capability in QI &amp; innovation</a:t>
            </a:r>
            <a:endParaRPr lang="en-US" dirty="0">
              <a:solidFill>
                <a:prstClr val="black"/>
              </a:solidFill>
            </a:endParaRPr>
          </a:p>
        </p:txBody>
      </p:sp>
      <p:sp>
        <p:nvSpPr>
          <p:cNvPr id="101" name="Pentagon 100"/>
          <p:cNvSpPr/>
          <p:nvPr/>
        </p:nvSpPr>
        <p:spPr>
          <a:xfrm rot="16200000">
            <a:off x="67354" y="1668777"/>
            <a:ext cx="1569492" cy="1399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smtClean="0">
                <a:solidFill>
                  <a:prstClr val="white"/>
                </a:solidFill>
              </a:rPr>
              <a:t>Learning System Essentials</a:t>
            </a:r>
            <a:endParaRPr lang="en-US" dirty="0">
              <a:solidFill>
                <a:prstClr val="white"/>
              </a:solidFill>
            </a:endParaRPr>
          </a:p>
        </p:txBody>
      </p:sp>
      <p:sp>
        <p:nvSpPr>
          <p:cNvPr id="75" name="Pentagon 74"/>
          <p:cNvSpPr/>
          <p:nvPr/>
        </p:nvSpPr>
        <p:spPr>
          <a:xfrm rot="16200000">
            <a:off x="67354" y="4864185"/>
            <a:ext cx="1569492" cy="1399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smtClean="0">
                <a:solidFill>
                  <a:prstClr val="white"/>
                </a:solidFill>
              </a:rPr>
              <a:t>Person &amp; Family Centered Care</a:t>
            </a:r>
            <a:endParaRPr lang="en-US" dirty="0">
              <a:solidFill>
                <a:prstClr val="white"/>
              </a:solidFill>
            </a:endParaRPr>
          </a:p>
        </p:txBody>
      </p:sp>
      <p:sp>
        <p:nvSpPr>
          <p:cNvPr id="57" name="Rectangle 56"/>
          <p:cNvSpPr/>
          <p:nvPr/>
        </p:nvSpPr>
        <p:spPr>
          <a:xfrm>
            <a:off x="3478370" y="3196570"/>
            <a:ext cx="1818425" cy="1754326"/>
          </a:xfrm>
          <a:prstGeom prst="rect">
            <a:avLst/>
          </a:prstGeom>
        </p:spPr>
        <p:txBody>
          <a:bodyPr wrap="square">
            <a:spAutoFit/>
          </a:bodyPr>
          <a:lstStyle/>
          <a:p>
            <a:pPr algn="ctr"/>
            <a:r>
              <a:rPr lang="en-US" dirty="0">
                <a:solidFill>
                  <a:schemeClr val="bg1"/>
                </a:solidFill>
              </a:rPr>
              <a:t>Compassionate leadership with relentless focus who connect with the ‘front line</a:t>
            </a:r>
            <a:r>
              <a:rPr lang="en-US" dirty="0" smtClean="0">
                <a:solidFill>
                  <a:schemeClr val="bg1"/>
                </a:solidFill>
              </a:rPr>
              <a:t>’</a:t>
            </a:r>
            <a:endParaRPr lang="en-US" dirty="0">
              <a:solidFill>
                <a:schemeClr val="bg1"/>
              </a:solidFill>
            </a:endParaRPr>
          </a:p>
        </p:txBody>
      </p:sp>
      <p:sp>
        <p:nvSpPr>
          <p:cNvPr id="62" name="Pentagon 61"/>
          <p:cNvSpPr/>
          <p:nvPr/>
        </p:nvSpPr>
        <p:spPr>
          <a:xfrm rot="16200000">
            <a:off x="77013" y="3263985"/>
            <a:ext cx="1569492" cy="1399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smtClean="0">
                <a:solidFill>
                  <a:prstClr val="white"/>
                </a:solidFill>
              </a:rPr>
              <a:t>Cultural &amp; Infrastructure Essentials</a:t>
            </a:r>
            <a:endParaRPr lang="en-US" dirty="0">
              <a:solidFill>
                <a:prstClr val="white"/>
              </a:solidFill>
            </a:endParaRPr>
          </a:p>
        </p:txBody>
      </p:sp>
      <p:sp>
        <p:nvSpPr>
          <p:cNvPr id="64" name="Title 1"/>
          <p:cNvSpPr txBox="1">
            <a:spLocks/>
          </p:cNvSpPr>
          <p:nvPr/>
        </p:nvSpPr>
        <p:spPr>
          <a:xfrm>
            <a:off x="461852" y="332656"/>
            <a:ext cx="8229600" cy="11430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dirty="0" smtClean="0">
                <a:solidFill>
                  <a:srgbClr val="7030A0"/>
                </a:solidFill>
              </a:rPr>
              <a:t>Cultural &amp; Infrastructure Essentials</a:t>
            </a:r>
            <a:endParaRPr lang="en-US" b="1" dirty="0">
              <a:solidFill>
                <a:srgbClr val="7030A0"/>
              </a:solidFill>
            </a:endParaRPr>
          </a:p>
        </p:txBody>
      </p:sp>
    </p:spTree>
    <p:extLst>
      <p:ext uri="{BB962C8B-B14F-4D97-AF65-F5344CB8AC3E}">
        <p14:creationId xmlns:p14="http://schemas.microsoft.com/office/powerpoint/2010/main" val="40214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3"/>
                                        </p:tgtEl>
                                        <p:attrNameLst>
                                          <p:attrName>style.visibility</p:attrName>
                                        </p:attrNameLst>
                                      </p:cBhvr>
                                      <p:to>
                                        <p:strVal val="visible"/>
                                      </p:to>
                                    </p:set>
                                    <p:animEffect transition="in" filter="fade">
                                      <p:cBhvr>
                                        <p:cTn id="12" dur="500"/>
                                        <p:tgtEl>
                                          <p:spTgt spid="9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1"/>
                                        </p:tgtEl>
                                        <p:attrNameLst>
                                          <p:attrName>style.visibility</p:attrName>
                                        </p:attrNameLst>
                                      </p:cBhvr>
                                      <p:to>
                                        <p:strVal val="visible"/>
                                      </p:to>
                                    </p:set>
                                    <p:animEffect transition="in" filter="fade">
                                      <p:cBhvr>
                                        <p:cTn id="17" dur="500"/>
                                        <p:tgtEl>
                                          <p:spTgt spid="9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4"/>
                                        </p:tgtEl>
                                        <p:attrNameLst>
                                          <p:attrName>style.visibility</p:attrName>
                                        </p:attrNameLst>
                                      </p:cBhvr>
                                      <p:to>
                                        <p:strVal val="visible"/>
                                      </p:to>
                                    </p:set>
                                    <p:animEffect transition="in" filter="fade">
                                      <p:cBhvr>
                                        <p:cTn id="22"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93" grpId="0"/>
      <p:bldP spid="94" grpId="0"/>
      <p:bldP spid="5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4128" y="2053034"/>
            <a:ext cx="1652129" cy="1652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p:nvGrpSpPr>
        <p:grpSpPr>
          <a:xfrm rot="20497049">
            <a:off x="229854" y="-64092"/>
            <a:ext cx="2095500" cy="2133600"/>
            <a:chOff x="1681230" y="2912235"/>
            <a:chExt cx="2095500" cy="2133600"/>
          </a:xfrm>
          <a:solidFill>
            <a:schemeClr val="bg1">
              <a:lumMod val="85000"/>
            </a:schemeClr>
          </a:solidFill>
        </p:grpSpPr>
        <p:grpSp>
          <p:nvGrpSpPr>
            <p:cNvPr id="13" name="Group 12"/>
            <p:cNvGrpSpPr/>
            <p:nvPr/>
          </p:nvGrpSpPr>
          <p:grpSpPr>
            <a:xfrm>
              <a:off x="1681230" y="2912235"/>
              <a:ext cx="2095500" cy="2133600"/>
              <a:chOff x="1409700" y="2912235"/>
              <a:chExt cx="2095500" cy="2133600"/>
            </a:xfrm>
            <a:grpFill/>
          </p:grpSpPr>
          <p:sp>
            <p:nvSpPr>
              <p:cNvPr id="15" name="Rectangle 14"/>
              <p:cNvSpPr/>
              <p:nvPr/>
            </p:nvSpPr>
            <p:spPr>
              <a:xfrm>
                <a:off x="1409700" y="3178935"/>
                <a:ext cx="1828800" cy="1600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Oval 15"/>
              <p:cNvSpPr/>
              <p:nvPr/>
            </p:nvSpPr>
            <p:spPr>
              <a:xfrm>
                <a:off x="2971800" y="3712335"/>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Oval 16"/>
              <p:cNvSpPr/>
              <p:nvPr/>
            </p:nvSpPr>
            <p:spPr>
              <a:xfrm>
                <a:off x="2057400" y="4512435"/>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Oval 17"/>
              <p:cNvSpPr/>
              <p:nvPr/>
            </p:nvSpPr>
            <p:spPr>
              <a:xfrm>
                <a:off x="2057400" y="2912235"/>
                <a:ext cx="533400" cy="533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4" name="TextBox 13"/>
            <p:cNvSpPr txBox="1"/>
            <p:nvPr/>
          </p:nvSpPr>
          <p:spPr>
            <a:xfrm>
              <a:off x="1821288" y="3178935"/>
              <a:ext cx="1447800" cy="1200329"/>
            </a:xfrm>
            <a:prstGeom prst="rect">
              <a:avLst/>
            </a:prstGeom>
            <a:noFill/>
          </p:spPr>
          <p:txBody>
            <a:bodyPr wrap="square" rtlCol="0">
              <a:spAutoFit/>
            </a:bodyPr>
            <a:lstStyle/>
            <a:p>
              <a:r>
                <a:rPr lang="en-US" b="1" dirty="0" smtClean="0">
                  <a:solidFill>
                    <a:prstClr val="black"/>
                  </a:solidFill>
                </a:rPr>
                <a:t>Valued Workforce &amp; Psychological Safety </a:t>
              </a:r>
            </a:p>
          </p:txBody>
        </p:sp>
      </p:grpSp>
      <p:grpSp>
        <p:nvGrpSpPr>
          <p:cNvPr id="3" name="Group 2"/>
          <p:cNvGrpSpPr/>
          <p:nvPr/>
        </p:nvGrpSpPr>
        <p:grpSpPr>
          <a:xfrm rot="404097">
            <a:off x="2290186" y="84417"/>
            <a:ext cx="2362200" cy="2133600"/>
            <a:chOff x="3243330" y="2912235"/>
            <a:chExt cx="2362200" cy="2133600"/>
          </a:xfrm>
          <a:solidFill>
            <a:schemeClr val="bg1">
              <a:lumMod val="85000"/>
            </a:schemeClr>
          </a:solidFill>
        </p:grpSpPr>
        <p:sp>
          <p:nvSpPr>
            <p:cNvPr id="74" name="Oval 73"/>
            <p:cNvSpPr/>
            <p:nvPr/>
          </p:nvSpPr>
          <p:spPr>
            <a:xfrm>
              <a:off x="4157730" y="2912235"/>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grpSp>
          <p:nvGrpSpPr>
            <p:cNvPr id="48" name="Group 47"/>
            <p:cNvGrpSpPr/>
            <p:nvPr/>
          </p:nvGrpSpPr>
          <p:grpSpPr>
            <a:xfrm>
              <a:off x="3243330" y="2912235"/>
              <a:ext cx="2362200" cy="2133600"/>
              <a:chOff x="2247900" y="571500"/>
              <a:chExt cx="2362200" cy="2133600"/>
            </a:xfrm>
            <a:grpFill/>
          </p:grpSpPr>
          <p:sp>
            <p:nvSpPr>
              <p:cNvPr id="43" name="Rectangle 42"/>
              <p:cNvSpPr/>
              <p:nvPr/>
            </p:nvSpPr>
            <p:spPr>
              <a:xfrm>
                <a:off x="2514600" y="838200"/>
                <a:ext cx="1828800" cy="160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Oval 43"/>
              <p:cNvSpPr/>
              <p:nvPr/>
            </p:nvSpPr>
            <p:spPr>
              <a:xfrm>
                <a:off x="4076700" y="13716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Oval 44"/>
              <p:cNvSpPr/>
              <p:nvPr/>
            </p:nvSpPr>
            <p:spPr>
              <a:xfrm>
                <a:off x="3162300" y="21717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Oval 45"/>
              <p:cNvSpPr/>
              <p:nvPr/>
            </p:nvSpPr>
            <p:spPr>
              <a:xfrm>
                <a:off x="3162300" y="5715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Oval 46"/>
              <p:cNvSpPr/>
              <p:nvPr/>
            </p:nvSpPr>
            <p:spPr>
              <a:xfrm>
                <a:off x="2247900" y="13716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grpSp>
        <p:nvGrpSpPr>
          <p:cNvPr id="19" name="Group 18"/>
          <p:cNvGrpSpPr/>
          <p:nvPr/>
        </p:nvGrpSpPr>
        <p:grpSpPr>
          <a:xfrm rot="804077">
            <a:off x="4539718" y="-22821"/>
            <a:ext cx="2362200" cy="2133600"/>
            <a:chOff x="5072130" y="2912235"/>
            <a:chExt cx="2362200" cy="2133600"/>
          </a:xfrm>
          <a:solidFill>
            <a:schemeClr val="bg1">
              <a:lumMod val="85000"/>
            </a:schemeClr>
          </a:solidFill>
        </p:grpSpPr>
        <p:grpSp>
          <p:nvGrpSpPr>
            <p:cNvPr id="20" name="Group 19"/>
            <p:cNvGrpSpPr/>
            <p:nvPr/>
          </p:nvGrpSpPr>
          <p:grpSpPr>
            <a:xfrm>
              <a:off x="5072130" y="2912235"/>
              <a:ext cx="2362200" cy="2133600"/>
              <a:chOff x="4800600" y="2912235"/>
              <a:chExt cx="2362200" cy="2133600"/>
            </a:xfrm>
            <a:grpFill/>
          </p:grpSpPr>
          <p:sp>
            <p:nvSpPr>
              <p:cNvPr id="22" name="Rectangle 21"/>
              <p:cNvSpPr/>
              <p:nvPr/>
            </p:nvSpPr>
            <p:spPr>
              <a:xfrm>
                <a:off x="5067300" y="3178935"/>
                <a:ext cx="1828800" cy="160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Oval 23"/>
              <p:cNvSpPr/>
              <p:nvPr/>
            </p:nvSpPr>
            <p:spPr>
              <a:xfrm>
                <a:off x="5715000" y="4512435"/>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25" name="Oval 24"/>
              <p:cNvSpPr/>
              <p:nvPr/>
            </p:nvSpPr>
            <p:spPr>
              <a:xfrm>
                <a:off x="5715000" y="2912235"/>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Oval 25"/>
              <p:cNvSpPr/>
              <p:nvPr/>
            </p:nvSpPr>
            <p:spPr>
              <a:xfrm>
                <a:off x="4800600" y="3712335"/>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p:nvSpPr>
            <p:spPr>
              <a:xfrm>
                <a:off x="6629400" y="3712335"/>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1" name="Rectangle 20"/>
            <p:cNvSpPr/>
            <p:nvPr/>
          </p:nvSpPr>
          <p:spPr>
            <a:xfrm>
              <a:off x="5381760" y="3244334"/>
              <a:ext cx="1775289" cy="1200329"/>
            </a:xfrm>
            <a:prstGeom prst="rect">
              <a:avLst/>
            </a:prstGeom>
            <a:noFill/>
          </p:spPr>
          <p:txBody>
            <a:bodyPr wrap="square">
              <a:spAutoFit/>
            </a:bodyPr>
            <a:lstStyle/>
            <a:p>
              <a:pPr algn="ctr"/>
              <a:r>
                <a:rPr lang="en-US" dirty="0">
                  <a:solidFill>
                    <a:prstClr val="white"/>
                  </a:solidFill>
                </a:rPr>
                <a:t>‘Team’ ethos: Clinical &amp; Informatics Integration </a:t>
              </a:r>
            </a:p>
          </p:txBody>
        </p:sp>
      </p:grpSp>
      <p:grpSp>
        <p:nvGrpSpPr>
          <p:cNvPr id="27" name="Group 26"/>
          <p:cNvGrpSpPr/>
          <p:nvPr/>
        </p:nvGrpSpPr>
        <p:grpSpPr>
          <a:xfrm rot="20811997">
            <a:off x="6758938" y="227272"/>
            <a:ext cx="2095500" cy="2133600"/>
            <a:chOff x="6905760" y="2912235"/>
            <a:chExt cx="2095500" cy="2133600"/>
          </a:xfrm>
          <a:solidFill>
            <a:schemeClr val="bg1">
              <a:lumMod val="85000"/>
            </a:schemeClr>
          </a:solidFill>
        </p:grpSpPr>
        <p:grpSp>
          <p:nvGrpSpPr>
            <p:cNvPr id="28" name="Group 27"/>
            <p:cNvGrpSpPr/>
            <p:nvPr/>
          </p:nvGrpSpPr>
          <p:grpSpPr>
            <a:xfrm>
              <a:off x="6905760" y="2912235"/>
              <a:ext cx="2095500" cy="2133600"/>
              <a:chOff x="1333500" y="571500"/>
              <a:chExt cx="2095500" cy="2133600"/>
            </a:xfrm>
            <a:grpFill/>
          </p:grpSpPr>
          <p:sp>
            <p:nvSpPr>
              <p:cNvPr id="31" name="Rectangle 30"/>
              <p:cNvSpPr/>
              <p:nvPr/>
            </p:nvSpPr>
            <p:spPr>
              <a:xfrm>
                <a:off x="1600200" y="838200"/>
                <a:ext cx="1828800" cy="160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Oval 31"/>
              <p:cNvSpPr/>
              <p:nvPr/>
            </p:nvSpPr>
            <p:spPr>
              <a:xfrm>
                <a:off x="2247900" y="2171700"/>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33" name="Oval 32"/>
              <p:cNvSpPr/>
              <p:nvPr/>
            </p:nvSpPr>
            <p:spPr>
              <a:xfrm>
                <a:off x="2247900" y="5715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Oval 33"/>
              <p:cNvSpPr/>
              <p:nvPr/>
            </p:nvSpPr>
            <p:spPr>
              <a:xfrm>
                <a:off x="1333500" y="13716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9" name="Oval 28"/>
            <p:cNvSpPr/>
            <p:nvPr/>
          </p:nvSpPr>
          <p:spPr>
            <a:xfrm>
              <a:off x="7803524" y="2912235"/>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grpSp>
      <p:sp>
        <p:nvSpPr>
          <p:cNvPr id="4" name="AutoShape 6" descr="data:image/jpeg;base64,/9j/4AAQSkZJRgABAQAAAQABAAD/2wCEAAkGBwgHBgkIBwgWFgkXGR8aGRgYGRsgIRsgKyAiJykmIB8qKC0hJCExJx0fLTEiJSkrLjo6JyU0OTcsOigtOjEBCgoKBQUFDgUFDisZExkrKysrKysrKysrKysrKysrKysrKysrKysrKysrKysrKysrKysrKysrKysrKysrKysrK//AABEIAJYBTwMBIgACEQEDEQH/xAAbAAEBAQEBAQEBAAAAAAAAAAAABgUDBAcCAf/EADIQAAIBAwMDAwMDAgcBAAAAAAABAgMEEQUSIQYxQSJRYRMjcTKBkRVCFBZSYoKh8Qf/xAAUAQEAAAAAAAAAAAAAAAAAAAAA/8QAFBEBAAAAAAAAAAAAAAAAAAAAAP/aAAwDAQACEQMRAD8A+4gAAAAAAAAAAAAAAAAAAAAAAAAAAZ+tarbaTafVuayjKT2wzl5l84TePd+EaBI9ZdOahrOpWdWzqR+ko7G5P9HOXJLzleFjmMfDyg9vR8taq0rutrVdSjKS+njY4tYzmDj3g8rGeeHnuUJwsbWlY2dC0oL7UIqK/CWDuAAAAAAAAAAAAAAAAAAAAAAAAAAAAAAAAAAAAAAAAAAAAAAAAAB4oavps77/AAEL+m7vlbFJZyuWse+E3jv5PaAAMPV+oKNGdaw0yrTnq+HtptvGeOG1xuxyoNpv3SeUG4DJ6YudRvNIp3Gq09teTbS2uL2+Mx8P49sZ5yawAAAAAAAAAAAAAAAAAAAAAAAAAAAAAAAAAAAAAAAAAAAAAAIPrm91mtqkdLsI1VQcE8UtylNtvvNdorGO6XdyeGsXgAwNH6cpW15T1W+9WpuC3Y/Sp7cSlFYXqa7vt3aS3PO+AB/JLMWk8fJG6N0JGzv4XF/e/VhF7ora1mWcpybbzzz8vlvwWYAAAAAAAAAAAAAAAAAAAAAAAAAAAAAAAAAAAAQev9QdRUtZr29lbTjRi8RSpOTn85w8/wDHt55TLwATFrfdSS16jRnZp2DjHe3HG30JvEs992eMP247qnByubila29SvcVFGlFZbfhAdQZFh1Po2oVnRtb37nfEozjnCy8bks8Jvg99lfWmoUXWsbqFSlnGYSUln2yvPwB4+paOoXGjV6OkzxdPHKlteMrOH4eM88flMldK6U1mpRvYahWUYVKe1KU3N7t0ZJvxjh+c8l8AM3p/S56RpsbSrdyqSTb3PjHxFZeF8Zfk9Oo39tptpO6vau2iu7w3/CXLfwj0nm1CxttStKlpe0t1GXdcr8NNcp57NATdXrq0lZ3lWytJurSh9Rqo4wTgpJSe5bsKKll5XY2+ntSr6tpdO8uLN0pSbxHLeVnhrKTw/wAfjKw3y0npvS9KqOta2/3nxuk3J/tnhfska4AAAAAAAAAAAAAAAAAAAAAAAAAAAAAAAAA5XNxRtKE69zVUaMVlyk8JHUnOtdHvtZtLWnYOOYzy1KTS7NJ9n2/Hl+3IcP8AM15da3YW+l2kZ6fV9Sqer1R/ufjY4vhxkm84XDkiqMrpvRoaHpqtYz3VG3Kcu2ZPC4XhJJJfj3yaoAlNW65srG6rW1vbSqzg2pNNJZTw0vLaaa7JfJVmVX6c0e4vZXlewjKs+XnOG/dx/S38tAZ2j6jrd9rtXdTg9HxuhUUWlKDScNrb9UsNZaWOH24zTBcLCAA5XVvSu7arbXEM0ZpxkvdNYfydQBMaf0RYWN4rmneVnJKSSk6eOYuPiCfaTxz/ACaWg6BZaFSqRtHJzljdKbTbxnHZJeX2S7mqAAAAAAAAAAAAAAAAAAAAAAAAAAAAAAAAAAAAAAAAAAAAAnur9R1jT6NvLRbJ1JcyliLl2xiOFz6s9/h+5QgAAAAAAAAAAAAAAAAAAAAAAAAAAAAAAAAAAAAAAAAAAAAAAAAAAAB57W+tbudaFrcRlKEts1Fp7X7P2fD/AIZ6APnfXNlqGo9T0aFtbzf24qElF7Y5csvd2XZZ58R91n6IAAAAAAAAAAAAAAAAAAAAAAAAAAAAAAAAAAAAAAAAAAAAAAAAAAAAEBpl7p+hdYV7WFKruqT+nKc5xxFyacUoRjym5JJt5Wc+WX5g6p0pYalqlPUalScaqcXJRccTxjG7Kb7JLKa4/Y3gABh9WabqWo2NJaReOnXjLOFOUFJYxhyjzxnPlfHZoNwEXpnWMaGorS7+MpU4yVJVnxKUl6W5wx6U5Z7Zxw3jnFoAAAAAAAAAAAAAAADlG6t5VvoxrxdX/TlZ/juB1AAAAAAAABM3mu6rDqSGmUNMatvV9yUZtS+3KSaaxFLcksZb/DZjaL1Vr9xqttRurJyhKSU4qlOLgn555ilnL3Z4WO4F+AAAAAAHn1FXTsa60+UVd7Xscu2fGf8AxgegEHc6b1bX0dRqXFR3Sqyfpqxi5R2xxzFxX6lLjK7m30ba61aWdanrU21lOCnPfNe+ZZfHbHLffxgChAAAAAAT3Umk6vqF7aVtO1DbQg03DdKOWpZy3HO7j+2XHHyTt/0RrFXWLi8tbmkt1Sc4zc5qcMyb49L7ZWOfAH0MH5gpKEVOWZeX7n6AAAAAAMjUOm9Lv9Qp39ag1cJptxeN2MY3Ls+yWe+Fjtwa4AAAACLnqXVla31NOydOvFRdNRhnHrW7EnlTe3PK9uyLQAR3R1/1HXv6lPV6dSVrtfqqU1BxlxjHpjlPnPD8dvNiAABzr1VQoVK0otqKbxFZbwvC8v4JB9eQq6VWvrSwzicYJSmucqTy2k+23ss/kCzBNdI9SXGvVbqnWtFFQUfVFvGXnhp9nxnu/wBuM0oE9q/TtxqGvWepQ1HFKm4v6bi2uHl7fUkm1w3hv5wkjDp//P7ilewnS1GMaUZKUWoNSXOeFnGf92f28F6AAAAAyepo6xLTl/QZpXO7n9OduH+nd6c5x+rjGfOCV1e26wuKenqnCtn6FP6mypSh93ndnbKOX27en2A+gAzun7e9tdHt6Op1992s7m3nu20s+cJpZ84yaIAAAAAAONK6t61SVOjXjKa7pSTa/KJir0hcT1DVLiWp74V6VWmlOLbjvaffOHFYaSSXGEcuneipaZqtC+ubmL+nnZGMWuXFxy37Yk+Me3PAFkAAAAAHm1K4rWthXuLa2dSrGLagnhyft5/6TfsmekAQt31Vrn9Ip3FOzUKrqSi805+lJRa4b4fqfL9uxtdHahqmpWVatqlJKO7EHtcXJY548r2ax59igAAAATlzrmpU+p6emx01qzefuNSe77bllNelepbccv8AGUTlj1P1XfXEYWtpCVZ87HTkorjy85X5cu/Hk+jAAAAAAAEvqGi6tHqB6rbao3apSl9KU5pJ/TcUlFZi1uxLsv3Z/QBH9Janql51LQs6ep1dyeZ75ylFxjjckm2stccJe/g+rgAAAAAAA5VLa3qKSqUItPl5SefyAB+qVKnQgoUaajD2SSR+wAAAAAAAAAAAAAAAAAAAAAAAAAAAAAAAAAAAA//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1" name="Rectangle 40"/>
          <p:cNvSpPr/>
          <p:nvPr/>
        </p:nvSpPr>
        <p:spPr>
          <a:xfrm rot="425707">
            <a:off x="2662068" y="414639"/>
            <a:ext cx="1593760" cy="1477328"/>
          </a:xfrm>
          <a:prstGeom prst="rect">
            <a:avLst/>
          </a:prstGeom>
          <a:noFill/>
        </p:spPr>
        <p:txBody>
          <a:bodyPr wrap="square">
            <a:spAutoFit/>
          </a:bodyPr>
          <a:lstStyle/>
          <a:p>
            <a:pPr algn="ctr"/>
            <a:r>
              <a:rPr lang="en-US" dirty="0" smtClean="0">
                <a:solidFill>
                  <a:prstClr val="white"/>
                </a:solidFill>
              </a:rPr>
              <a:t>Leadership with relentless focus who </a:t>
            </a:r>
            <a:endParaRPr lang="en-US" dirty="0">
              <a:solidFill>
                <a:prstClr val="white"/>
              </a:solidFill>
            </a:endParaRPr>
          </a:p>
          <a:p>
            <a:pPr algn="ctr"/>
            <a:r>
              <a:rPr lang="en-US" dirty="0" smtClean="0">
                <a:solidFill>
                  <a:prstClr val="white"/>
                </a:solidFill>
              </a:rPr>
              <a:t>connect </a:t>
            </a:r>
            <a:r>
              <a:rPr lang="en-US" dirty="0">
                <a:solidFill>
                  <a:prstClr val="white"/>
                </a:solidFill>
              </a:rPr>
              <a:t>with the ‘front line’</a:t>
            </a:r>
          </a:p>
        </p:txBody>
      </p:sp>
      <p:pic>
        <p:nvPicPr>
          <p:cNvPr id="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8677" y="6186495"/>
            <a:ext cx="695325"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9" name="TextBox 48"/>
          <p:cNvSpPr txBox="1"/>
          <p:nvPr/>
        </p:nvSpPr>
        <p:spPr>
          <a:xfrm rot="20765329">
            <a:off x="7039321" y="558484"/>
            <a:ext cx="1794457" cy="1200329"/>
          </a:xfrm>
          <a:prstGeom prst="rect">
            <a:avLst/>
          </a:prstGeom>
          <a:noFill/>
        </p:spPr>
        <p:txBody>
          <a:bodyPr wrap="square" rtlCol="0">
            <a:spAutoFit/>
          </a:bodyPr>
          <a:lstStyle/>
          <a:p>
            <a:pPr algn="r"/>
            <a:r>
              <a:rPr lang="en-US" dirty="0" smtClean="0">
                <a:solidFill>
                  <a:prstClr val="white"/>
                </a:solidFill>
              </a:rPr>
              <a:t>Increasing staff capacity</a:t>
            </a:r>
          </a:p>
          <a:p>
            <a:pPr algn="r"/>
            <a:r>
              <a:rPr lang="en-US" dirty="0" smtClean="0">
                <a:solidFill>
                  <a:prstClr val="white"/>
                </a:solidFill>
              </a:rPr>
              <a:t>   &amp; capability in QI &amp; innovation</a:t>
            </a:r>
            <a:endParaRPr lang="en-US" dirty="0">
              <a:solidFill>
                <a:prstClr val="white"/>
              </a:solidFill>
            </a:endParaRPr>
          </a:p>
        </p:txBody>
      </p:sp>
      <p:pic>
        <p:nvPicPr>
          <p:cNvPr id="1126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410887">
            <a:off x="238917" y="3514546"/>
            <a:ext cx="4538942" cy="3025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rot="273929">
            <a:off x="5433321" y="2708620"/>
            <a:ext cx="2724875" cy="3477875"/>
          </a:xfrm>
          <a:prstGeom prst="rect">
            <a:avLst/>
          </a:prstGeom>
          <a:noFill/>
        </p:spPr>
        <p:txBody>
          <a:bodyPr wrap="square" rtlCol="0">
            <a:spAutoFit/>
          </a:bodyPr>
          <a:lstStyle/>
          <a:p>
            <a:r>
              <a:rPr lang="en-GB" sz="4000" dirty="0">
                <a:solidFill>
                  <a:prstClr val="black"/>
                </a:solidFill>
              </a:rPr>
              <a:t> </a:t>
            </a:r>
            <a:r>
              <a:rPr lang="en-GB" sz="4000" dirty="0" smtClean="0">
                <a:solidFill>
                  <a:prstClr val="black"/>
                </a:solidFill>
              </a:rPr>
              <a:t> </a:t>
            </a:r>
            <a:r>
              <a:rPr lang="en-GB" dirty="0" smtClean="0">
                <a:solidFill>
                  <a:prstClr val="black"/>
                </a:solidFill>
              </a:rPr>
              <a:t>We </a:t>
            </a:r>
            <a:r>
              <a:rPr lang="en-GB" dirty="0">
                <a:solidFill>
                  <a:prstClr val="black"/>
                </a:solidFill>
              </a:rPr>
              <a:t>believe that the </a:t>
            </a:r>
            <a:r>
              <a:rPr lang="en-GB" dirty="0" smtClean="0">
                <a:solidFill>
                  <a:prstClr val="black"/>
                </a:solidFill>
              </a:rPr>
              <a:t>time has </a:t>
            </a:r>
            <a:r>
              <a:rPr lang="en-GB" dirty="0">
                <a:solidFill>
                  <a:prstClr val="black"/>
                </a:solidFill>
              </a:rPr>
              <a:t>come for business to stop looking at people as resources and to start looking at them as human </a:t>
            </a:r>
            <a:r>
              <a:rPr lang="en-GB" dirty="0" smtClean="0">
                <a:solidFill>
                  <a:prstClr val="black"/>
                </a:solidFill>
              </a:rPr>
              <a:t>beings..</a:t>
            </a:r>
          </a:p>
          <a:p>
            <a:endParaRPr lang="en-GB" dirty="0">
              <a:solidFill>
                <a:prstClr val="black"/>
              </a:solidFill>
            </a:endParaRPr>
          </a:p>
          <a:p>
            <a:r>
              <a:rPr lang="en-GB" dirty="0" smtClean="0">
                <a:solidFill>
                  <a:prstClr val="black"/>
                </a:solidFill>
              </a:rPr>
              <a:t>..Put </a:t>
            </a:r>
            <a:r>
              <a:rPr lang="en-GB" dirty="0">
                <a:solidFill>
                  <a:prstClr val="black"/>
                </a:solidFill>
              </a:rPr>
              <a:t>your staff first, your customers second &amp; your shareholders </a:t>
            </a:r>
            <a:r>
              <a:rPr lang="en-GB" dirty="0" smtClean="0">
                <a:solidFill>
                  <a:prstClr val="black"/>
                </a:solidFill>
              </a:rPr>
              <a:t>third – you will benefit all three.</a:t>
            </a:r>
            <a:endParaRPr lang="en-GB" dirty="0">
              <a:solidFill>
                <a:prstClr val="black"/>
              </a:solidFill>
            </a:endParaRPr>
          </a:p>
        </p:txBody>
      </p:sp>
      <p:pic>
        <p:nvPicPr>
          <p:cNvPr id="1126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91095" y="5685691"/>
            <a:ext cx="1252905" cy="1172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63883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rot="20497049">
            <a:off x="229854" y="-64092"/>
            <a:ext cx="2095500" cy="2133600"/>
            <a:chOff x="1681230" y="2912235"/>
            <a:chExt cx="2095500" cy="2133600"/>
          </a:xfrm>
          <a:solidFill>
            <a:schemeClr val="bg1">
              <a:lumMod val="85000"/>
            </a:schemeClr>
          </a:solidFill>
        </p:grpSpPr>
        <p:grpSp>
          <p:nvGrpSpPr>
            <p:cNvPr id="13" name="Group 12"/>
            <p:cNvGrpSpPr/>
            <p:nvPr/>
          </p:nvGrpSpPr>
          <p:grpSpPr>
            <a:xfrm>
              <a:off x="1681230" y="2912235"/>
              <a:ext cx="2095500" cy="2133600"/>
              <a:chOff x="1409700" y="2912235"/>
              <a:chExt cx="2095500" cy="2133600"/>
            </a:xfrm>
            <a:grpFill/>
          </p:grpSpPr>
          <p:sp>
            <p:nvSpPr>
              <p:cNvPr id="15" name="Rectangle 14"/>
              <p:cNvSpPr/>
              <p:nvPr/>
            </p:nvSpPr>
            <p:spPr>
              <a:xfrm>
                <a:off x="1409700" y="3178935"/>
                <a:ext cx="1828800" cy="1600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Oval 15"/>
              <p:cNvSpPr/>
              <p:nvPr/>
            </p:nvSpPr>
            <p:spPr>
              <a:xfrm>
                <a:off x="2971800" y="3712335"/>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Oval 16"/>
              <p:cNvSpPr/>
              <p:nvPr/>
            </p:nvSpPr>
            <p:spPr>
              <a:xfrm>
                <a:off x="2057400" y="4512435"/>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Oval 17"/>
              <p:cNvSpPr/>
              <p:nvPr/>
            </p:nvSpPr>
            <p:spPr>
              <a:xfrm>
                <a:off x="2057400" y="2912235"/>
                <a:ext cx="533400" cy="533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4" name="TextBox 13"/>
            <p:cNvSpPr txBox="1"/>
            <p:nvPr/>
          </p:nvSpPr>
          <p:spPr>
            <a:xfrm>
              <a:off x="1821288" y="3178935"/>
              <a:ext cx="1447800" cy="1200329"/>
            </a:xfrm>
            <a:prstGeom prst="rect">
              <a:avLst/>
            </a:prstGeom>
            <a:noFill/>
          </p:spPr>
          <p:txBody>
            <a:bodyPr wrap="square" rtlCol="0">
              <a:spAutoFit/>
            </a:bodyPr>
            <a:lstStyle/>
            <a:p>
              <a:r>
                <a:rPr lang="en-US" b="1" dirty="0" smtClean="0">
                  <a:solidFill>
                    <a:prstClr val="black"/>
                  </a:solidFill>
                </a:rPr>
                <a:t>Valued Workforce &amp; Psychological Safety </a:t>
              </a:r>
            </a:p>
          </p:txBody>
        </p:sp>
      </p:grpSp>
      <p:grpSp>
        <p:nvGrpSpPr>
          <p:cNvPr id="3" name="Group 2"/>
          <p:cNvGrpSpPr/>
          <p:nvPr/>
        </p:nvGrpSpPr>
        <p:grpSpPr>
          <a:xfrm rot="404097">
            <a:off x="2290186" y="84417"/>
            <a:ext cx="2362200" cy="2133600"/>
            <a:chOff x="3243330" y="2912235"/>
            <a:chExt cx="2362200" cy="2133600"/>
          </a:xfrm>
          <a:solidFill>
            <a:schemeClr val="bg1">
              <a:lumMod val="85000"/>
            </a:schemeClr>
          </a:solidFill>
        </p:grpSpPr>
        <p:sp>
          <p:nvSpPr>
            <p:cNvPr id="74" name="Oval 73"/>
            <p:cNvSpPr/>
            <p:nvPr/>
          </p:nvSpPr>
          <p:spPr>
            <a:xfrm>
              <a:off x="4157730" y="2912235"/>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grpSp>
          <p:nvGrpSpPr>
            <p:cNvPr id="48" name="Group 47"/>
            <p:cNvGrpSpPr/>
            <p:nvPr/>
          </p:nvGrpSpPr>
          <p:grpSpPr>
            <a:xfrm>
              <a:off x="3243330" y="2912235"/>
              <a:ext cx="2362200" cy="2133600"/>
              <a:chOff x="2247900" y="571500"/>
              <a:chExt cx="2362200" cy="2133600"/>
            </a:xfrm>
            <a:grpFill/>
          </p:grpSpPr>
          <p:sp>
            <p:nvSpPr>
              <p:cNvPr id="43" name="Rectangle 42"/>
              <p:cNvSpPr/>
              <p:nvPr/>
            </p:nvSpPr>
            <p:spPr>
              <a:xfrm>
                <a:off x="2514600" y="838200"/>
                <a:ext cx="1828800" cy="160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Oval 43"/>
              <p:cNvSpPr/>
              <p:nvPr/>
            </p:nvSpPr>
            <p:spPr>
              <a:xfrm>
                <a:off x="4076700" y="13716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Oval 44"/>
              <p:cNvSpPr/>
              <p:nvPr/>
            </p:nvSpPr>
            <p:spPr>
              <a:xfrm>
                <a:off x="3162300" y="21717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Oval 45"/>
              <p:cNvSpPr/>
              <p:nvPr/>
            </p:nvSpPr>
            <p:spPr>
              <a:xfrm>
                <a:off x="3162300" y="5715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Oval 46"/>
              <p:cNvSpPr/>
              <p:nvPr/>
            </p:nvSpPr>
            <p:spPr>
              <a:xfrm>
                <a:off x="2247900" y="13716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grpSp>
        <p:nvGrpSpPr>
          <p:cNvPr id="19" name="Group 18"/>
          <p:cNvGrpSpPr/>
          <p:nvPr/>
        </p:nvGrpSpPr>
        <p:grpSpPr>
          <a:xfrm rot="804077">
            <a:off x="4539718" y="-22821"/>
            <a:ext cx="2362200" cy="2133600"/>
            <a:chOff x="5072130" y="2912235"/>
            <a:chExt cx="2362200" cy="2133600"/>
          </a:xfrm>
          <a:solidFill>
            <a:schemeClr val="bg1">
              <a:lumMod val="85000"/>
            </a:schemeClr>
          </a:solidFill>
        </p:grpSpPr>
        <p:grpSp>
          <p:nvGrpSpPr>
            <p:cNvPr id="20" name="Group 19"/>
            <p:cNvGrpSpPr/>
            <p:nvPr/>
          </p:nvGrpSpPr>
          <p:grpSpPr>
            <a:xfrm>
              <a:off x="5072130" y="2912235"/>
              <a:ext cx="2362200" cy="2133600"/>
              <a:chOff x="4800600" y="2912235"/>
              <a:chExt cx="2362200" cy="2133600"/>
            </a:xfrm>
            <a:grpFill/>
          </p:grpSpPr>
          <p:sp>
            <p:nvSpPr>
              <p:cNvPr id="22" name="Rectangle 21"/>
              <p:cNvSpPr/>
              <p:nvPr/>
            </p:nvSpPr>
            <p:spPr>
              <a:xfrm>
                <a:off x="5067300" y="3178935"/>
                <a:ext cx="1828800" cy="160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Oval 23"/>
              <p:cNvSpPr/>
              <p:nvPr/>
            </p:nvSpPr>
            <p:spPr>
              <a:xfrm>
                <a:off x="5715000" y="4512435"/>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25" name="Oval 24"/>
              <p:cNvSpPr/>
              <p:nvPr/>
            </p:nvSpPr>
            <p:spPr>
              <a:xfrm>
                <a:off x="5715000" y="2912235"/>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Oval 25"/>
              <p:cNvSpPr/>
              <p:nvPr/>
            </p:nvSpPr>
            <p:spPr>
              <a:xfrm>
                <a:off x="4800600" y="3712335"/>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p:nvSpPr>
            <p:spPr>
              <a:xfrm>
                <a:off x="6629400" y="3712335"/>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1" name="Rectangle 20"/>
            <p:cNvSpPr/>
            <p:nvPr/>
          </p:nvSpPr>
          <p:spPr>
            <a:xfrm>
              <a:off x="5381760" y="3244334"/>
              <a:ext cx="1775289" cy="1200329"/>
            </a:xfrm>
            <a:prstGeom prst="rect">
              <a:avLst/>
            </a:prstGeom>
            <a:noFill/>
          </p:spPr>
          <p:txBody>
            <a:bodyPr wrap="square">
              <a:spAutoFit/>
            </a:bodyPr>
            <a:lstStyle/>
            <a:p>
              <a:pPr algn="ctr"/>
              <a:r>
                <a:rPr lang="en-US" dirty="0">
                  <a:solidFill>
                    <a:prstClr val="white"/>
                  </a:solidFill>
                </a:rPr>
                <a:t>‘Team’ ethos: Clinical &amp; Informatics Integration </a:t>
              </a:r>
            </a:p>
          </p:txBody>
        </p:sp>
      </p:grpSp>
      <p:grpSp>
        <p:nvGrpSpPr>
          <p:cNvPr id="27" name="Group 26"/>
          <p:cNvGrpSpPr/>
          <p:nvPr/>
        </p:nvGrpSpPr>
        <p:grpSpPr>
          <a:xfrm rot="20811997">
            <a:off x="6758938" y="227272"/>
            <a:ext cx="2095500" cy="2133600"/>
            <a:chOff x="6905760" y="2912235"/>
            <a:chExt cx="2095500" cy="2133600"/>
          </a:xfrm>
          <a:solidFill>
            <a:schemeClr val="bg1">
              <a:lumMod val="85000"/>
            </a:schemeClr>
          </a:solidFill>
        </p:grpSpPr>
        <p:grpSp>
          <p:nvGrpSpPr>
            <p:cNvPr id="28" name="Group 27"/>
            <p:cNvGrpSpPr/>
            <p:nvPr/>
          </p:nvGrpSpPr>
          <p:grpSpPr>
            <a:xfrm>
              <a:off x="6905760" y="2912235"/>
              <a:ext cx="2095500" cy="2133600"/>
              <a:chOff x="1333500" y="571500"/>
              <a:chExt cx="2095500" cy="2133600"/>
            </a:xfrm>
            <a:grpFill/>
          </p:grpSpPr>
          <p:sp>
            <p:nvSpPr>
              <p:cNvPr id="31" name="Rectangle 30"/>
              <p:cNvSpPr/>
              <p:nvPr/>
            </p:nvSpPr>
            <p:spPr>
              <a:xfrm>
                <a:off x="1600200" y="838200"/>
                <a:ext cx="1828800" cy="160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Oval 31"/>
              <p:cNvSpPr/>
              <p:nvPr/>
            </p:nvSpPr>
            <p:spPr>
              <a:xfrm>
                <a:off x="2247900" y="2171700"/>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33" name="Oval 32"/>
              <p:cNvSpPr/>
              <p:nvPr/>
            </p:nvSpPr>
            <p:spPr>
              <a:xfrm>
                <a:off x="2247900" y="5715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Oval 33"/>
              <p:cNvSpPr/>
              <p:nvPr/>
            </p:nvSpPr>
            <p:spPr>
              <a:xfrm>
                <a:off x="1333500" y="13716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9" name="Oval 28"/>
            <p:cNvSpPr/>
            <p:nvPr/>
          </p:nvSpPr>
          <p:spPr>
            <a:xfrm>
              <a:off x="7803524" y="2912235"/>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grpSp>
      <p:sp>
        <p:nvSpPr>
          <p:cNvPr id="4" name="AutoShape 6" descr="data:image/jpeg;base64,/9j/4AAQSkZJRgABAQAAAQABAAD/2wCEAAkGBwgHBgkIBwgWFgkXGR8aGRgYGRsgIRsgKyAiJykmIB8qKC0hJCExJx0fLTEiJSkrLjo6JyU0OTcsOigtOjEBCgoKBQUFDgUFDisZExkrKysrKysrKysrKysrKysrKysrKysrKysrKysrKysrKysrKysrKysrKysrKysrKysrK//AABEIAJYBTwMBIgACEQEDEQH/xAAbAAEBAQEBAQEBAAAAAAAAAAAABgUDBAcCAf/EADIQAAIBAwMDAwMDAgcBAAAAAAABAgMEEQUSIQYxQSJRYRMjcTKBkRVCFBZSYoKh8Qf/xAAUAQEAAAAAAAAAAAAAAAAAAAAA/8QAFBEBAAAAAAAAAAAAAAAAAAAAAP/aAAwDAQACEQMRAD8A+4gAAAAAAAAAAAAAAAAAAAAAAAAAAZ+tarbaTafVuayjKT2wzl5l84TePd+EaBI9ZdOahrOpWdWzqR+ko7G5P9HOXJLzleFjmMfDyg9vR8taq0rutrVdSjKS+njY4tYzmDj3g8rGeeHnuUJwsbWlY2dC0oL7UIqK/CWDuAAAAAAAAAAAAAAAAAAAAAAAAAAAAAAAAAAAAAAAAAAAAAAAAAB4oavps77/AAEL+m7vlbFJZyuWse+E3jv5PaAAMPV+oKNGdaw0yrTnq+HtptvGeOG1xuxyoNpv3SeUG4DJ6YudRvNIp3Gq09teTbS2uL2+Mx8P49sZ5yawAAAAAAAAAAAAAAAAAAAAAAAAAAAAAAAAAAAAAAAAAAAAAAIPrm91mtqkdLsI1VQcE8UtylNtvvNdorGO6XdyeGsXgAwNH6cpW15T1W+9WpuC3Y/Sp7cSlFYXqa7vt3aS3PO+AB/JLMWk8fJG6N0JGzv4XF/e/VhF7ora1mWcpybbzzz8vlvwWYAAAAAAAAAAAAAAAAAAAAAAAAAAAAAAAAAAAAQev9QdRUtZr29lbTjRi8RSpOTn85w8/wDHt55TLwATFrfdSS16jRnZp2DjHe3HG30JvEs992eMP247qnByubila29SvcVFGlFZbfhAdQZFh1Po2oVnRtb37nfEozjnCy8bks8Jvg99lfWmoUXWsbqFSlnGYSUln2yvPwB4+paOoXGjV6OkzxdPHKlteMrOH4eM88flMldK6U1mpRvYahWUYVKe1KU3N7t0ZJvxjh+c8l8AM3p/S56RpsbSrdyqSTb3PjHxFZeF8Zfk9Oo39tptpO6vau2iu7w3/CXLfwj0nm1CxttStKlpe0t1GXdcr8NNcp57NATdXrq0lZ3lWytJurSh9Rqo4wTgpJSe5bsKKll5XY2+ntSr6tpdO8uLN0pSbxHLeVnhrKTw/wAfjKw3y0npvS9KqOta2/3nxuk3J/tnhfska4AAAAAAAAAAAAAAAAAAAAAAAAAAAAAAAAA5XNxRtKE69zVUaMVlyk8JHUnOtdHvtZtLWnYOOYzy1KTS7NJ9n2/Hl+3IcP8AM15da3YW+l2kZ6fV9Sqer1R/ufjY4vhxkm84XDkiqMrpvRoaHpqtYz3VG3Kcu2ZPC4XhJJJfj3yaoAlNW65srG6rW1vbSqzg2pNNJZTw0vLaaa7JfJVmVX6c0e4vZXlewjKs+XnOG/dx/S38tAZ2j6jrd9rtXdTg9HxuhUUWlKDScNrb9UsNZaWOH24zTBcLCAA5XVvSu7arbXEM0ZpxkvdNYfydQBMaf0RYWN4rmneVnJKSSk6eOYuPiCfaTxz/ACaWg6BZaFSqRtHJzljdKbTbxnHZJeX2S7mqAAAAAAAAAAAAAAAAAAAAAAAAAAAAAAAAAAAAAAAAAAAAAnur9R1jT6NvLRbJ1JcyliLl2xiOFz6s9/h+5QgAAAAAAAAAAAAAAAAAAAAAAAAAAAAAAAAAAAAAAAAAAAAAAAAAAAB57W+tbudaFrcRlKEts1Fp7X7P2fD/AIZ6APnfXNlqGo9T0aFtbzf24qElF7Y5csvd2XZZ58R91n6IAAAAAAAAAAAAAAAAAAAAAAAAAAAAAAAAAAAAAAAAAAAAAAAAAAAAEBpl7p+hdYV7WFKruqT+nKc5xxFyacUoRjym5JJt5Wc+WX5g6p0pYalqlPUalScaqcXJRccTxjG7Kb7JLKa4/Y3gABh9WabqWo2NJaReOnXjLOFOUFJYxhyjzxnPlfHZoNwEXpnWMaGorS7+MpU4yVJVnxKUl6W5wx6U5Z7Zxw3jnFoAAAAAAAAAAAAAAADlG6t5VvoxrxdX/TlZ/juB1AAAAAAAABM3mu6rDqSGmUNMatvV9yUZtS+3KSaaxFLcksZb/DZjaL1Vr9xqttRurJyhKSU4qlOLgn555ilnL3Z4WO4F+AAAAAAHn1FXTsa60+UVd7Xscu2fGf8AxgegEHc6b1bX0dRqXFR3Sqyfpqxi5R2xxzFxX6lLjK7m30ba61aWdanrU21lOCnPfNe+ZZfHbHLffxgChAAAAAAT3Umk6vqF7aVtO1DbQg03DdKOWpZy3HO7j+2XHHyTt/0RrFXWLi8tbmkt1Sc4zc5qcMyb49L7ZWOfAH0MH5gpKEVOWZeX7n6AAAAAAMjUOm9Lv9Qp39ag1cJptxeN2MY3Ls+yWe+Fjtwa4AAAACLnqXVla31NOydOvFRdNRhnHrW7EnlTe3PK9uyLQAR3R1/1HXv6lPV6dSVrtfqqU1BxlxjHpjlPnPD8dvNiAABzr1VQoVK0otqKbxFZbwvC8v4JB9eQq6VWvrSwzicYJSmucqTy2k+23ss/kCzBNdI9SXGvVbqnWtFFQUfVFvGXnhp9nxnu/wBuM0oE9q/TtxqGvWepQ1HFKm4v6bi2uHl7fUkm1w3hv5wkjDp//P7ilewnS1GMaUZKUWoNSXOeFnGf92f28F6AAAAAyepo6xLTl/QZpXO7n9OduH+nd6c5x+rjGfOCV1e26wuKenqnCtn6FP6mypSh93ndnbKOX27en2A+gAzun7e9tdHt6Op1992s7m3nu20s+cJpZ84yaIAAAAAAONK6t61SVOjXjKa7pSTa/KJir0hcT1DVLiWp74V6VWmlOLbjvaffOHFYaSSXGEcuneipaZqtC+ubmL+nnZGMWuXFxy37Yk+Me3PAFkAAAAAHm1K4rWthXuLa2dSrGLagnhyft5/6TfsmekAQt31Vrn9Ip3FOzUKrqSi805+lJRa4b4fqfL9uxtdHahqmpWVatqlJKO7EHtcXJY548r2ax59igAAAATlzrmpU+p6emx01qzefuNSe77bllNelepbccv8AGUTlj1P1XfXEYWtpCVZ87HTkorjy85X5cu/Hk+jAAAAAAAEvqGi6tHqB6rbao3apSl9KU5pJ/TcUlFZi1uxLsv3Z/QBH9Janql51LQs6ep1dyeZ75ylFxjjckm2stccJe/g+rgAAAAAAA5VLa3qKSqUItPl5SefyAB+qVKnQgoUaajD2SSR+wAAAAAAAAAAAAAAAAAAAAAAAAAAAAAAAAAAAA//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1" name="Rectangle 40"/>
          <p:cNvSpPr/>
          <p:nvPr/>
        </p:nvSpPr>
        <p:spPr>
          <a:xfrm rot="425707">
            <a:off x="2662068" y="414639"/>
            <a:ext cx="1593760" cy="1477328"/>
          </a:xfrm>
          <a:prstGeom prst="rect">
            <a:avLst/>
          </a:prstGeom>
          <a:noFill/>
        </p:spPr>
        <p:txBody>
          <a:bodyPr wrap="square">
            <a:spAutoFit/>
          </a:bodyPr>
          <a:lstStyle/>
          <a:p>
            <a:pPr algn="ctr"/>
            <a:r>
              <a:rPr lang="en-US" dirty="0" smtClean="0">
                <a:solidFill>
                  <a:prstClr val="white"/>
                </a:solidFill>
              </a:rPr>
              <a:t>Leadership with relentless focus who </a:t>
            </a:r>
            <a:endParaRPr lang="en-US" dirty="0">
              <a:solidFill>
                <a:prstClr val="white"/>
              </a:solidFill>
            </a:endParaRPr>
          </a:p>
          <a:p>
            <a:pPr algn="ctr"/>
            <a:r>
              <a:rPr lang="en-US" dirty="0" smtClean="0">
                <a:solidFill>
                  <a:prstClr val="white"/>
                </a:solidFill>
              </a:rPr>
              <a:t>connect </a:t>
            </a:r>
            <a:r>
              <a:rPr lang="en-US" dirty="0">
                <a:solidFill>
                  <a:prstClr val="white"/>
                </a:solidFill>
              </a:rPr>
              <a:t>with the ‘front line’</a:t>
            </a:r>
          </a:p>
        </p:txBody>
      </p:sp>
      <p:sp>
        <p:nvSpPr>
          <p:cNvPr id="49" name="TextBox 48"/>
          <p:cNvSpPr txBox="1"/>
          <p:nvPr/>
        </p:nvSpPr>
        <p:spPr>
          <a:xfrm rot="20765329">
            <a:off x="7039321" y="558484"/>
            <a:ext cx="1794457" cy="1200329"/>
          </a:xfrm>
          <a:prstGeom prst="rect">
            <a:avLst/>
          </a:prstGeom>
          <a:noFill/>
        </p:spPr>
        <p:txBody>
          <a:bodyPr wrap="square" rtlCol="0">
            <a:spAutoFit/>
          </a:bodyPr>
          <a:lstStyle/>
          <a:p>
            <a:pPr algn="r"/>
            <a:r>
              <a:rPr lang="en-US" dirty="0" smtClean="0">
                <a:solidFill>
                  <a:prstClr val="white"/>
                </a:solidFill>
              </a:rPr>
              <a:t>Increasing staff capacity</a:t>
            </a:r>
          </a:p>
          <a:p>
            <a:pPr algn="r"/>
            <a:r>
              <a:rPr lang="en-US" dirty="0" smtClean="0">
                <a:solidFill>
                  <a:prstClr val="white"/>
                </a:solidFill>
              </a:rPr>
              <a:t>   &amp; capability in QI &amp; innovation</a:t>
            </a:r>
            <a:endParaRPr lang="en-US" dirty="0">
              <a:solidFill>
                <a:prstClr val="white"/>
              </a:solidFill>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322" y="2514600"/>
            <a:ext cx="3755593" cy="2816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descr="_DSC2003 2 Matt 4-whitebg-m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8983" y="2541814"/>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475" y="5561330"/>
            <a:ext cx="2777665" cy="766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458948" y="5561330"/>
            <a:ext cx="4979724" cy="923330"/>
          </a:xfrm>
          <a:prstGeom prst="rect">
            <a:avLst/>
          </a:prstGeom>
          <a:noFill/>
        </p:spPr>
        <p:txBody>
          <a:bodyPr wrap="square" rtlCol="0">
            <a:spAutoFit/>
          </a:bodyPr>
          <a:lstStyle/>
          <a:p>
            <a:r>
              <a:rPr lang="en-GB" b="1" dirty="0">
                <a:solidFill>
                  <a:prstClr val="black"/>
                </a:solidFill>
              </a:rPr>
              <a:t>“</a:t>
            </a:r>
            <a:r>
              <a:rPr lang="en-GB" b="1" dirty="0" err="1">
                <a:solidFill>
                  <a:prstClr val="black"/>
                </a:solidFill>
              </a:rPr>
              <a:t>Vecna</a:t>
            </a:r>
            <a:r>
              <a:rPr lang="en-GB" b="1" dirty="0">
                <a:solidFill>
                  <a:prstClr val="black"/>
                </a:solidFill>
              </a:rPr>
              <a:t>® was founded on the idea that people matter….</a:t>
            </a:r>
            <a:endParaRPr lang="en-US" b="1" dirty="0">
              <a:solidFill>
                <a:prstClr val="black"/>
              </a:solidFill>
            </a:endParaRPr>
          </a:p>
          <a:p>
            <a:endParaRPr lang="en-GB" dirty="0">
              <a:solidFill>
                <a:prstClr val="black"/>
              </a:solidFill>
            </a:endParaRPr>
          </a:p>
        </p:txBody>
      </p:sp>
    </p:spTree>
    <p:extLst>
      <p:ext uri="{BB962C8B-B14F-4D97-AF65-F5344CB8AC3E}">
        <p14:creationId xmlns:p14="http://schemas.microsoft.com/office/powerpoint/2010/main" val="2909687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19340">
            <a:off x="879623" y="3208939"/>
            <a:ext cx="2952750" cy="15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p:nvGrpSpPr>
        <p:grpSpPr>
          <a:xfrm rot="20497049">
            <a:off x="229854" y="-64092"/>
            <a:ext cx="2095500" cy="2133600"/>
            <a:chOff x="1681230" y="2912235"/>
            <a:chExt cx="2095500" cy="2133600"/>
          </a:xfrm>
          <a:solidFill>
            <a:schemeClr val="bg1">
              <a:lumMod val="85000"/>
            </a:schemeClr>
          </a:solidFill>
        </p:grpSpPr>
        <p:grpSp>
          <p:nvGrpSpPr>
            <p:cNvPr id="13" name="Group 12"/>
            <p:cNvGrpSpPr/>
            <p:nvPr/>
          </p:nvGrpSpPr>
          <p:grpSpPr>
            <a:xfrm>
              <a:off x="1681230" y="2912235"/>
              <a:ext cx="2095500" cy="2133600"/>
              <a:chOff x="1409700" y="2912235"/>
              <a:chExt cx="2095500" cy="2133600"/>
            </a:xfrm>
            <a:grpFill/>
          </p:grpSpPr>
          <p:sp>
            <p:nvSpPr>
              <p:cNvPr id="15" name="Rectangle 14"/>
              <p:cNvSpPr/>
              <p:nvPr/>
            </p:nvSpPr>
            <p:spPr>
              <a:xfrm>
                <a:off x="1409700" y="3178935"/>
                <a:ext cx="1828800" cy="1600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Oval 15"/>
              <p:cNvSpPr/>
              <p:nvPr/>
            </p:nvSpPr>
            <p:spPr>
              <a:xfrm>
                <a:off x="2971800" y="3712335"/>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Oval 16"/>
              <p:cNvSpPr/>
              <p:nvPr/>
            </p:nvSpPr>
            <p:spPr>
              <a:xfrm>
                <a:off x="2057400" y="4512435"/>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Oval 17"/>
              <p:cNvSpPr/>
              <p:nvPr/>
            </p:nvSpPr>
            <p:spPr>
              <a:xfrm>
                <a:off x="2057400" y="2912235"/>
                <a:ext cx="533400" cy="533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4" name="TextBox 13"/>
            <p:cNvSpPr txBox="1"/>
            <p:nvPr/>
          </p:nvSpPr>
          <p:spPr>
            <a:xfrm>
              <a:off x="1821288" y="3178935"/>
              <a:ext cx="1447800" cy="1200329"/>
            </a:xfrm>
            <a:prstGeom prst="rect">
              <a:avLst/>
            </a:prstGeom>
            <a:noFill/>
          </p:spPr>
          <p:txBody>
            <a:bodyPr wrap="square" rtlCol="0">
              <a:spAutoFit/>
            </a:bodyPr>
            <a:lstStyle/>
            <a:p>
              <a:r>
                <a:rPr lang="en-US" b="1" dirty="0" smtClean="0">
                  <a:solidFill>
                    <a:prstClr val="black"/>
                  </a:solidFill>
                </a:rPr>
                <a:t>Valued Workforce &amp; Psychological Safety </a:t>
              </a:r>
            </a:p>
          </p:txBody>
        </p:sp>
      </p:grpSp>
      <p:grpSp>
        <p:nvGrpSpPr>
          <p:cNvPr id="3" name="Group 2"/>
          <p:cNvGrpSpPr/>
          <p:nvPr/>
        </p:nvGrpSpPr>
        <p:grpSpPr>
          <a:xfrm rot="404097">
            <a:off x="2290186" y="84417"/>
            <a:ext cx="2362200" cy="2133600"/>
            <a:chOff x="3243330" y="2912235"/>
            <a:chExt cx="2362200" cy="2133600"/>
          </a:xfrm>
          <a:solidFill>
            <a:schemeClr val="bg1">
              <a:lumMod val="85000"/>
            </a:schemeClr>
          </a:solidFill>
        </p:grpSpPr>
        <p:sp>
          <p:nvSpPr>
            <p:cNvPr id="74" name="Oval 73"/>
            <p:cNvSpPr/>
            <p:nvPr/>
          </p:nvSpPr>
          <p:spPr>
            <a:xfrm>
              <a:off x="4157730" y="2912235"/>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grpSp>
          <p:nvGrpSpPr>
            <p:cNvPr id="48" name="Group 47"/>
            <p:cNvGrpSpPr/>
            <p:nvPr/>
          </p:nvGrpSpPr>
          <p:grpSpPr>
            <a:xfrm>
              <a:off x="3243330" y="2912235"/>
              <a:ext cx="2362200" cy="2133600"/>
              <a:chOff x="2247900" y="571500"/>
              <a:chExt cx="2362200" cy="2133600"/>
            </a:xfrm>
            <a:grpFill/>
          </p:grpSpPr>
          <p:sp>
            <p:nvSpPr>
              <p:cNvPr id="43" name="Rectangle 42"/>
              <p:cNvSpPr/>
              <p:nvPr/>
            </p:nvSpPr>
            <p:spPr>
              <a:xfrm>
                <a:off x="2514600" y="838200"/>
                <a:ext cx="1828800" cy="160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Oval 43"/>
              <p:cNvSpPr/>
              <p:nvPr/>
            </p:nvSpPr>
            <p:spPr>
              <a:xfrm>
                <a:off x="4076700" y="13716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Oval 44"/>
              <p:cNvSpPr/>
              <p:nvPr/>
            </p:nvSpPr>
            <p:spPr>
              <a:xfrm>
                <a:off x="3162300" y="21717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Oval 45"/>
              <p:cNvSpPr/>
              <p:nvPr/>
            </p:nvSpPr>
            <p:spPr>
              <a:xfrm>
                <a:off x="3162300" y="5715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Oval 46"/>
              <p:cNvSpPr/>
              <p:nvPr/>
            </p:nvSpPr>
            <p:spPr>
              <a:xfrm>
                <a:off x="2247900" y="13716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grpSp>
        <p:nvGrpSpPr>
          <p:cNvPr id="19" name="Group 18"/>
          <p:cNvGrpSpPr/>
          <p:nvPr/>
        </p:nvGrpSpPr>
        <p:grpSpPr>
          <a:xfrm rot="804077">
            <a:off x="4539718" y="-22821"/>
            <a:ext cx="2362200" cy="2133600"/>
            <a:chOff x="5072130" y="2912235"/>
            <a:chExt cx="2362200" cy="2133600"/>
          </a:xfrm>
          <a:solidFill>
            <a:schemeClr val="bg1">
              <a:lumMod val="85000"/>
            </a:schemeClr>
          </a:solidFill>
        </p:grpSpPr>
        <p:grpSp>
          <p:nvGrpSpPr>
            <p:cNvPr id="20" name="Group 19"/>
            <p:cNvGrpSpPr/>
            <p:nvPr/>
          </p:nvGrpSpPr>
          <p:grpSpPr>
            <a:xfrm>
              <a:off x="5072130" y="2912235"/>
              <a:ext cx="2362200" cy="2133600"/>
              <a:chOff x="4800600" y="2912235"/>
              <a:chExt cx="2362200" cy="2133600"/>
            </a:xfrm>
            <a:grpFill/>
          </p:grpSpPr>
          <p:sp>
            <p:nvSpPr>
              <p:cNvPr id="22" name="Rectangle 21"/>
              <p:cNvSpPr/>
              <p:nvPr/>
            </p:nvSpPr>
            <p:spPr>
              <a:xfrm>
                <a:off x="5067300" y="3178935"/>
                <a:ext cx="1828800" cy="160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Oval 23"/>
              <p:cNvSpPr/>
              <p:nvPr/>
            </p:nvSpPr>
            <p:spPr>
              <a:xfrm>
                <a:off x="5715000" y="4512435"/>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25" name="Oval 24"/>
              <p:cNvSpPr/>
              <p:nvPr/>
            </p:nvSpPr>
            <p:spPr>
              <a:xfrm>
                <a:off x="5715000" y="2912235"/>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Oval 25"/>
              <p:cNvSpPr/>
              <p:nvPr/>
            </p:nvSpPr>
            <p:spPr>
              <a:xfrm>
                <a:off x="4800600" y="3712335"/>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p:nvSpPr>
            <p:spPr>
              <a:xfrm>
                <a:off x="6629400" y="3712335"/>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1" name="Rectangle 20"/>
            <p:cNvSpPr/>
            <p:nvPr/>
          </p:nvSpPr>
          <p:spPr>
            <a:xfrm>
              <a:off x="5381760" y="3244334"/>
              <a:ext cx="1775289" cy="1200329"/>
            </a:xfrm>
            <a:prstGeom prst="rect">
              <a:avLst/>
            </a:prstGeom>
            <a:noFill/>
          </p:spPr>
          <p:txBody>
            <a:bodyPr wrap="square">
              <a:spAutoFit/>
            </a:bodyPr>
            <a:lstStyle/>
            <a:p>
              <a:pPr algn="ctr"/>
              <a:r>
                <a:rPr lang="en-US" dirty="0">
                  <a:solidFill>
                    <a:prstClr val="white"/>
                  </a:solidFill>
                </a:rPr>
                <a:t>‘Team’ ethos: Clinical &amp; Informatics Integration </a:t>
              </a:r>
            </a:p>
          </p:txBody>
        </p:sp>
      </p:grpSp>
      <p:grpSp>
        <p:nvGrpSpPr>
          <p:cNvPr id="27" name="Group 26"/>
          <p:cNvGrpSpPr/>
          <p:nvPr/>
        </p:nvGrpSpPr>
        <p:grpSpPr>
          <a:xfrm rot="20811997">
            <a:off x="6758938" y="227272"/>
            <a:ext cx="2095500" cy="2133600"/>
            <a:chOff x="6905760" y="2912235"/>
            <a:chExt cx="2095500" cy="2133600"/>
          </a:xfrm>
          <a:solidFill>
            <a:schemeClr val="bg1">
              <a:lumMod val="85000"/>
            </a:schemeClr>
          </a:solidFill>
        </p:grpSpPr>
        <p:grpSp>
          <p:nvGrpSpPr>
            <p:cNvPr id="28" name="Group 27"/>
            <p:cNvGrpSpPr/>
            <p:nvPr/>
          </p:nvGrpSpPr>
          <p:grpSpPr>
            <a:xfrm>
              <a:off x="6905760" y="2912235"/>
              <a:ext cx="2095500" cy="2133600"/>
              <a:chOff x="1333500" y="571500"/>
              <a:chExt cx="2095500" cy="2133600"/>
            </a:xfrm>
            <a:grpFill/>
          </p:grpSpPr>
          <p:sp>
            <p:nvSpPr>
              <p:cNvPr id="31" name="Rectangle 30"/>
              <p:cNvSpPr/>
              <p:nvPr/>
            </p:nvSpPr>
            <p:spPr>
              <a:xfrm>
                <a:off x="1600200" y="838200"/>
                <a:ext cx="1828800" cy="160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Oval 31"/>
              <p:cNvSpPr/>
              <p:nvPr/>
            </p:nvSpPr>
            <p:spPr>
              <a:xfrm>
                <a:off x="2247900" y="2171700"/>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33" name="Oval 32"/>
              <p:cNvSpPr/>
              <p:nvPr/>
            </p:nvSpPr>
            <p:spPr>
              <a:xfrm>
                <a:off x="2247900" y="5715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Oval 33"/>
              <p:cNvSpPr/>
              <p:nvPr/>
            </p:nvSpPr>
            <p:spPr>
              <a:xfrm>
                <a:off x="1333500" y="13716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9" name="Oval 28"/>
            <p:cNvSpPr/>
            <p:nvPr/>
          </p:nvSpPr>
          <p:spPr>
            <a:xfrm>
              <a:off x="7803524" y="2912235"/>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grpSp>
      <p:sp>
        <p:nvSpPr>
          <p:cNvPr id="4" name="AutoShape 6" descr="data:image/jpeg;base64,/9j/4AAQSkZJRgABAQAAAQABAAD/2wCEAAkGBwgHBgkIBwgWFgkXGR8aGRgYGRsgIRsgKyAiJykmIB8qKC0hJCExJx0fLTEiJSkrLjo6JyU0OTcsOigtOjEBCgoKBQUFDgUFDisZExkrKysrKysrKysrKysrKysrKysrKysrKysrKysrKysrKysrKysrKysrKysrKysrKysrK//AABEIAJYBTwMBIgACEQEDEQH/xAAbAAEBAQEBAQEBAAAAAAAAAAAABgUDBAcCAf/EADIQAAIBAwMDAwMDAgcBAAAAAAABAgMEEQUSIQYxQSJRYRMjcTKBkRVCFBZSYoKh8Qf/xAAUAQEAAAAAAAAAAAAAAAAAAAAA/8QAFBEBAAAAAAAAAAAAAAAAAAAAAP/aAAwDAQACEQMRAD8A+4gAAAAAAAAAAAAAAAAAAAAAAAAAAZ+tarbaTafVuayjKT2wzl5l84TePd+EaBI9ZdOahrOpWdWzqR+ko7G5P9HOXJLzleFjmMfDyg9vR8taq0rutrVdSjKS+njY4tYzmDj3g8rGeeHnuUJwsbWlY2dC0oL7UIqK/CWDuAAAAAAAAAAAAAAAAAAAAAAAAAAAAAAAAAAAAAAAAAAAAAAAAAB4oavps77/AAEL+m7vlbFJZyuWse+E3jv5PaAAMPV+oKNGdaw0yrTnq+HtptvGeOG1xuxyoNpv3SeUG4DJ6YudRvNIp3Gq09teTbS2uL2+Mx8P49sZ5yawAAAAAAAAAAAAAAAAAAAAAAAAAAAAAAAAAAAAAAAAAAAAAAIPrm91mtqkdLsI1VQcE8UtylNtvvNdorGO6XdyeGsXgAwNH6cpW15T1W+9WpuC3Y/Sp7cSlFYXqa7vt3aS3PO+AB/JLMWk8fJG6N0JGzv4XF/e/VhF7ora1mWcpybbzzz8vlvwWYAAAAAAAAAAAAAAAAAAAAAAAAAAAAAAAAAAAAQev9QdRUtZr29lbTjRi8RSpOTn85w8/wDHt55TLwATFrfdSS16jRnZp2DjHe3HG30JvEs992eMP247qnByubila29SvcVFGlFZbfhAdQZFh1Po2oVnRtb37nfEozjnCy8bks8Jvg99lfWmoUXWsbqFSlnGYSUln2yvPwB4+paOoXGjV6OkzxdPHKlteMrOH4eM88flMldK6U1mpRvYahWUYVKe1KU3N7t0ZJvxjh+c8l8AM3p/S56RpsbSrdyqSTb3PjHxFZeF8Zfk9Oo39tptpO6vau2iu7w3/CXLfwj0nm1CxttStKlpe0t1GXdcr8NNcp57NATdXrq0lZ3lWytJurSh9Rqo4wTgpJSe5bsKKll5XY2+ntSr6tpdO8uLN0pSbxHLeVnhrKTw/wAfjKw3y0npvS9KqOta2/3nxuk3J/tnhfska4AAAAAAAAAAAAAAAAAAAAAAAAAAAAAAAAA5XNxRtKE69zVUaMVlyk8JHUnOtdHvtZtLWnYOOYzy1KTS7NJ9n2/Hl+3IcP8AM15da3YW+l2kZ6fV9Sqer1R/ufjY4vhxkm84XDkiqMrpvRoaHpqtYz3VG3Kcu2ZPC4XhJJJfj3yaoAlNW65srG6rW1vbSqzg2pNNJZTw0vLaaa7JfJVmVX6c0e4vZXlewjKs+XnOG/dx/S38tAZ2j6jrd9rtXdTg9HxuhUUWlKDScNrb9UsNZaWOH24zTBcLCAA5XVvSu7arbXEM0ZpxkvdNYfydQBMaf0RYWN4rmneVnJKSSk6eOYuPiCfaTxz/ACaWg6BZaFSqRtHJzljdKbTbxnHZJeX2S7mqAAAAAAAAAAAAAAAAAAAAAAAAAAAAAAAAAAAAAAAAAAAAAnur9R1jT6NvLRbJ1JcyliLl2xiOFz6s9/h+5QgAAAAAAAAAAAAAAAAAAAAAAAAAAAAAAAAAAAAAAAAAAAAAAAAAAAB57W+tbudaFrcRlKEts1Fp7X7P2fD/AIZ6APnfXNlqGo9T0aFtbzf24qElF7Y5csvd2XZZ58R91n6IAAAAAAAAAAAAAAAAAAAAAAAAAAAAAAAAAAAAAAAAAAAAAAAAAAAAEBpl7p+hdYV7WFKruqT+nKc5xxFyacUoRjym5JJt5Wc+WX5g6p0pYalqlPUalScaqcXJRccTxjG7Kb7JLKa4/Y3gABh9WabqWo2NJaReOnXjLOFOUFJYxhyjzxnPlfHZoNwEXpnWMaGorS7+MpU4yVJVnxKUl6W5wx6U5Z7Zxw3jnFoAAAAAAAAAAAAAAADlG6t5VvoxrxdX/TlZ/juB1AAAAAAAABM3mu6rDqSGmUNMatvV9yUZtS+3KSaaxFLcksZb/DZjaL1Vr9xqttRurJyhKSU4qlOLgn555ilnL3Z4WO4F+AAAAAAHn1FXTsa60+UVd7Xscu2fGf8AxgegEHc6b1bX0dRqXFR3Sqyfpqxi5R2xxzFxX6lLjK7m30ba61aWdanrU21lOCnPfNe+ZZfHbHLffxgChAAAAAAT3Umk6vqF7aVtO1DbQg03DdKOWpZy3HO7j+2XHHyTt/0RrFXWLi8tbmkt1Sc4zc5qcMyb49L7ZWOfAH0MH5gpKEVOWZeX7n6AAAAAAMjUOm9Lv9Qp39ag1cJptxeN2MY3Ls+yWe+Fjtwa4AAAACLnqXVla31NOydOvFRdNRhnHrW7EnlTe3PK9uyLQAR3R1/1HXv6lPV6dSVrtfqqU1BxlxjHpjlPnPD8dvNiAABzr1VQoVK0otqKbxFZbwvC8v4JB9eQq6VWvrSwzicYJSmucqTy2k+23ss/kCzBNdI9SXGvVbqnWtFFQUfVFvGXnhp9nxnu/wBuM0oE9q/TtxqGvWepQ1HFKm4v6bi2uHl7fUkm1w3hv5wkjDp//P7ilewnS1GMaUZKUWoNSXOeFnGf92f28F6AAAAAyepo6xLTl/QZpXO7n9OduH+nd6c5x+rjGfOCV1e26wuKenqnCtn6FP6mypSh93ndnbKOX27en2A+gAzun7e9tdHt6Op1992s7m3nu20s+cJpZ84yaIAAAAAAONK6t61SVOjXjKa7pSTa/KJir0hcT1DVLiWp74V6VWmlOLbjvaffOHFYaSSXGEcuneipaZqtC+ubmL+nnZGMWuXFxy37Yk+Me3PAFkAAAAAHm1K4rWthXuLa2dSrGLagnhyft5/6TfsmekAQt31Vrn9Ip3FOzUKrqSi805+lJRa4b4fqfL9uxtdHahqmpWVatqlJKO7EHtcXJY548r2ax59igAAAATlzrmpU+p6emx01qzefuNSe77bllNelepbccv8AGUTlj1P1XfXEYWtpCVZ87HTkorjy85X5cu/Hk+jAAAAAAAEvqGi6tHqB6rbao3apSl9KU5pJ/TcUlFZi1uxLsv3Z/QBH9Janql51LQs6ep1dyeZ75ylFxjjckm2stccJe/g+rgAAAAAAA5VLa3qKSqUItPl5SefyAB+qVKnQgoUaajD2SSR+wAAAAAAAAAAAAAAAAAAAAAAAAAAAAAAAAAAAA//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1" name="Rectangle 40"/>
          <p:cNvSpPr/>
          <p:nvPr/>
        </p:nvSpPr>
        <p:spPr>
          <a:xfrm rot="425707">
            <a:off x="2662068" y="414639"/>
            <a:ext cx="1593760" cy="1477328"/>
          </a:xfrm>
          <a:prstGeom prst="rect">
            <a:avLst/>
          </a:prstGeom>
          <a:noFill/>
        </p:spPr>
        <p:txBody>
          <a:bodyPr wrap="square">
            <a:spAutoFit/>
          </a:bodyPr>
          <a:lstStyle/>
          <a:p>
            <a:pPr algn="ctr"/>
            <a:r>
              <a:rPr lang="en-US" dirty="0" smtClean="0">
                <a:solidFill>
                  <a:prstClr val="white"/>
                </a:solidFill>
              </a:rPr>
              <a:t>Leadership with relentless focus who </a:t>
            </a:r>
            <a:endParaRPr lang="en-US" dirty="0">
              <a:solidFill>
                <a:prstClr val="white"/>
              </a:solidFill>
            </a:endParaRPr>
          </a:p>
          <a:p>
            <a:pPr algn="ctr"/>
            <a:r>
              <a:rPr lang="en-US" dirty="0" smtClean="0">
                <a:solidFill>
                  <a:prstClr val="white"/>
                </a:solidFill>
              </a:rPr>
              <a:t>connect </a:t>
            </a:r>
            <a:r>
              <a:rPr lang="en-US" dirty="0">
                <a:solidFill>
                  <a:prstClr val="white"/>
                </a:solidFill>
              </a:rPr>
              <a:t>with the ‘front line’</a:t>
            </a:r>
          </a:p>
        </p:txBody>
      </p:sp>
      <p:sp>
        <p:nvSpPr>
          <p:cNvPr id="49" name="TextBox 48"/>
          <p:cNvSpPr txBox="1"/>
          <p:nvPr/>
        </p:nvSpPr>
        <p:spPr>
          <a:xfrm rot="20765329">
            <a:off x="7039321" y="558484"/>
            <a:ext cx="1794457" cy="1200329"/>
          </a:xfrm>
          <a:prstGeom prst="rect">
            <a:avLst/>
          </a:prstGeom>
          <a:noFill/>
        </p:spPr>
        <p:txBody>
          <a:bodyPr wrap="square" rtlCol="0">
            <a:spAutoFit/>
          </a:bodyPr>
          <a:lstStyle/>
          <a:p>
            <a:pPr algn="r"/>
            <a:r>
              <a:rPr lang="en-US" dirty="0" smtClean="0">
                <a:solidFill>
                  <a:prstClr val="white"/>
                </a:solidFill>
              </a:rPr>
              <a:t>Increasing staff capacity</a:t>
            </a:r>
          </a:p>
          <a:p>
            <a:pPr algn="r"/>
            <a:r>
              <a:rPr lang="en-US" dirty="0" smtClean="0">
                <a:solidFill>
                  <a:prstClr val="white"/>
                </a:solidFill>
              </a:rPr>
              <a:t>   &amp; capability in QI &amp; innovation</a:t>
            </a:r>
            <a:endParaRPr lang="en-US" dirty="0">
              <a:solidFill>
                <a:prstClr val="white"/>
              </a:solidFill>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8948" y="2576314"/>
            <a:ext cx="5275812" cy="3956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475" y="5561330"/>
            <a:ext cx="2777665" cy="766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4551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rot="20497049">
            <a:off x="229854" y="-64092"/>
            <a:ext cx="2095500" cy="2133600"/>
            <a:chOff x="1681230" y="2912235"/>
            <a:chExt cx="2095500" cy="2133600"/>
          </a:xfrm>
          <a:solidFill>
            <a:schemeClr val="bg1">
              <a:lumMod val="85000"/>
            </a:schemeClr>
          </a:solidFill>
        </p:grpSpPr>
        <p:grpSp>
          <p:nvGrpSpPr>
            <p:cNvPr id="13" name="Group 12"/>
            <p:cNvGrpSpPr/>
            <p:nvPr/>
          </p:nvGrpSpPr>
          <p:grpSpPr>
            <a:xfrm>
              <a:off x="1681230" y="2912235"/>
              <a:ext cx="2095500" cy="2133600"/>
              <a:chOff x="1409700" y="2912235"/>
              <a:chExt cx="2095500" cy="2133600"/>
            </a:xfrm>
            <a:grpFill/>
          </p:grpSpPr>
          <p:sp>
            <p:nvSpPr>
              <p:cNvPr id="15" name="Rectangle 14"/>
              <p:cNvSpPr/>
              <p:nvPr/>
            </p:nvSpPr>
            <p:spPr>
              <a:xfrm>
                <a:off x="1409700" y="3178935"/>
                <a:ext cx="1828800" cy="1600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Oval 15"/>
              <p:cNvSpPr/>
              <p:nvPr/>
            </p:nvSpPr>
            <p:spPr>
              <a:xfrm>
                <a:off x="2971800" y="3712335"/>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Oval 16"/>
              <p:cNvSpPr/>
              <p:nvPr/>
            </p:nvSpPr>
            <p:spPr>
              <a:xfrm>
                <a:off x="2057400" y="4512435"/>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Oval 17"/>
              <p:cNvSpPr/>
              <p:nvPr/>
            </p:nvSpPr>
            <p:spPr>
              <a:xfrm>
                <a:off x="2057400" y="2912235"/>
                <a:ext cx="533400" cy="533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4" name="TextBox 13"/>
            <p:cNvSpPr txBox="1"/>
            <p:nvPr/>
          </p:nvSpPr>
          <p:spPr>
            <a:xfrm>
              <a:off x="1821288" y="3178935"/>
              <a:ext cx="1447800" cy="1200329"/>
            </a:xfrm>
            <a:prstGeom prst="rect">
              <a:avLst/>
            </a:prstGeom>
            <a:noFill/>
          </p:spPr>
          <p:txBody>
            <a:bodyPr wrap="square" rtlCol="0">
              <a:spAutoFit/>
            </a:bodyPr>
            <a:lstStyle/>
            <a:p>
              <a:r>
                <a:rPr lang="en-US" b="1" dirty="0" smtClean="0">
                  <a:solidFill>
                    <a:prstClr val="black"/>
                  </a:solidFill>
                </a:rPr>
                <a:t>Valued Workforce &amp; Psychological Safety </a:t>
              </a:r>
            </a:p>
          </p:txBody>
        </p:sp>
      </p:grpSp>
      <p:grpSp>
        <p:nvGrpSpPr>
          <p:cNvPr id="3" name="Group 2"/>
          <p:cNvGrpSpPr/>
          <p:nvPr/>
        </p:nvGrpSpPr>
        <p:grpSpPr>
          <a:xfrm rot="404097">
            <a:off x="2290186" y="84417"/>
            <a:ext cx="2362200" cy="2133600"/>
            <a:chOff x="3243330" y="2912235"/>
            <a:chExt cx="2362200" cy="2133600"/>
          </a:xfrm>
          <a:solidFill>
            <a:schemeClr val="bg1">
              <a:lumMod val="85000"/>
            </a:schemeClr>
          </a:solidFill>
        </p:grpSpPr>
        <p:sp>
          <p:nvSpPr>
            <p:cNvPr id="74" name="Oval 73"/>
            <p:cNvSpPr/>
            <p:nvPr/>
          </p:nvSpPr>
          <p:spPr>
            <a:xfrm>
              <a:off x="4157730" y="2912235"/>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grpSp>
          <p:nvGrpSpPr>
            <p:cNvPr id="48" name="Group 47"/>
            <p:cNvGrpSpPr/>
            <p:nvPr/>
          </p:nvGrpSpPr>
          <p:grpSpPr>
            <a:xfrm>
              <a:off x="3243330" y="2912235"/>
              <a:ext cx="2362200" cy="2133600"/>
              <a:chOff x="2247900" y="571500"/>
              <a:chExt cx="2362200" cy="2133600"/>
            </a:xfrm>
            <a:grpFill/>
          </p:grpSpPr>
          <p:sp>
            <p:nvSpPr>
              <p:cNvPr id="43" name="Rectangle 42"/>
              <p:cNvSpPr/>
              <p:nvPr/>
            </p:nvSpPr>
            <p:spPr>
              <a:xfrm>
                <a:off x="2514600" y="838200"/>
                <a:ext cx="1828800" cy="160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Oval 43"/>
              <p:cNvSpPr/>
              <p:nvPr/>
            </p:nvSpPr>
            <p:spPr>
              <a:xfrm>
                <a:off x="4076700" y="13716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Oval 44"/>
              <p:cNvSpPr/>
              <p:nvPr/>
            </p:nvSpPr>
            <p:spPr>
              <a:xfrm>
                <a:off x="3162300" y="21717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Oval 45"/>
              <p:cNvSpPr/>
              <p:nvPr/>
            </p:nvSpPr>
            <p:spPr>
              <a:xfrm>
                <a:off x="3162300" y="5715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Oval 46"/>
              <p:cNvSpPr/>
              <p:nvPr/>
            </p:nvSpPr>
            <p:spPr>
              <a:xfrm>
                <a:off x="2247900" y="13716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grpSp>
        <p:nvGrpSpPr>
          <p:cNvPr id="19" name="Group 18"/>
          <p:cNvGrpSpPr/>
          <p:nvPr/>
        </p:nvGrpSpPr>
        <p:grpSpPr>
          <a:xfrm rot="804077">
            <a:off x="4539718" y="-22821"/>
            <a:ext cx="2362200" cy="2133600"/>
            <a:chOff x="5072130" y="2912235"/>
            <a:chExt cx="2362200" cy="2133600"/>
          </a:xfrm>
          <a:solidFill>
            <a:schemeClr val="bg1">
              <a:lumMod val="85000"/>
            </a:schemeClr>
          </a:solidFill>
        </p:grpSpPr>
        <p:grpSp>
          <p:nvGrpSpPr>
            <p:cNvPr id="20" name="Group 19"/>
            <p:cNvGrpSpPr/>
            <p:nvPr/>
          </p:nvGrpSpPr>
          <p:grpSpPr>
            <a:xfrm>
              <a:off x="5072130" y="2912235"/>
              <a:ext cx="2362200" cy="2133600"/>
              <a:chOff x="4800600" y="2912235"/>
              <a:chExt cx="2362200" cy="2133600"/>
            </a:xfrm>
            <a:grpFill/>
          </p:grpSpPr>
          <p:sp>
            <p:nvSpPr>
              <p:cNvPr id="22" name="Rectangle 21"/>
              <p:cNvSpPr/>
              <p:nvPr/>
            </p:nvSpPr>
            <p:spPr>
              <a:xfrm>
                <a:off x="5067300" y="3178935"/>
                <a:ext cx="1828800" cy="160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Oval 23"/>
              <p:cNvSpPr/>
              <p:nvPr/>
            </p:nvSpPr>
            <p:spPr>
              <a:xfrm>
                <a:off x="5715000" y="4512435"/>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25" name="Oval 24"/>
              <p:cNvSpPr/>
              <p:nvPr/>
            </p:nvSpPr>
            <p:spPr>
              <a:xfrm>
                <a:off x="5715000" y="2912235"/>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Oval 25"/>
              <p:cNvSpPr/>
              <p:nvPr/>
            </p:nvSpPr>
            <p:spPr>
              <a:xfrm>
                <a:off x="4800600" y="3712335"/>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p:nvSpPr>
            <p:spPr>
              <a:xfrm>
                <a:off x="6629400" y="3712335"/>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1" name="Rectangle 20"/>
            <p:cNvSpPr/>
            <p:nvPr/>
          </p:nvSpPr>
          <p:spPr>
            <a:xfrm>
              <a:off x="5381760" y="3244334"/>
              <a:ext cx="1775289" cy="1200329"/>
            </a:xfrm>
            <a:prstGeom prst="rect">
              <a:avLst/>
            </a:prstGeom>
            <a:noFill/>
          </p:spPr>
          <p:txBody>
            <a:bodyPr wrap="square">
              <a:spAutoFit/>
            </a:bodyPr>
            <a:lstStyle/>
            <a:p>
              <a:pPr algn="ctr"/>
              <a:r>
                <a:rPr lang="en-US" dirty="0">
                  <a:solidFill>
                    <a:prstClr val="white"/>
                  </a:solidFill>
                </a:rPr>
                <a:t>‘Team’ ethos: Clinical &amp; Informatics Integration </a:t>
              </a:r>
            </a:p>
          </p:txBody>
        </p:sp>
      </p:grpSp>
      <p:grpSp>
        <p:nvGrpSpPr>
          <p:cNvPr id="27" name="Group 26"/>
          <p:cNvGrpSpPr/>
          <p:nvPr/>
        </p:nvGrpSpPr>
        <p:grpSpPr>
          <a:xfrm rot="20811997">
            <a:off x="6758938" y="227272"/>
            <a:ext cx="2095500" cy="2133600"/>
            <a:chOff x="6905760" y="2912235"/>
            <a:chExt cx="2095500" cy="2133600"/>
          </a:xfrm>
          <a:solidFill>
            <a:schemeClr val="bg1">
              <a:lumMod val="85000"/>
            </a:schemeClr>
          </a:solidFill>
        </p:grpSpPr>
        <p:grpSp>
          <p:nvGrpSpPr>
            <p:cNvPr id="28" name="Group 27"/>
            <p:cNvGrpSpPr/>
            <p:nvPr/>
          </p:nvGrpSpPr>
          <p:grpSpPr>
            <a:xfrm>
              <a:off x="6905760" y="2912235"/>
              <a:ext cx="2095500" cy="2133600"/>
              <a:chOff x="1333500" y="571500"/>
              <a:chExt cx="2095500" cy="2133600"/>
            </a:xfrm>
            <a:grpFill/>
          </p:grpSpPr>
          <p:sp>
            <p:nvSpPr>
              <p:cNvPr id="31" name="Rectangle 30"/>
              <p:cNvSpPr/>
              <p:nvPr/>
            </p:nvSpPr>
            <p:spPr>
              <a:xfrm>
                <a:off x="1600200" y="838200"/>
                <a:ext cx="1828800" cy="160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Oval 31"/>
              <p:cNvSpPr/>
              <p:nvPr/>
            </p:nvSpPr>
            <p:spPr>
              <a:xfrm>
                <a:off x="2247900" y="2171700"/>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33" name="Oval 32"/>
              <p:cNvSpPr/>
              <p:nvPr/>
            </p:nvSpPr>
            <p:spPr>
              <a:xfrm>
                <a:off x="2247900" y="5715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Oval 33"/>
              <p:cNvSpPr/>
              <p:nvPr/>
            </p:nvSpPr>
            <p:spPr>
              <a:xfrm>
                <a:off x="1333500" y="13716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9" name="Oval 28"/>
            <p:cNvSpPr/>
            <p:nvPr/>
          </p:nvSpPr>
          <p:spPr>
            <a:xfrm>
              <a:off x="7803524" y="2912235"/>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grpSp>
      <p:sp>
        <p:nvSpPr>
          <p:cNvPr id="4" name="AutoShape 6" descr="data:image/jpeg;base64,/9j/4AAQSkZJRgABAQAAAQABAAD/2wCEAAkGBwgHBgkIBwgWFgkXGR8aGRgYGRsgIRsgKyAiJykmIB8qKC0hJCExJx0fLTEiJSkrLjo6JyU0OTcsOigtOjEBCgoKBQUFDgUFDisZExkrKysrKysrKysrKysrKysrKysrKysrKysrKysrKysrKysrKysrKysrKysrKysrKysrK//AABEIAJYBTwMBIgACEQEDEQH/xAAbAAEBAQEBAQEBAAAAAAAAAAAABgUDBAcCAf/EADIQAAIBAwMDAwMDAgcBAAAAAAABAgMEEQUSIQYxQSJRYRMjcTKBkRVCFBZSYoKh8Qf/xAAUAQEAAAAAAAAAAAAAAAAAAAAA/8QAFBEBAAAAAAAAAAAAAAAAAAAAAP/aAAwDAQACEQMRAD8A+4gAAAAAAAAAAAAAAAAAAAAAAAAAAZ+tarbaTafVuayjKT2wzl5l84TePd+EaBI9ZdOahrOpWdWzqR+ko7G5P9HOXJLzleFjmMfDyg9vR8taq0rutrVdSjKS+njY4tYzmDj3g8rGeeHnuUJwsbWlY2dC0oL7UIqK/CWDuAAAAAAAAAAAAAAAAAAAAAAAAAAAAAAAAAAAAAAAAAAAAAAAAAB4oavps77/AAEL+m7vlbFJZyuWse+E3jv5PaAAMPV+oKNGdaw0yrTnq+HtptvGeOG1xuxyoNpv3SeUG4DJ6YudRvNIp3Gq09teTbS2uL2+Mx8P49sZ5yawAAAAAAAAAAAAAAAAAAAAAAAAAAAAAAAAAAAAAAAAAAAAAAIPrm91mtqkdLsI1VQcE8UtylNtvvNdorGO6XdyeGsXgAwNH6cpW15T1W+9WpuC3Y/Sp7cSlFYXqa7vt3aS3PO+AB/JLMWk8fJG6N0JGzv4XF/e/VhF7ora1mWcpybbzzz8vlvwWYAAAAAAAAAAAAAAAAAAAAAAAAAAAAAAAAAAAAQev9QdRUtZr29lbTjRi8RSpOTn85w8/wDHt55TLwATFrfdSS16jRnZp2DjHe3HG30JvEs992eMP247qnByubila29SvcVFGlFZbfhAdQZFh1Po2oVnRtb37nfEozjnCy8bks8Jvg99lfWmoUXWsbqFSlnGYSUln2yvPwB4+paOoXGjV6OkzxdPHKlteMrOH4eM88flMldK6U1mpRvYahWUYVKe1KU3N7t0ZJvxjh+c8l8AM3p/S56RpsbSrdyqSTb3PjHxFZeF8Zfk9Oo39tptpO6vau2iu7w3/CXLfwj0nm1CxttStKlpe0t1GXdcr8NNcp57NATdXrq0lZ3lWytJurSh9Rqo4wTgpJSe5bsKKll5XY2+ntSr6tpdO8uLN0pSbxHLeVnhrKTw/wAfjKw3y0npvS9KqOta2/3nxuk3J/tnhfska4AAAAAAAAAAAAAAAAAAAAAAAAAAAAAAAAA5XNxRtKE69zVUaMVlyk8JHUnOtdHvtZtLWnYOOYzy1KTS7NJ9n2/Hl+3IcP8AM15da3YW+l2kZ6fV9Sqer1R/ufjY4vhxkm84XDkiqMrpvRoaHpqtYz3VG3Kcu2ZPC4XhJJJfj3yaoAlNW65srG6rW1vbSqzg2pNNJZTw0vLaaa7JfJVmVX6c0e4vZXlewjKs+XnOG/dx/S38tAZ2j6jrd9rtXdTg9HxuhUUWlKDScNrb9UsNZaWOH24zTBcLCAA5XVvSu7arbXEM0ZpxkvdNYfydQBMaf0RYWN4rmneVnJKSSk6eOYuPiCfaTxz/ACaWg6BZaFSqRtHJzljdKbTbxnHZJeX2S7mqAAAAAAAAAAAAAAAAAAAAAAAAAAAAAAAAAAAAAAAAAAAAAnur9R1jT6NvLRbJ1JcyliLl2xiOFz6s9/h+5QgAAAAAAAAAAAAAAAAAAAAAAAAAAAAAAAAAAAAAAAAAAAAAAAAAAAB57W+tbudaFrcRlKEts1Fp7X7P2fD/AIZ6APnfXNlqGo9T0aFtbzf24qElF7Y5csvd2XZZ58R91n6IAAAAAAAAAAAAAAAAAAAAAAAAAAAAAAAAAAAAAAAAAAAAAAAAAAAAEBpl7p+hdYV7WFKruqT+nKc5xxFyacUoRjym5JJt5Wc+WX5g6p0pYalqlPUalScaqcXJRccTxjG7Kb7JLKa4/Y3gABh9WabqWo2NJaReOnXjLOFOUFJYxhyjzxnPlfHZoNwEXpnWMaGorS7+MpU4yVJVnxKUl6W5wx6U5Z7Zxw3jnFoAAAAAAAAAAAAAAADlG6t5VvoxrxdX/TlZ/juB1AAAAAAAABM3mu6rDqSGmUNMatvV9yUZtS+3KSaaxFLcksZb/DZjaL1Vr9xqttRurJyhKSU4qlOLgn555ilnL3Z4WO4F+AAAAAAHn1FXTsa60+UVd7Xscu2fGf8AxgegEHc6b1bX0dRqXFR3Sqyfpqxi5R2xxzFxX6lLjK7m30ba61aWdanrU21lOCnPfNe+ZZfHbHLffxgChAAAAAAT3Umk6vqF7aVtO1DbQg03DdKOWpZy3HO7j+2XHHyTt/0RrFXWLi8tbmkt1Sc4zc5qcMyb49L7ZWOfAH0MH5gpKEVOWZeX7n6AAAAAAMjUOm9Lv9Qp39ag1cJptxeN2MY3Ls+yWe+Fjtwa4AAAACLnqXVla31NOydOvFRdNRhnHrW7EnlTe3PK9uyLQAR3R1/1HXv6lPV6dSVrtfqqU1BxlxjHpjlPnPD8dvNiAABzr1VQoVK0otqKbxFZbwvC8v4JB9eQq6VWvrSwzicYJSmucqTy2k+23ss/kCzBNdI9SXGvVbqnWtFFQUfVFvGXnhp9nxnu/wBuM0oE9q/TtxqGvWepQ1HFKm4v6bi2uHl7fUkm1w3hv5wkjDp//P7ilewnS1GMaUZKUWoNSXOeFnGf92f28F6AAAAAyepo6xLTl/QZpXO7n9OduH+nd6c5x+rjGfOCV1e26wuKenqnCtn6FP6mypSh93ndnbKOX27en2A+gAzun7e9tdHt6Op1992s7m3nu20s+cJpZ84yaIAAAAAAONK6t61SVOjXjKa7pSTa/KJir0hcT1DVLiWp74V6VWmlOLbjvaffOHFYaSSXGEcuneipaZqtC+ubmL+nnZGMWuXFxy37Yk+Me3PAFkAAAAAHm1K4rWthXuLa2dSrGLagnhyft5/6TfsmekAQt31Vrn9Ip3FOzUKrqSi805+lJRa4b4fqfL9uxtdHahqmpWVatqlJKO7EHtcXJY548r2ax59igAAAATlzrmpU+p6emx01qzefuNSe77bllNelepbccv8AGUTlj1P1XfXEYWtpCVZ87HTkorjy85X5cu/Hk+jAAAAAAAEvqGi6tHqB6rbao3apSl9KU5pJ/TcUlFZi1uxLsv3Z/QBH9Janql51LQs6ep1dyeZ75ylFxjjckm2stccJe/g+rgAAAAAAA5VLa3qKSqUItPl5SefyAB+qVKnQgoUaajD2SSR+wAAAAAAAAAAAAAAAAAAAAAAAAAAAAAAAAAAAA//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1" name="Rectangle 40"/>
          <p:cNvSpPr/>
          <p:nvPr/>
        </p:nvSpPr>
        <p:spPr>
          <a:xfrm rot="425707">
            <a:off x="2662068" y="414639"/>
            <a:ext cx="1593760" cy="1477328"/>
          </a:xfrm>
          <a:prstGeom prst="rect">
            <a:avLst/>
          </a:prstGeom>
          <a:noFill/>
        </p:spPr>
        <p:txBody>
          <a:bodyPr wrap="square">
            <a:spAutoFit/>
          </a:bodyPr>
          <a:lstStyle/>
          <a:p>
            <a:pPr algn="ctr"/>
            <a:r>
              <a:rPr lang="en-US" dirty="0" smtClean="0">
                <a:solidFill>
                  <a:prstClr val="white"/>
                </a:solidFill>
              </a:rPr>
              <a:t>Leadership with relentless focus who </a:t>
            </a:r>
            <a:endParaRPr lang="en-US" dirty="0">
              <a:solidFill>
                <a:prstClr val="white"/>
              </a:solidFill>
            </a:endParaRPr>
          </a:p>
          <a:p>
            <a:pPr algn="ctr"/>
            <a:r>
              <a:rPr lang="en-US" dirty="0" smtClean="0">
                <a:solidFill>
                  <a:prstClr val="white"/>
                </a:solidFill>
              </a:rPr>
              <a:t>connect </a:t>
            </a:r>
            <a:r>
              <a:rPr lang="en-US" dirty="0">
                <a:solidFill>
                  <a:prstClr val="white"/>
                </a:solidFill>
              </a:rPr>
              <a:t>with the ‘front line’</a:t>
            </a:r>
          </a:p>
        </p:txBody>
      </p:sp>
      <p:sp>
        <p:nvSpPr>
          <p:cNvPr id="49" name="TextBox 48"/>
          <p:cNvSpPr txBox="1"/>
          <p:nvPr/>
        </p:nvSpPr>
        <p:spPr>
          <a:xfrm rot="20765329">
            <a:off x="7039321" y="558484"/>
            <a:ext cx="1794457" cy="1200329"/>
          </a:xfrm>
          <a:prstGeom prst="rect">
            <a:avLst/>
          </a:prstGeom>
          <a:noFill/>
        </p:spPr>
        <p:txBody>
          <a:bodyPr wrap="square" rtlCol="0">
            <a:spAutoFit/>
          </a:bodyPr>
          <a:lstStyle/>
          <a:p>
            <a:pPr algn="r"/>
            <a:r>
              <a:rPr lang="en-US" dirty="0" smtClean="0">
                <a:solidFill>
                  <a:prstClr val="white"/>
                </a:solidFill>
              </a:rPr>
              <a:t>Increasing staff capacity</a:t>
            </a:r>
          </a:p>
          <a:p>
            <a:pPr algn="r"/>
            <a:r>
              <a:rPr lang="en-US" dirty="0" smtClean="0">
                <a:solidFill>
                  <a:prstClr val="white"/>
                </a:solidFill>
              </a:rPr>
              <a:t>   &amp; capability in QI &amp; innovation</a:t>
            </a:r>
            <a:endParaRPr lang="en-US" dirty="0">
              <a:solidFill>
                <a:prstClr val="white"/>
              </a:solidFill>
            </a:endParaRPr>
          </a:p>
        </p:txBody>
      </p:sp>
      <p:sp>
        <p:nvSpPr>
          <p:cNvPr id="6" name="TextBox 5"/>
          <p:cNvSpPr txBox="1"/>
          <p:nvPr/>
        </p:nvSpPr>
        <p:spPr>
          <a:xfrm>
            <a:off x="253289" y="6376946"/>
            <a:ext cx="8656562" cy="276999"/>
          </a:xfrm>
          <a:prstGeom prst="rect">
            <a:avLst/>
          </a:prstGeom>
          <a:noFill/>
        </p:spPr>
        <p:txBody>
          <a:bodyPr wrap="square" rtlCol="0">
            <a:spAutoFit/>
          </a:bodyPr>
          <a:lstStyle/>
          <a:p>
            <a:r>
              <a:rPr lang="en-GB" sz="1200" dirty="0"/>
              <a:t>https://www.health.org.uk/news-and-comment/blogs/supporting-staff-wellbeing-during-covid-19-a-northumbrian-experience</a:t>
            </a:r>
          </a:p>
        </p:txBody>
      </p:sp>
      <p:sp>
        <p:nvSpPr>
          <p:cNvPr id="9" name="TextBox 8"/>
          <p:cNvSpPr txBox="1"/>
          <p:nvPr/>
        </p:nvSpPr>
        <p:spPr>
          <a:xfrm>
            <a:off x="2178782" y="2896892"/>
            <a:ext cx="1090199" cy="646331"/>
          </a:xfrm>
          <a:prstGeom prst="rect">
            <a:avLst/>
          </a:prstGeom>
          <a:noFill/>
        </p:spPr>
        <p:txBody>
          <a:bodyPr wrap="square" rtlCol="0">
            <a:spAutoFit/>
          </a:bodyPr>
          <a:lstStyle/>
          <a:p>
            <a:pPr algn="ctr"/>
            <a:r>
              <a:rPr lang="en-GB" dirty="0" smtClean="0"/>
              <a:t>6</a:t>
            </a:r>
            <a:r>
              <a:rPr lang="en-GB" baseline="30000" dirty="0" smtClean="0"/>
              <a:t>th</a:t>
            </a:r>
            <a:r>
              <a:rPr lang="en-GB" dirty="0" smtClean="0"/>
              <a:t> April 2020</a:t>
            </a:r>
            <a:endParaRPr lang="en-GB"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4219347"/>
            <a:ext cx="953473" cy="957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0576" y="3626200"/>
            <a:ext cx="2270066" cy="1186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289" y="2397833"/>
            <a:ext cx="2590800"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1662708" y="4879329"/>
            <a:ext cx="2331023" cy="461665"/>
          </a:xfrm>
          <a:prstGeom prst="rect">
            <a:avLst/>
          </a:prstGeom>
          <a:noFill/>
        </p:spPr>
        <p:txBody>
          <a:bodyPr wrap="none" lIns="91440" tIns="45720" rIns="91440" bIns="45720">
            <a:spAutoFit/>
          </a:bodyPr>
          <a:lstStyle/>
          <a:p>
            <a:pPr algn="ct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r>
              <a:rPr lang="en-US" sz="24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CorONA</a:t>
            </a: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Voice’</a:t>
            </a:r>
            <a:endParaRPr lang="en-US" sz="2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1" name="Curved Down Arrow 10"/>
          <p:cNvSpPr/>
          <p:nvPr/>
        </p:nvSpPr>
        <p:spPr>
          <a:xfrm rot="20102370">
            <a:off x="3420740" y="2674736"/>
            <a:ext cx="1551994" cy="55724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 name="Rounded Rectangular Callout 1"/>
          <p:cNvSpPr/>
          <p:nvPr/>
        </p:nvSpPr>
        <p:spPr>
          <a:xfrm>
            <a:off x="6778111" y="2651663"/>
            <a:ext cx="1812187" cy="1136787"/>
          </a:xfrm>
          <a:prstGeom prst="wedgeRoundRectCallout">
            <a:avLst>
              <a:gd name="adj1" fmla="val -48356"/>
              <a:gd name="adj2" fmla="val 68645"/>
              <a:gd name="adj3" fmla="val 1666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lumMod val="85000"/>
                    <a:lumOff val="15000"/>
                  </a:schemeClr>
                </a:solidFill>
              </a:rPr>
              <a:t>Who have you noticed this week?</a:t>
            </a:r>
            <a:endParaRPr lang="en-GB" dirty="0">
              <a:solidFill>
                <a:schemeClr val="tx1">
                  <a:lumMod val="85000"/>
                  <a:lumOff val="15000"/>
                </a:schemeClr>
              </a:solidFill>
            </a:endParaRPr>
          </a:p>
        </p:txBody>
      </p:sp>
      <p:sp>
        <p:nvSpPr>
          <p:cNvPr id="50" name="Oval Callout 49"/>
          <p:cNvSpPr/>
          <p:nvPr/>
        </p:nvSpPr>
        <p:spPr>
          <a:xfrm>
            <a:off x="4581570" y="3108299"/>
            <a:ext cx="1602268" cy="121906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1000’s welfare calls</a:t>
            </a:r>
            <a:endParaRPr lang="en-GB" dirty="0"/>
          </a:p>
        </p:txBody>
      </p:sp>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46952" y="4327359"/>
            <a:ext cx="1699435" cy="1699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79376" y="4648333"/>
            <a:ext cx="219075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 name="Curved Down Arrow 50"/>
          <p:cNvSpPr/>
          <p:nvPr/>
        </p:nvSpPr>
        <p:spPr>
          <a:xfrm rot="20102370">
            <a:off x="264142" y="3254798"/>
            <a:ext cx="1551994" cy="55724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8" name="TextBox 7"/>
          <p:cNvSpPr txBox="1"/>
          <p:nvPr/>
        </p:nvSpPr>
        <p:spPr>
          <a:xfrm>
            <a:off x="6795759" y="6026794"/>
            <a:ext cx="1642913" cy="369332"/>
          </a:xfrm>
          <a:prstGeom prst="rect">
            <a:avLst/>
          </a:prstGeom>
          <a:noFill/>
        </p:spPr>
        <p:txBody>
          <a:bodyPr wrap="square" rtlCol="0">
            <a:spAutoFit/>
          </a:bodyPr>
          <a:lstStyle/>
          <a:p>
            <a:pPr algn="ctr"/>
            <a:r>
              <a:rPr lang="en-GB" dirty="0" smtClean="0"/>
              <a:t>Anne Laverty</a:t>
            </a:r>
            <a:endParaRPr lang="en-GB" dirty="0"/>
          </a:p>
        </p:txBody>
      </p:sp>
    </p:spTree>
    <p:extLst>
      <p:ext uri="{BB962C8B-B14F-4D97-AF65-F5344CB8AC3E}">
        <p14:creationId xmlns:p14="http://schemas.microsoft.com/office/powerpoint/2010/main" val="2936229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fade">
                                      <p:cBhvr>
                                        <p:cTn id="20" dur="500"/>
                                        <p:tgtEl>
                                          <p:spTgt spid="5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29"/>
                                        </p:tgtEl>
                                        <p:attrNameLst>
                                          <p:attrName>style.visibility</p:attrName>
                                        </p:attrNameLst>
                                      </p:cBhvr>
                                      <p:to>
                                        <p:strVal val="visible"/>
                                      </p:to>
                                    </p:set>
                                    <p:animEffect transition="in" filter="fade">
                                      <p:cBhvr>
                                        <p:cTn id="25" dur="500"/>
                                        <p:tgtEl>
                                          <p:spTgt spid="102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27"/>
                                        </p:tgtEl>
                                        <p:attrNameLst>
                                          <p:attrName>style.visibility</p:attrName>
                                        </p:attrNameLst>
                                      </p:cBhvr>
                                      <p:to>
                                        <p:strVal val="visible"/>
                                      </p:to>
                                    </p:set>
                                    <p:animEffect transition="in" filter="fade">
                                      <p:cBhvr>
                                        <p:cTn id="35" dur="500"/>
                                        <p:tgtEl>
                                          <p:spTgt spid="102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P spid="2" grpId="0" animBg="1"/>
      <p:bldP spid="50" grpId="0" animBg="1"/>
      <p:bldP spid="51" grpId="0" animBg="1"/>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rot="20497049">
            <a:off x="229854" y="-64092"/>
            <a:ext cx="2095500" cy="2133600"/>
            <a:chOff x="1681230" y="2912235"/>
            <a:chExt cx="2095500" cy="2133600"/>
          </a:xfrm>
          <a:solidFill>
            <a:schemeClr val="bg1">
              <a:lumMod val="85000"/>
            </a:schemeClr>
          </a:solidFill>
        </p:grpSpPr>
        <p:grpSp>
          <p:nvGrpSpPr>
            <p:cNvPr id="13" name="Group 12"/>
            <p:cNvGrpSpPr/>
            <p:nvPr/>
          </p:nvGrpSpPr>
          <p:grpSpPr>
            <a:xfrm>
              <a:off x="1681230" y="2912235"/>
              <a:ext cx="2095500" cy="2133600"/>
              <a:chOff x="1409700" y="2912235"/>
              <a:chExt cx="2095500" cy="2133600"/>
            </a:xfrm>
            <a:grpFill/>
          </p:grpSpPr>
          <p:sp>
            <p:nvSpPr>
              <p:cNvPr id="15" name="Rectangle 14"/>
              <p:cNvSpPr/>
              <p:nvPr/>
            </p:nvSpPr>
            <p:spPr>
              <a:xfrm>
                <a:off x="1409700" y="3178935"/>
                <a:ext cx="1828800" cy="1600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Oval 15"/>
              <p:cNvSpPr/>
              <p:nvPr/>
            </p:nvSpPr>
            <p:spPr>
              <a:xfrm>
                <a:off x="2971800" y="3712335"/>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Oval 16"/>
              <p:cNvSpPr/>
              <p:nvPr/>
            </p:nvSpPr>
            <p:spPr>
              <a:xfrm>
                <a:off x="2057400" y="4512435"/>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Oval 17"/>
              <p:cNvSpPr/>
              <p:nvPr/>
            </p:nvSpPr>
            <p:spPr>
              <a:xfrm>
                <a:off x="2057400" y="2912235"/>
                <a:ext cx="533400" cy="533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4" name="TextBox 13"/>
            <p:cNvSpPr txBox="1"/>
            <p:nvPr/>
          </p:nvSpPr>
          <p:spPr>
            <a:xfrm>
              <a:off x="1821288" y="3178935"/>
              <a:ext cx="1447800" cy="1200329"/>
            </a:xfrm>
            <a:prstGeom prst="rect">
              <a:avLst/>
            </a:prstGeom>
            <a:noFill/>
          </p:spPr>
          <p:txBody>
            <a:bodyPr wrap="square" rtlCol="0">
              <a:spAutoFit/>
            </a:bodyPr>
            <a:lstStyle/>
            <a:p>
              <a:r>
                <a:rPr lang="en-US" b="1" dirty="0" smtClean="0">
                  <a:solidFill>
                    <a:prstClr val="black"/>
                  </a:solidFill>
                </a:rPr>
                <a:t>Valued Workforce &amp; Psychological Safety </a:t>
              </a:r>
            </a:p>
          </p:txBody>
        </p:sp>
      </p:grpSp>
      <p:grpSp>
        <p:nvGrpSpPr>
          <p:cNvPr id="3" name="Group 2"/>
          <p:cNvGrpSpPr/>
          <p:nvPr/>
        </p:nvGrpSpPr>
        <p:grpSpPr>
          <a:xfrm rot="404097">
            <a:off x="2290186" y="84417"/>
            <a:ext cx="2362200" cy="2133600"/>
            <a:chOff x="3243330" y="2912235"/>
            <a:chExt cx="2362200" cy="2133600"/>
          </a:xfrm>
          <a:solidFill>
            <a:schemeClr val="bg1">
              <a:lumMod val="85000"/>
            </a:schemeClr>
          </a:solidFill>
        </p:grpSpPr>
        <p:sp>
          <p:nvSpPr>
            <p:cNvPr id="74" name="Oval 73"/>
            <p:cNvSpPr/>
            <p:nvPr/>
          </p:nvSpPr>
          <p:spPr>
            <a:xfrm>
              <a:off x="4157730" y="2912235"/>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grpSp>
          <p:nvGrpSpPr>
            <p:cNvPr id="48" name="Group 47"/>
            <p:cNvGrpSpPr/>
            <p:nvPr/>
          </p:nvGrpSpPr>
          <p:grpSpPr>
            <a:xfrm>
              <a:off x="3243330" y="2912235"/>
              <a:ext cx="2362200" cy="2133600"/>
              <a:chOff x="2247900" y="571500"/>
              <a:chExt cx="2362200" cy="2133600"/>
            </a:xfrm>
            <a:grpFill/>
          </p:grpSpPr>
          <p:sp>
            <p:nvSpPr>
              <p:cNvPr id="43" name="Rectangle 42"/>
              <p:cNvSpPr/>
              <p:nvPr/>
            </p:nvSpPr>
            <p:spPr>
              <a:xfrm>
                <a:off x="2514600" y="838200"/>
                <a:ext cx="1828800" cy="160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Oval 43"/>
              <p:cNvSpPr/>
              <p:nvPr/>
            </p:nvSpPr>
            <p:spPr>
              <a:xfrm>
                <a:off x="4076700" y="13716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Oval 44"/>
              <p:cNvSpPr/>
              <p:nvPr/>
            </p:nvSpPr>
            <p:spPr>
              <a:xfrm>
                <a:off x="3162300" y="21717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Oval 45"/>
              <p:cNvSpPr/>
              <p:nvPr/>
            </p:nvSpPr>
            <p:spPr>
              <a:xfrm>
                <a:off x="3162300" y="5715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Oval 46"/>
              <p:cNvSpPr/>
              <p:nvPr/>
            </p:nvSpPr>
            <p:spPr>
              <a:xfrm>
                <a:off x="2247900" y="13716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grpSp>
        <p:nvGrpSpPr>
          <p:cNvPr id="19" name="Group 18"/>
          <p:cNvGrpSpPr/>
          <p:nvPr/>
        </p:nvGrpSpPr>
        <p:grpSpPr>
          <a:xfrm rot="804077">
            <a:off x="4539718" y="-22821"/>
            <a:ext cx="2362200" cy="2133600"/>
            <a:chOff x="5072130" y="2912235"/>
            <a:chExt cx="2362200" cy="2133600"/>
          </a:xfrm>
          <a:solidFill>
            <a:schemeClr val="bg1">
              <a:lumMod val="85000"/>
            </a:schemeClr>
          </a:solidFill>
        </p:grpSpPr>
        <p:grpSp>
          <p:nvGrpSpPr>
            <p:cNvPr id="20" name="Group 19"/>
            <p:cNvGrpSpPr/>
            <p:nvPr/>
          </p:nvGrpSpPr>
          <p:grpSpPr>
            <a:xfrm>
              <a:off x="5072130" y="2912235"/>
              <a:ext cx="2362200" cy="2133600"/>
              <a:chOff x="4800600" y="2912235"/>
              <a:chExt cx="2362200" cy="2133600"/>
            </a:xfrm>
            <a:grpFill/>
          </p:grpSpPr>
          <p:sp>
            <p:nvSpPr>
              <p:cNvPr id="22" name="Rectangle 21"/>
              <p:cNvSpPr/>
              <p:nvPr/>
            </p:nvSpPr>
            <p:spPr>
              <a:xfrm>
                <a:off x="5067300" y="3178935"/>
                <a:ext cx="1828800" cy="160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Oval 23"/>
              <p:cNvSpPr/>
              <p:nvPr/>
            </p:nvSpPr>
            <p:spPr>
              <a:xfrm>
                <a:off x="5715000" y="4512435"/>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25" name="Oval 24"/>
              <p:cNvSpPr/>
              <p:nvPr/>
            </p:nvSpPr>
            <p:spPr>
              <a:xfrm>
                <a:off x="5715000" y="2912235"/>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Oval 25"/>
              <p:cNvSpPr/>
              <p:nvPr/>
            </p:nvSpPr>
            <p:spPr>
              <a:xfrm>
                <a:off x="4800600" y="3712335"/>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p:nvSpPr>
            <p:spPr>
              <a:xfrm>
                <a:off x="6629400" y="3712335"/>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1" name="Rectangle 20"/>
            <p:cNvSpPr/>
            <p:nvPr/>
          </p:nvSpPr>
          <p:spPr>
            <a:xfrm>
              <a:off x="5381760" y="3244334"/>
              <a:ext cx="1775289" cy="1200329"/>
            </a:xfrm>
            <a:prstGeom prst="rect">
              <a:avLst/>
            </a:prstGeom>
            <a:noFill/>
          </p:spPr>
          <p:txBody>
            <a:bodyPr wrap="square">
              <a:spAutoFit/>
            </a:bodyPr>
            <a:lstStyle/>
            <a:p>
              <a:pPr algn="ctr"/>
              <a:r>
                <a:rPr lang="en-US" dirty="0">
                  <a:solidFill>
                    <a:prstClr val="white"/>
                  </a:solidFill>
                </a:rPr>
                <a:t>‘Team’ ethos: Clinical &amp; Informatics Integration </a:t>
              </a:r>
            </a:p>
          </p:txBody>
        </p:sp>
      </p:grpSp>
      <p:grpSp>
        <p:nvGrpSpPr>
          <p:cNvPr id="27" name="Group 26"/>
          <p:cNvGrpSpPr/>
          <p:nvPr/>
        </p:nvGrpSpPr>
        <p:grpSpPr>
          <a:xfrm rot="20811997">
            <a:off x="6758938" y="227272"/>
            <a:ext cx="2095500" cy="2133600"/>
            <a:chOff x="6905760" y="2912235"/>
            <a:chExt cx="2095500" cy="2133600"/>
          </a:xfrm>
          <a:solidFill>
            <a:schemeClr val="bg1">
              <a:lumMod val="85000"/>
            </a:schemeClr>
          </a:solidFill>
        </p:grpSpPr>
        <p:grpSp>
          <p:nvGrpSpPr>
            <p:cNvPr id="28" name="Group 27"/>
            <p:cNvGrpSpPr/>
            <p:nvPr/>
          </p:nvGrpSpPr>
          <p:grpSpPr>
            <a:xfrm>
              <a:off x="6905760" y="2912235"/>
              <a:ext cx="2095500" cy="2133600"/>
              <a:chOff x="1333500" y="571500"/>
              <a:chExt cx="2095500" cy="2133600"/>
            </a:xfrm>
            <a:grpFill/>
          </p:grpSpPr>
          <p:sp>
            <p:nvSpPr>
              <p:cNvPr id="31" name="Rectangle 30"/>
              <p:cNvSpPr/>
              <p:nvPr/>
            </p:nvSpPr>
            <p:spPr>
              <a:xfrm>
                <a:off x="1600200" y="838200"/>
                <a:ext cx="1828800" cy="160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Oval 31"/>
              <p:cNvSpPr/>
              <p:nvPr/>
            </p:nvSpPr>
            <p:spPr>
              <a:xfrm>
                <a:off x="2247900" y="2171700"/>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33" name="Oval 32"/>
              <p:cNvSpPr/>
              <p:nvPr/>
            </p:nvSpPr>
            <p:spPr>
              <a:xfrm>
                <a:off x="2247900" y="5715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Oval 33"/>
              <p:cNvSpPr/>
              <p:nvPr/>
            </p:nvSpPr>
            <p:spPr>
              <a:xfrm>
                <a:off x="1333500" y="13716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9" name="Oval 28"/>
            <p:cNvSpPr/>
            <p:nvPr/>
          </p:nvSpPr>
          <p:spPr>
            <a:xfrm>
              <a:off x="7803524" y="2912235"/>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grpSp>
      <p:sp>
        <p:nvSpPr>
          <p:cNvPr id="4" name="AutoShape 6" descr="data:image/jpeg;base64,/9j/4AAQSkZJRgABAQAAAQABAAD/2wCEAAkGBwgHBgkIBwgWFgkXGR8aGRgYGRsgIRsgKyAiJykmIB8qKC0hJCExJx0fLTEiJSkrLjo6JyU0OTcsOigtOjEBCgoKBQUFDgUFDisZExkrKysrKysrKysrKysrKysrKysrKysrKysrKysrKysrKysrKysrKysrKysrKysrKysrK//AABEIAJYBTwMBIgACEQEDEQH/xAAbAAEBAQEBAQEBAAAAAAAAAAAABgUDBAcCAf/EADIQAAIBAwMDAwMDAgcBAAAAAAABAgMEEQUSIQYxQSJRYRMjcTKBkRVCFBZSYoKh8Qf/xAAUAQEAAAAAAAAAAAAAAAAAAAAA/8QAFBEBAAAAAAAAAAAAAAAAAAAAAP/aAAwDAQACEQMRAD8A+4gAAAAAAAAAAAAAAAAAAAAAAAAAAZ+tarbaTafVuayjKT2wzl5l84TePd+EaBI9ZdOahrOpWdWzqR+ko7G5P9HOXJLzleFjmMfDyg9vR8taq0rutrVdSjKS+njY4tYzmDj3g8rGeeHnuUJwsbWlY2dC0oL7UIqK/CWDuAAAAAAAAAAAAAAAAAAAAAAAAAAAAAAAAAAAAAAAAAAAAAAAAAB4oavps77/AAEL+m7vlbFJZyuWse+E3jv5PaAAMPV+oKNGdaw0yrTnq+HtptvGeOG1xuxyoNpv3SeUG4DJ6YudRvNIp3Gq09teTbS2uL2+Mx8P49sZ5yawAAAAAAAAAAAAAAAAAAAAAAAAAAAAAAAAAAAAAAAAAAAAAAIPrm91mtqkdLsI1VQcE8UtylNtvvNdorGO6XdyeGsXgAwNH6cpW15T1W+9WpuC3Y/Sp7cSlFYXqa7vt3aS3PO+AB/JLMWk8fJG6N0JGzv4XF/e/VhF7ora1mWcpybbzzz8vlvwWYAAAAAAAAAAAAAAAAAAAAAAAAAAAAAAAAAAAAQev9QdRUtZr29lbTjRi8RSpOTn85w8/wDHt55TLwATFrfdSS16jRnZp2DjHe3HG30JvEs992eMP247qnByubila29SvcVFGlFZbfhAdQZFh1Po2oVnRtb37nfEozjnCy8bks8Jvg99lfWmoUXWsbqFSlnGYSUln2yvPwB4+paOoXGjV6OkzxdPHKlteMrOH4eM88flMldK6U1mpRvYahWUYVKe1KU3N7t0ZJvxjh+c8l8AM3p/S56RpsbSrdyqSTb3PjHxFZeF8Zfk9Oo39tptpO6vau2iu7w3/CXLfwj0nm1CxttStKlpe0t1GXdcr8NNcp57NATdXrq0lZ3lWytJurSh9Rqo4wTgpJSe5bsKKll5XY2+ntSr6tpdO8uLN0pSbxHLeVnhrKTw/wAfjKw3y0npvS9KqOta2/3nxuk3J/tnhfska4AAAAAAAAAAAAAAAAAAAAAAAAAAAAAAAAA5XNxRtKE69zVUaMVlyk8JHUnOtdHvtZtLWnYOOYzy1KTS7NJ9n2/Hl+3IcP8AM15da3YW+l2kZ6fV9Sqer1R/ufjY4vhxkm84XDkiqMrpvRoaHpqtYz3VG3Kcu2ZPC4XhJJJfj3yaoAlNW65srG6rW1vbSqzg2pNNJZTw0vLaaa7JfJVmVX6c0e4vZXlewjKs+XnOG/dx/S38tAZ2j6jrd9rtXdTg9HxuhUUWlKDScNrb9UsNZaWOH24zTBcLCAA5XVvSu7arbXEM0ZpxkvdNYfydQBMaf0RYWN4rmneVnJKSSk6eOYuPiCfaTxz/ACaWg6BZaFSqRtHJzljdKbTbxnHZJeX2S7mqAAAAAAAAAAAAAAAAAAAAAAAAAAAAAAAAAAAAAAAAAAAAAnur9R1jT6NvLRbJ1JcyliLl2xiOFz6s9/h+5QgAAAAAAAAAAAAAAAAAAAAAAAAAAAAAAAAAAAAAAAAAAAAAAAAAAAB57W+tbudaFrcRlKEts1Fp7X7P2fD/AIZ6APnfXNlqGo9T0aFtbzf24qElF7Y5csvd2XZZ58R91n6IAAAAAAAAAAAAAAAAAAAAAAAAAAAAAAAAAAAAAAAAAAAAAAAAAAAAEBpl7p+hdYV7WFKruqT+nKc5xxFyacUoRjym5JJt5Wc+WX5g6p0pYalqlPUalScaqcXJRccTxjG7Kb7JLKa4/Y3gABh9WabqWo2NJaReOnXjLOFOUFJYxhyjzxnPlfHZoNwEXpnWMaGorS7+MpU4yVJVnxKUl6W5wx6U5Z7Zxw3jnFoAAAAAAAAAAAAAAADlG6t5VvoxrxdX/TlZ/juB1AAAAAAAABM3mu6rDqSGmUNMatvV9yUZtS+3KSaaxFLcksZb/DZjaL1Vr9xqttRurJyhKSU4qlOLgn555ilnL3Z4WO4F+AAAAAAHn1FXTsa60+UVd7Xscu2fGf8AxgegEHc6b1bX0dRqXFR3Sqyfpqxi5R2xxzFxX6lLjK7m30ba61aWdanrU21lOCnPfNe+ZZfHbHLffxgChAAAAAAT3Umk6vqF7aVtO1DbQg03DdKOWpZy3HO7j+2XHHyTt/0RrFXWLi8tbmkt1Sc4zc5qcMyb49L7ZWOfAH0MH5gpKEVOWZeX7n6AAAAAAMjUOm9Lv9Qp39ag1cJptxeN2MY3Ls+yWe+Fjtwa4AAAACLnqXVla31NOydOvFRdNRhnHrW7EnlTe3PK9uyLQAR3R1/1HXv6lPV6dSVrtfqqU1BxlxjHpjlPnPD8dvNiAABzr1VQoVK0otqKbxFZbwvC8v4JB9eQq6VWvrSwzicYJSmucqTy2k+23ss/kCzBNdI9SXGvVbqnWtFFQUfVFvGXnhp9nxnu/wBuM0oE9q/TtxqGvWepQ1HFKm4v6bi2uHl7fUkm1w3hv5wkjDp//P7ilewnS1GMaUZKUWoNSXOeFnGf92f28F6AAAAAyepo6xLTl/QZpXO7n9OduH+nd6c5x+rjGfOCV1e26wuKenqnCtn6FP6mypSh93ndnbKOX27en2A+gAzun7e9tdHt6Op1992s7m3nu20s+cJpZ84yaIAAAAAAONK6t61SVOjXjKa7pSTa/KJir0hcT1DVLiWp74V6VWmlOLbjvaffOHFYaSSXGEcuneipaZqtC+ubmL+nnZGMWuXFxy37Yk+Me3PAFkAAAAAHm1K4rWthXuLa2dSrGLagnhyft5/6TfsmekAQt31Vrn9Ip3FOzUKrqSi805+lJRa4b4fqfL9uxtdHahqmpWVatqlJKO7EHtcXJY548r2ax59igAAAATlzrmpU+p6emx01qzefuNSe77bllNelepbccv8AGUTlj1P1XfXEYWtpCVZ87HTkorjy85X5cu/Hk+jAAAAAAAEvqGi6tHqB6rbao3apSl9KU5pJ/TcUlFZi1uxLsv3Z/QBH9Janql51LQs6ep1dyeZ75ylFxjjckm2stccJe/g+rgAAAAAAA5VLa3qKSqUItPl5SefyAB+qVKnQgoUaajD2SSR+wAAAAAAAAAAAAAAAAAAAAAAAAAAAAAAAAAAAA//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1" name="Rectangle 40"/>
          <p:cNvSpPr/>
          <p:nvPr/>
        </p:nvSpPr>
        <p:spPr>
          <a:xfrm rot="425707">
            <a:off x="2662068" y="414639"/>
            <a:ext cx="1593760" cy="1477328"/>
          </a:xfrm>
          <a:prstGeom prst="rect">
            <a:avLst/>
          </a:prstGeom>
          <a:noFill/>
        </p:spPr>
        <p:txBody>
          <a:bodyPr wrap="square">
            <a:spAutoFit/>
          </a:bodyPr>
          <a:lstStyle/>
          <a:p>
            <a:pPr algn="ctr"/>
            <a:r>
              <a:rPr lang="en-US" dirty="0" smtClean="0">
                <a:solidFill>
                  <a:prstClr val="white"/>
                </a:solidFill>
              </a:rPr>
              <a:t>Leadership with relentless focus who </a:t>
            </a:r>
            <a:endParaRPr lang="en-US" dirty="0">
              <a:solidFill>
                <a:prstClr val="white"/>
              </a:solidFill>
            </a:endParaRPr>
          </a:p>
          <a:p>
            <a:pPr algn="ctr"/>
            <a:r>
              <a:rPr lang="en-US" dirty="0" smtClean="0">
                <a:solidFill>
                  <a:prstClr val="white"/>
                </a:solidFill>
              </a:rPr>
              <a:t>connect </a:t>
            </a:r>
            <a:r>
              <a:rPr lang="en-US" dirty="0">
                <a:solidFill>
                  <a:prstClr val="white"/>
                </a:solidFill>
              </a:rPr>
              <a:t>with the ‘front line’</a:t>
            </a:r>
          </a:p>
        </p:txBody>
      </p:sp>
      <p:sp>
        <p:nvSpPr>
          <p:cNvPr id="49" name="TextBox 48"/>
          <p:cNvSpPr txBox="1"/>
          <p:nvPr/>
        </p:nvSpPr>
        <p:spPr>
          <a:xfrm rot="20765329">
            <a:off x="7039321" y="558484"/>
            <a:ext cx="1794457" cy="1200329"/>
          </a:xfrm>
          <a:prstGeom prst="rect">
            <a:avLst/>
          </a:prstGeom>
          <a:noFill/>
        </p:spPr>
        <p:txBody>
          <a:bodyPr wrap="square" rtlCol="0">
            <a:spAutoFit/>
          </a:bodyPr>
          <a:lstStyle/>
          <a:p>
            <a:pPr algn="r"/>
            <a:r>
              <a:rPr lang="en-US" dirty="0" smtClean="0">
                <a:solidFill>
                  <a:prstClr val="white"/>
                </a:solidFill>
              </a:rPr>
              <a:t>Increasing staff capacity</a:t>
            </a:r>
          </a:p>
          <a:p>
            <a:pPr algn="r"/>
            <a:r>
              <a:rPr lang="en-US" dirty="0" smtClean="0">
                <a:solidFill>
                  <a:prstClr val="white"/>
                </a:solidFill>
              </a:rPr>
              <a:t>   &amp; capability in QI &amp; innovation</a:t>
            </a:r>
            <a:endParaRPr lang="en-US" dirty="0">
              <a:solidFill>
                <a:prstClr val="white"/>
              </a:solidFill>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55350">
            <a:off x="307975" y="2363269"/>
            <a:ext cx="5036883" cy="2426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8739" y="4419941"/>
            <a:ext cx="4752975" cy="2109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60845">
            <a:off x="5502114" y="3576378"/>
            <a:ext cx="2858916" cy="2109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6141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500"/>
                                        <p:tgtEl>
                                          <p:spTgt spid="9218"/>
                                        </p:tgtEl>
                                      </p:cBhvr>
                                    </p:animEffect>
                                  </p:childTnLst>
                                </p:cTn>
                              </p:par>
                              <p:par>
                                <p:cTn id="8" presetID="10" presetClass="entr" presetSubtype="0" fill="hold" nodeType="withEffect">
                                  <p:stCondLst>
                                    <p:cond delay="0"/>
                                  </p:stCondLst>
                                  <p:childTnLst>
                                    <p:set>
                                      <p:cBhvr>
                                        <p:cTn id="9" dur="1" fill="hold">
                                          <p:stCondLst>
                                            <p:cond delay="0"/>
                                          </p:stCondLst>
                                        </p:cTn>
                                        <p:tgtEl>
                                          <p:spTgt spid="9221"/>
                                        </p:tgtEl>
                                        <p:attrNameLst>
                                          <p:attrName>style.visibility</p:attrName>
                                        </p:attrNameLst>
                                      </p:cBhvr>
                                      <p:to>
                                        <p:strVal val="visible"/>
                                      </p:to>
                                    </p:set>
                                    <p:animEffect transition="in" filter="fade">
                                      <p:cBhvr>
                                        <p:cTn id="10" dur="500"/>
                                        <p:tgtEl>
                                          <p:spTgt spid="922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rot="20497049">
            <a:off x="229854" y="-64092"/>
            <a:ext cx="2095500" cy="2133600"/>
            <a:chOff x="1681230" y="2912235"/>
            <a:chExt cx="2095500" cy="2133600"/>
          </a:xfrm>
          <a:solidFill>
            <a:schemeClr val="bg1">
              <a:lumMod val="85000"/>
            </a:schemeClr>
          </a:solidFill>
        </p:grpSpPr>
        <p:grpSp>
          <p:nvGrpSpPr>
            <p:cNvPr id="13" name="Group 12"/>
            <p:cNvGrpSpPr/>
            <p:nvPr/>
          </p:nvGrpSpPr>
          <p:grpSpPr>
            <a:xfrm>
              <a:off x="1681230" y="2912235"/>
              <a:ext cx="2095500" cy="2133600"/>
              <a:chOff x="1409700" y="2912235"/>
              <a:chExt cx="2095500" cy="2133600"/>
            </a:xfrm>
            <a:grpFill/>
          </p:grpSpPr>
          <p:sp>
            <p:nvSpPr>
              <p:cNvPr id="15" name="Rectangle 14"/>
              <p:cNvSpPr/>
              <p:nvPr/>
            </p:nvSpPr>
            <p:spPr>
              <a:xfrm>
                <a:off x="1409700" y="3178935"/>
                <a:ext cx="1828800" cy="160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Oval 15"/>
              <p:cNvSpPr/>
              <p:nvPr/>
            </p:nvSpPr>
            <p:spPr>
              <a:xfrm>
                <a:off x="2971800" y="3712335"/>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Oval 16"/>
              <p:cNvSpPr/>
              <p:nvPr/>
            </p:nvSpPr>
            <p:spPr>
              <a:xfrm>
                <a:off x="2057400" y="4512435"/>
                <a:ext cx="533400" cy="533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Oval 17"/>
              <p:cNvSpPr/>
              <p:nvPr/>
            </p:nvSpPr>
            <p:spPr>
              <a:xfrm>
                <a:off x="2057400" y="2912235"/>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4" name="TextBox 13"/>
            <p:cNvSpPr txBox="1"/>
            <p:nvPr/>
          </p:nvSpPr>
          <p:spPr>
            <a:xfrm>
              <a:off x="1821288" y="3178935"/>
              <a:ext cx="1447800" cy="1200329"/>
            </a:xfrm>
            <a:prstGeom prst="rect">
              <a:avLst/>
            </a:prstGeom>
            <a:grpFill/>
          </p:spPr>
          <p:txBody>
            <a:bodyPr wrap="square" rtlCol="0">
              <a:spAutoFit/>
            </a:bodyPr>
            <a:lstStyle/>
            <a:p>
              <a:r>
                <a:rPr lang="en-US" dirty="0" smtClean="0">
                  <a:solidFill>
                    <a:prstClr val="white"/>
                  </a:solidFill>
                </a:rPr>
                <a:t>Valued Workforce &amp; Psychological Safety </a:t>
              </a:r>
            </a:p>
          </p:txBody>
        </p:sp>
      </p:grpSp>
      <p:grpSp>
        <p:nvGrpSpPr>
          <p:cNvPr id="3" name="Group 2"/>
          <p:cNvGrpSpPr/>
          <p:nvPr/>
        </p:nvGrpSpPr>
        <p:grpSpPr>
          <a:xfrm rot="404097">
            <a:off x="2290186" y="84417"/>
            <a:ext cx="2362200" cy="2133600"/>
            <a:chOff x="3243330" y="2912235"/>
            <a:chExt cx="2362200" cy="2133600"/>
          </a:xfrm>
          <a:solidFill>
            <a:schemeClr val="bg1">
              <a:lumMod val="85000"/>
            </a:schemeClr>
          </a:solidFill>
        </p:grpSpPr>
        <p:sp>
          <p:nvSpPr>
            <p:cNvPr id="74" name="Oval 73"/>
            <p:cNvSpPr/>
            <p:nvPr/>
          </p:nvSpPr>
          <p:spPr>
            <a:xfrm>
              <a:off x="4157730" y="2912235"/>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grpSp>
          <p:nvGrpSpPr>
            <p:cNvPr id="48" name="Group 47"/>
            <p:cNvGrpSpPr/>
            <p:nvPr/>
          </p:nvGrpSpPr>
          <p:grpSpPr>
            <a:xfrm>
              <a:off x="3243330" y="2912235"/>
              <a:ext cx="2362200" cy="2133600"/>
              <a:chOff x="2247900" y="571500"/>
              <a:chExt cx="2362200" cy="2133600"/>
            </a:xfrm>
            <a:grpFill/>
          </p:grpSpPr>
          <p:sp>
            <p:nvSpPr>
              <p:cNvPr id="43" name="Rectangle 42"/>
              <p:cNvSpPr/>
              <p:nvPr/>
            </p:nvSpPr>
            <p:spPr>
              <a:xfrm>
                <a:off x="2514600" y="838200"/>
                <a:ext cx="1828800" cy="160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Oval 43"/>
              <p:cNvSpPr/>
              <p:nvPr/>
            </p:nvSpPr>
            <p:spPr>
              <a:xfrm>
                <a:off x="4076700" y="1371600"/>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Oval 44"/>
              <p:cNvSpPr/>
              <p:nvPr/>
            </p:nvSpPr>
            <p:spPr>
              <a:xfrm>
                <a:off x="3162300" y="21717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Oval 45"/>
              <p:cNvSpPr/>
              <p:nvPr/>
            </p:nvSpPr>
            <p:spPr>
              <a:xfrm>
                <a:off x="3162300" y="5715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Oval 46"/>
              <p:cNvSpPr/>
              <p:nvPr/>
            </p:nvSpPr>
            <p:spPr>
              <a:xfrm>
                <a:off x="2247900" y="13716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grpSp>
        <p:nvGrpSpPr>
          <p:cNvPr id="19" name="Group 18"/>
          <p:cNvGrpSpPr/>
          <p:nvPr/>
        </p:nvGrpSpPr>
        <p:grpSpPr>
          <a:xfrm rot="804077">
            <a:off x="4539718" y="-22821"/>
            <a:ext cx="2362200" cy="2133600"/>
            <a:chOff x="5072130" y="2912235"/>
            <a:chExt cx="2362200" cy="2133600"/>
          </a:xfrm>
          <a:solidFill>
            <a:schemeClr val="bg1">
              <a:lumMod val="85000"/>
            </a:schemeClr>
          </a:solidFill>
        </p:grpSpPr>
        <p:grpSp>
          <p:nvGrpSpPr>
            <p:cNvPr id="20" name="Group 19"/>
            <p:cNvGrpSpPr/>
            <p:nvPr/>
          </p:nvGrpSpPr>
          <p:grpSpPr>
            <a:xfrm>
              <a:off x="5072130" y="2912235"/>
              <a:ext cx="2362200" cy="2133600"/>
              <a:chOff x="4800600" y="2912235"/>
              <a:chExt cx="2362200" cy="2133600"/>
            </a:xfrm>
            <a:grpFill/>
          </p:grpSpPr>
          <p:sp>
            <p:nvSpPr>
              <p:cNvPr id="22" name="Rectangle 21"/>
              <p:cNvSpPr/>
              <p:nvPr/>
            </p:nvSpPr>
            <p:spPr>
              <a:xfrm>
                <a:off x="5067300" y="3178935"/>
                <a:ext cx="1828800" cy="160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Oval 23"/>
              <p:cNvSpPr/>
              <p:nvPr/>
            </p:nvSpPr>
            <p:spPr>
              <a:xfrm>
                <a:off x="5715000" y="4512435"/>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25" name="Oval 24"/>
              <p:cNvSpPr/>
              <p:nvPr/>
            </p:nvSpPr>
            <p:spPr>
              <a:xfrm>
                <a:off x="5715000" y="2912235"/>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Oval 25"/>
              <p:cNvSpPr/>
              <p:nvPr/>
            </p:nvSpPr>
            <p:spPr>
              <a:xfrm>
                <a:off x="4800600" y="3712335"/>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p:nvSpPr>
            <p:spPr>
              <a:xfrm>
                <a:off x="6629400" y="3712335"/>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1" name="Rectangle 20"/>
            <p:cNvSpPr/>
            <p:nvPr/>
          </p:nvSpPr>
          <p:spPr>
            <a:xfrm>
              <a:off x="5381760" y="3244334"/>
              <a:ext cx="1775289" cy="1200329"/>
            </a:xfrm>
            <a:prstGeom prst="rect">
              <a:avLst/>
            </a:prstGeom>
            <a:noFill/>
          </p:spPr>
          <p:txBody>
            <a:bodyPr wrap="square">
              <a:spAutoFit/>
            </a:bodyPr>
            <a:lstStyle/>
            <a:p>
              <a:pPr algn="ctr"/>
              <a:r>
                <a:rPr lang="en-US" dirty="0">
                  <a:solidFill>
                    <a:prstClr val="white"/>
                  </a:solidFill>
                </a:rPr>
                <a:t>‘Team’ ethos: Clinical &amp; Informatics Integration </a:t>
              </a:r>
            </a:p>
          </p:txBody>
        </p:sp>
      </p:grpSp>
      <p:grpSp>
        <p:nvGrpSpPr>
          <p:cNvPr id="27" name="Group 26"/>
          <p:cNvGrpSpPr/>
          <p:nvPr/>
        </p:nvGrpSpPr>
        <p:grpSpPr>
          <a:xfrm rot="20811997">
            <a:off x="6758938" y="227272"/>
            <a:ext cx="2095500" cy="2133600"/>
            <a:chOff x="6905760" y="2912235"/>
            <a:chExt cx="2095500" cy="2133600"/>
          </a:xfrm>
        </p:grpSpPr>
        <p:grpSp>
          <p:nvGrpSpPr>
            <p:cNvPr id="28" name="Group 27"/>
            <p:cNvGrpSpPr/>
            <p:nvPr/>
          </p:nvGrpSpPr>
          <p:grpSpPr>
            <a:xfrm>
              <a:off x="6905760" y="2912235"/>
              <a:ext cx="2095500" cy="2133600"/>
              <a:chOff x="1333500" y="571500"/>
              <a:chExt cx="2095500" cy="2133600"/>
            </a:xfrm>
          </p:grpSpPr>
          <p:sp>
            <p:nvSpPr>
              <p:cNvPr id="31" name="Rectangle 30"/>
              <p:cNvSpPr/>
              <p:nvPr/>
            </p:nvSpPr>
            <p:spPr>
              <a:xfrm>
                <a:off x="1600200" y="838200"/>
                <a:ext cx="1828800" cy="1600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Oval 31"/>
              <p:cNvSpPr/>
              <p:nvPr/>
            </p:nvSpPr>
            <p:spPr>
              <a:xfrm>
                <a:off x="2247900" y="2171700"/>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33" name="Oval 32"/>
              <p:cNvSpPr/>
              <p:nvPr/>
            </p:nvSpPr>
            <p:spPr>
              <a:xfrm>
                <a:off x="2247900" y="571500"/>
                <a:ext cx="533400" cy="533400"/>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Oval 33"/>
              <p:cNvSpPr/>
              <p:nvPr/>
            </p:nvSpPr>
            <p:spPr>
              <a:xfrm>
                <a:off x="1333500" y="1371600"/>
                <a:ext cx="533400" cy="533400"/>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9" name="Oval 28"/>
            <p:cNvSpPr/>
            <p:nvPr/>
          </p:nvSpPr>
          <p:spPr>
            <a:xfrm>
              <a:off x="7803524" y="2912235"/>
              <a:ext cx="533400" cy="533400"/>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grpSp>
      <p:graphicFrame>
        <p:nvGraphicFramePr>
          <p:cNvPr id="35" name="Diagram 34"/>
          <p:cNvGraphicFramePr/>
          <p:nvPr>
            <p:extLst>
              <p:ext uri="{D42A27DB-BD31-4B8C-83A1-F6EECF244321}">
                <p14:modId xmlns:p14="http://schemas.microsoft.com/office/powerpoint/2010/main" val="579286673"/>
              </p:ext>
            </p:extLst>
          </p:nvPr>
        </p:nvGraphicFramePr>
        <p:xfrm>
          <a:off x="2995993" y="3819143"/>
          <a:ext cx="3359041" cy="248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6" name="Table 35"/>
          <p:cNvGraphicFramePr>
            <a:graphicFrameLocks noGrp="1"/>
          </p:cNvGraphicFramePr>
          <p:nvPr>
            <p:extLst>
              <p:ext uri="{D42A27DB-BD31-4B8C-83A1-F6EECF244321}">
                <p14:modId xmlns:p14="http://schemas.microsoft.com/office/powerpoint/2010/main" val="3573889038"/>
              </p:ext>
            </p:extLst>
          </p:nvPr>
        </p:nvGraphicFramePr>
        <p:xfrm>
          <a:off x="94196" y="3236104"/>
          <a:ext cx="2644378" cy="2989924"/>
        </p:xfrm>
        <a:graphic>
          <a:graphicData uri="http://schemas.openxmlformats.org/drawingml/2006/table">
            <a:tbl>
              <a:tblPr firstRow="1" bandRow="1">
                <a:tableStyleId>{5C22544A-7EE6-4342-B048-85BDC9FD1C3A}</a:tableStyleId>
              </a:tblPr>
              <a:tblGrid>
                <a:gridCol w="1139706"/>
                <a:gridCol w="1504672"/>
              </a:tblGrid>
              <a:tr h="612274">
                <a:tc>
                  <a:txBody>
                    <a:bodyPr/>
                    <a:lstStyle/>
                    <a:p>
                      <a:r>
                        <a:rPr lang="en-US" sz="1600" b="1" dirty="0" smtClean="0">
                          <a:solidFill>
                            <a:schemeClr val="tx1"/>
                          </a:solidFill>
                        </a:rPr>
                        <a:t>“Dosing Formula”</a:t>
                      </a:r>
                      <a:endParaRPr lang="en-US" sz="16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r>
                        <a:rPr lang="en-US" sz="1600" b="1" dirty="0" smtClean="0">
                          <a:solidFill>
                            <a:schemeClr val="tx1"/>
                          </a:solidFill>
                        </a:rPr>
                        <a:t>WTE</a:t>
                      </a:r>
                      <a:r>
                        <a:rPr lang="en-US" sz="1600" b="1" baseline="0" dirty="0" smtClean="0">
                          <a:solidFill>
                            <a:schemeClr val="tx1"/>
                          </a:solidFill>
                        </a:rPr>
                        <a:t> </a:t>
                      </a:r>
                      <a:r>
                        <a:rPr lang="en-US" sz="1600" b="1" dirty="0" smtClean="0">
                          <a:solidFill>
                            <a:schemeClr val="tx1"/>
                          </a:solidFill>
                        </a:rPr>
                        <a:t>dedicated Improvement </a:t>
                      </a:r>
                      <a:endParaRPr lang="en-US" sz="16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r>
              <a:tr h="612274">
                <a:tc>
                  <a:txBody>
                    <a:bodyPr/>
                    <a:lstStyle/>
                    <a:p>
                      <a:r>
                        <a:rPr lang="en-US" sz="1600" b="1" dirty="0" smtClean="0">
                          <a:solidFill>
                            <a:schemeClr val="tx1"/>
                          </a:solidFill>
                        </a:rPr>
                        <a:t>0.05%</a:t>
                      </a:r>
                      <a:endParaRPr lang="en-US" sz="16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600" b="1" dirty="0" smtClean="0">
                          <a:solidFill>
                            <a:schemeClr val="tx1"/>
                          </a:solidFill>
                        </a:rPr>
                        <a:t>&gt;</a:t>
                      </a:r>
                      <a:r>
                        <a:rPr lang="en-US" sz="1600" b="1" baseline="0" dirty="0" smtClean="0">
                          <a:solidFill>
                            <a:schemeClr val="tx1"/>
                          </a:solidFill>
                        </a:rPr>
                        <a:t> 50% WTE</a:t>
                      </a:r>
                      <a:endParaRPr lang="en-US" sz="16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612274">
                <a:tc>
                  <a:txBody>
                    <a:bodyPr/>
                    <a:lstStyle/>
                    <a:p>
                      <a:r>
                        <a:rPr lang="en-US" sz="1600" b="1" dirty="0" smtClean="0">
                          <a:solidFill>
                            <a:schemeClr val="tx1"/>
                          </a:solidFill>
                        </a:rPr>
                        <a:t>0.5% </a:t>
                      </a:r>
                      <a:endParaRPr lang="en-US" sz="16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600" b="1" baseline="0" dirty="0" smtClean="0">
                          <a:solidFill>
                            <a:schemeClr val="tx1"/>
                          </a:solidFill>
                        </a:rPr>
                        <a:t>10-50% WTE</a:t>
                      </a:r>
                      <a:endParaRPr lang="en-US" sz="16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612274">
                <a:tc>
                  <a:txBody>
                    <a:bodyPr/>
                    <a:lstStyle/>
                    <a:p>
                      <a:r>
                        <a:rPr lang="en-US" sz="1600" b="1" dirty="0" smtClean="0">
                          <a:solidFill>
                            <a:schemeClr val="tx1"/>
                          </a:solidFill>
                        </a:rPr>
                        <a:t>5%</a:t>
                      </a:r>
                      <a:endParaRPr lang="en-US" sz="16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600" b="1" dirty="0" smtClean="0">
                          <a:solidFill>
                            <a:schemeClr val="tx1"/>
                          </a:solidFill>
                        </a:rPr>
                        <a:t>5-10%</a:t>
                      </a:r>
                      <a:r>
                        <a:rPr lang="en-US" sz="1600" b="1" baseline="0" dirty="0" smtClean="0">
                          <a:solidFill>
                            <a:schemeClr val="tx1"/>
                          </a:solidFill>
                        </a:rPr>
                        <a:t> WTE</a:t>
                      </a:r>
                      <a:endParaRPr lang="en-US" sz="16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540828">
                <a:tc>
                  <a:txBody>
                    <a:bodyPr/>
                    <a:lstStyle/>
                    <a:p>
                      <a:r>
                        <a:rPr lang="en-US" sz="1600" b="1" dirty="0" smtClean="0">
                          <a:solidFill>
                            <a:schemeClr val="tx1"/>
                          </a:solidFill>
                        </a:rPr>
                        <a:t>50%</a:t>
                      </a:r>
                      <a:endParaRPr lang="en-US" sz="16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600" b="1" dirty="0" smtClean="0">
                          <a:solidFill>
                            <a:schemeClr val="tx1"/>
                          </a:solidFill>
                        </a:rPr>
                        <a:t>1-5% WTE</a:t>
                      </a:r>
                      <a:endParaRPr lang="en-US" sz="16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bl>
          </a:graphicData>
        </a:graphic>
      </p:graphicFrame>
      <p:graphicFrame>
        <p:nvGraphicFramePr>
          <p:cNvPr id="37" name="Table 36"/>
          <p:cNvGraphicFramePr>
            <a:graphicFrameLocks noGrp="1"/>
          </p:cNvGraphicFramePr>
          <p:nvPr>
            <p:extLst>
              <p:ext uri="{D42A27DB-BD31-4B8C-83A1-F6EECF244321}">
                <p14:modId xmlns:p14="http://schemas.microsoft.com/office/powerpoint/2010/main" val="2917753550"/>
              </p:ext>
            </p:extLst>
          </p:nvPr>
        </p:nvGraphicFramePr>
        <p:xfrm>
          <a:off x="6552910" y="3236104"/>
          <a:ext cx="2515994" cy="3028216"/>
        </p:xfrm>
        <a:graphic>
          <a:graphicData uri="http://schemas.openxmlformats.org/drawingml/2006/table">
            <a:tbl>
              <a:tblPr firstRow="1" bandRow="1">
                <a:tableStyleId>{5C22544A-7EE6-4342-B048-85BDC9FD1C3A}</a:tableStyleId>
              </a:tblPr>
              <a:tblGrid>
                <a:gridCol w="1474594"/>
                <a:gridCol w="1041400"/>
              </a:tblGrid>
              <a:tr h="612274">
                <a:tc>
                  <a:txBody>
                    <a:bodyPr/>
                    <a:lstStyle/>
                    <a:p>
                      <a:pPr algn="ctr"/>
                      <a:r>
                        <a:rPr lang="en-US" sz="1600" b="1" dirty="0" smtClean="0">
                          <a:solidFill>
                            <a:schemeClr val="tx1"/>
                          </a:solidFill>
                        </a:rPr>
                        <a:t>Level</a:t>
                      </a:r>
                      <a:endParaRPr lang="en-US" sz="16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sz="1600" b="1" dirty="0" smtClean="0">
                          <a:solidFill>
                            <a:schemeClr val="tx1"/>
                          </a:solidFill>
                        </a:rPr>
                        <a:t>Training</a:t>
                      </a:r>
                      <a:endParaRPr lang="en-US" sz="16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r>
              <a:tr h="612274">
                <a:tc>
                  <a:txBody>
                    <a:bodyPr/>
                    <a:lstStyle/>
                    <a:p>
                      <a:r>
                        <a:rPr lang="en-US" sz="1600" b="1" dirty="0" smtClean="0">
                          <a:solidFill>
                            <a:schemeClr val="tx1"/>
                          </a:solidFill>
                        </a:rPr>
                        <a:t>Strategic/ Expert</a:t>
                      </a:r>
                      <a:endParaRPr lang="en-US" sz="16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600" b="1" dirty="0" smtClean="0">
                          <a:solidFill>
                            <a:schemeClr val="tx1"/>
                          </a:solidFill>
                        </a:rPr>
                        <a:t>+1</a:t>
                      </a:r>
                      <a:r>
                        <a:rPr lang="en-US" sz="1600" b="1" baseline="0" dirty="0" smtClean="0">
                          <a:solidFill>
                            <a:schemeClr val="tx1"/>
                          </a:solidFill>
                        </a:rPr>
                        <a:t> year</a:t>
                      </a:r>
                      <a:endParaRPr lang="en-US" sz="16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612274">
                <a:tc>
                  <a:txBody>
                    <a:bodyPr/>
                    <a:lstStyle/>
                    <a:p>
                      <a:r>
                        <a:rPr lang="en-US" sz="1600" b="1" dirty="0" smtClean="0">
                          <a:solidFill>
                            <a:schemeClr val="tx1"/>
                          </a:solidFill>
                        </a:rPr>
                        <a:t>Advanced</a:t>
                      </a:r>
                      <a:endParaRPr lang="en-US" sz="16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600" b="1" dirty="0" smtClean="0">
                          <a:solidFill>
                            <a:schemeClr val="tx1"/>
                          </a:solidFill>
                        </a:rPr>
                        <a:t>Months</a:t>
                      </a:r>
                      <a:r>
                        <a:rPr lang="en-US" sz="1600" b="1" baseline="0" dirty="0" smtClean="0">
                          <a:solidFill>
                            <a:schemeClr val="tx1"/>
                          </a:solidFill>
                        </a:rPr>
                        <a:t> - Year</a:t>
                      </a:r>
                      <a:endParaRPr lang="en-US" sz="16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612274">
                <a:tc>
                  <a:txBody>
                    <a:bodyPr/>
                    <a:lstStyle/>
                    <a:p>
                      <a:r>
                        <a:rPr lang="en-US" sz="1600" b="1" dirty="0" smtClean="0">
                          <a:solidFill>
                            <a:schemeClr val="tx1"/>
                          </a:solidFill>
                        </a:rPr>
                        <a:t>Intermediate</a:t>
                      </a:r>
                      <a:endParaRPr lang="en-US" sz="16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600" b="1" dirty="0" smtClean="0">
                          <a:solidFill>
                            <a:schemeClr val="tx1"/>
                          </a:solidFill>
                        </a:rPr>
                        <a:t>Weeks - Month</a:t>
                      </a:r>
                      <a:endParaRPr lang="en-US" sz="16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540828">
                <a:tc>
                  <a:txBody>
                    <a:bodyPr/>
                    <a:lstStyle/>
                    <a:p>
                      <a:r>
                        <a:rPr lang="en-US" sz="1600" b="1" dirty="0" smtClean="0">
                          <a:solidFill>
                            <a:schemeClr val="tx1"/>
                          </a:solidFill>
                        </a:rPr>
                        <a:t>Basic</a:t>
                      </a:r>
                      <a:endParaRPr lang="en-US" sz="16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600" b="1" dirty="0" smtClean="0">
                          <a:solidFill>
                            <a:schemeClr val="tx1"/>
                          </a:solidFill>
                        </a:rPr>
                        <a:t>Hours -Days</a:t>
                      </a:r>
                      <a:endParaRPr lang="en-US" sz="16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bl>
          </a:graphicData>
        </a:graphic>
      </p:graphicFrame>
      <p:sp>
        <p:nvSpPr>
          <p:cNvPr id="38" name="TextBox 37"/>
          <p:cNvSpPr txBox="1"/>
          <p:nvPr/>
        </p:nvSpPr>
        <p:spPr>
          <a:xfrm>
            <a:off x="243419" y="2365973"/>
            <a:ext cx="2311829" cy="584775"/>
          </a:xfrm>
          <a:prstGeom prst="rect">
            <a:avLst/>
          </a:prstGeom>
          <a:noFill/>
        </p:spPr>
        <p:txBody>
          <a:bodyPr wrap="square" rtlCol="0">
            <a:spAutoFit/>
          </a:bodyPr>
          <a:lstStyle/>
          <a:p>
            <a:pPr algn="ctr"/>
            <a:r>
              <a:rPr lang="en-US" sz="3200" b="1" dirty="0" smtClean="0">
                <a:solidFill>
                  <a:srgbClr val="002060"/>
                </a:solidFill>
              </a:rPr>
              <a:t>CAPACITY</a:t>
            </a:r>
            <a:endParaRPr lang="en-US" sz="3200" b="1" dirty="0">
              <a:solidFill>
                <a:srgbClr val="002060"/>
              </a:solidFill>
            </a:endParaRPr>
          </a:p>
        </p:txBody>
      </p:sp>
      <p:sp>
        <p:nvSpPr>
          <p:cNvPr id="39" name="TextBox 38"/>
          <p:cNvSpPr txBox="1"/>
          <p:nvPr/>
        </p:nvSpPr>
        <p:spPr>
          <a:xfrm>
            <a:off x="6602609" y="2403088"/>
            <a:ext cx="2311829" cy="584775"/>
          </a:xfrm>
          <a:prstGeom prst="rect">
            <a:avLst/>
          </a:prstGeom>
          <a:noFill/>
        </p:spPr>
        <p:txBody>
          <a:bodyPr wrap="square" rtlCol="0">
            <a:spAutoFit/>
          </a:bodyPr>
          <a:lstStyle/>
          <a:p>
            <a:pPr algn="ctr"/>
            <a:r>
              <a:rPr lang="en-US" sz="3200" b="1" dirty="0" smtClean="0">
                <a:solidFill>
                  <a:srgbClr val="002060"/>
                </a:solidFill>
              </a:rPr>
              <a:t>CAPABILITY</a:t>
            </a:r>
            <a:endParaRPr lang="en-US" sz="3200" b="1" dirty="0">
              <a:solidFill>
                <a:srgbClr val="002060"/>
              </a:solidFill>
            </a:endParaRPr>
          </a:p>
        </p:txBody>
      </p:sp>
      <p:sp>
        <p:nvSpPr>
          <p:cNvPr id="40" name="Right Brace 39"/>
          <p:cNvSpPr/>
          <p:nvPr/>
        </p:nvSpPr>
        <p:spPr>
          <a:xfrm>
            <a:off x="5562599" y="3741300"/>
            <a:ext cx="228600" cy="120095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1" name="TextBox 40"/>
          <p:cNvSpPr txBox="1"/>
          <p:nvPr/>
        </p:nvSpPr>
        <p:spPr>
          <a:xfrm rot="5400000">
            <a:off x="5223840" y="4157115"/>
            <a:ext cx="1531210" cy="369332"/>
          </a:xfrm>
          <a:prstGeom prst="rect">
            <a:avLst/>
          </a:prstGeom>
          <a:noFill/>
        </p:spPr>
        <p:txBody>
          <a:bodyPr wrap="square" rtlCol="0">
            <a:spAutoFit/>
          </a:bodyPr>
          <a:lstStyle/>
          <a:p>
            <a:r>
              <a:rPr lang="en-US" b="1" dirty="0" smtClean="0">
                <a:solidFill>
                  <a:srgbClr val="0070C0"/>
                </a:solidFill>
              </a:rPr>
              <a:t>Institute/ QIS</a:t>
            </a:r>
            <a:endParaRPr lang="en-US" b="1" dirty="0">
              <a:solidFill>
                <a:srgbClr val="0070C0"/>
              </a:solidFill>
            </a:endParaRPr>
          </a:p>
        </p:txBody>
      </p:sp>
      <p:sp>
        <p:nvSpPr>
          <p:cNvPr id="42" name="Right Brace 41"/>
          <p:cNvSpPr/>
          <p:nvPr/>
        </p:nvSpPr>
        <p:spPr>
          <a:xfrm flipH="1">
            <a:off x="3190871" y="5107383"/>
            <a:ext cx="304800" cy="120095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9" name="TextBox 48"/>
          <p:cNvSpPr txBox="1"/>
          <p:nvPr/>
        </p:nvSpPr>
        <p:spPr>
          <a:xfrm rot="16200000">
            <a:off x="2157635" y="5358072"/>
            <a:ext cx="1531210" cy="369332"/>
          </a:xfrm>
          <a:prstGeom prst="rect">
            <a:avLst/>
          </a:prstGeom>
          <a:noFill/>
        </p:spPr>
        <p:txBody>
          <a:bodyPr wrap="square" rtlCol="0">
            <a:spAutoFit/>
          </a:bodyPr>
          <a:lstStyle/>
          <a:p>
            <a:r>
              <a:rPr lang="en-US" b="1" dirty="0" smtClean="0">
                <a:solidFill>
                  <a:srgbClr val="0070C0"/>
                </a:solidFill>
              </a:rPr>
              <a:t>Front line</a:t>
            </a:r>
            <a:endParaRPr lang="en-US" b="1" dirty="0">
              <a:solidFill>
                <a:srgbClr val="0070C0"/>
              </a:solidFill>
            </a:endParaRPr>
          </a:p>
        </p:txBody>
      </p:sp>
      <p:sp>
        <p:nvSpPr>
          <p:cNvPr id="50" name="TextBox 49"/>
          <p:cNvSpPr txBox="1"/>
          <p:nvPr/>
        </p:nvSpPr>
        <p:spPr>
          <a:xfrm rot="20765329">
            <a:off x="7039321" y="558484"/>
            <a:ext cx="1794457" cy="1200329"/>
          </a:xfrm>
          <a:prstGeom prst="rect">
            <a:avLst/>
          </a:prstGeom>
          <a:noFill/>
        </p:spPr>
        <p:txBody>
          <a:bodyPr wrap="square" rtlCol="0">
            <a:spAutoFit/>
          </a:bodyPr>
          <a:lstStyle/>
          <a:p>
            <a:pPr algn="r"/>
            <a:r>
              <a:rPr lang="en-US" b="1" dirty="0" smtClean="0">
                <a:solidFill>
                  <a:prstClr val="black"/>
                </a:solidFill>
              </a:rPr>
              <a:t>Increasing staff capacity</a:t>
            </a:r>
          </a:p>
          <a:p>
            <a:pPr algn="r"/>
            <a:r>
              <a:rPr lang="en-US" b="1" dirty="0" smtClean="0">
                <a:solidFill>
                  <a:prstClr val="black"/>
                </a:solidFill>
              </a:rPr>
              <a:t>   &amp; capability in QI &amp; innovation</a:t>
            </a:r>
            <a:endParaRPr lang="en-US" b="1" dirty="0">
              <a:solidFill>
                <a:prstClr val="black"/>
              </a:solidFill>
            </a:endParaRPr>
          </a:p>
        </p:txBody>
      </p:sp>
      <p:sp>
        <p:nvSpPr>
          <p:cNvPr id="51" name="Rectangle 50"/>
          <p:cNvSpPr/>
          <p:nvPr/>
        </p:nvSpPr>
        <p:spPr>
          <a:xfrm rot="425707">
            <a:off x="2662068" y="414639"/>
            <a:ext cx="1593760" cy="1477328"/>
          </a:xfrm>
          <a:prstGeom prst="rect">
            <a:avLst/>
          </a:prstGeom>
          <a:noFill/>
        </p:spPr>
        <p:txBody>
          <a:bodyPr wrap="square">
            <a:spAutoFit/>
          </a:bodyPr>
          <a:lstStyle/>
          <a:p>
            <a:pPr algn="ctr"/>
            <a:r>
              <a:rPr lang="en-US" dirty="0" smtClean="0">
                <a:solidFill>
                  <a:prstClr val="white"/>
                </a:solidFill>
              </a:rPr>
              <a:t>Leadership with relentless focus who </a:t>
            </a:r>
            <a:endParaRPr lang="en-US" dirty="0">
              <a:solidFill>
                <a:prstClr val="white"/>
              </a:solidFill>
            </a:endParaRPr>
          </a:p>
          <a:p>
            <a:pPr algn="ctr"/>
            <a:r>
              <a:rPr lang="en-US" dirty="0" smtClean="0">
                <a:solidFill>
                  <a:prstClr val="white"/>
                </a:solidFill>
              </a:rPr>
              <a:t>connect </a:t>
            </a:r>
            <a:r>
              <a:rPr lang="en-US" dirty="0">
                <a:solidFill>
                  <a:prstClr val="white"/>
                </a:solidFill>
              </a:rPr>
              <a:t>with the ‘front line’</a:t>
            </a:r>
          </a:p>
        </p:txBody>
      </p:sp>
    </p:spTree>
    <p:extLst>
      <p:ext uri="{BB962C8B-B14F-4D97-AF65-F5344CB8AC3E}">
        <p14:creationId xmlns:p14="http://schemas.microsoft.com/office/powerpoint/2010/main" val="1812350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500"/>
                                        <p:tgtEl>
                                          <p:spTgt spid="4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500"/>
                                        <p:tgtEl>
                                          <p:spTgt spid="4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500"/>
                                        <p:tgtEl>
                                          <p:spTgt spid="4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500"/>
                                        <p:tgtEl>
                                          <p:spTgt spid="3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fade">
                                      <p:cBhvr>
                                        <p:cTn id="3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5" grpId="0">
        <p:bldAsOne/>
      </p:bldGraphic>
      <p:bldP spid="38" grpId="0"/>
      <p:bldP spid="39" grpId="0"/>
      <p:bldP spid="40" grpId="0" animBg="1"/>
      <p:bldP spid="41" grpId="0"/>
      <p:bldP spid="42" grpId="0" animBg="1"/>
      <p:bldP spid="4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750" y="1611682"/>
            <a:ext cx="7039641" cy="5288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 y="-40692"/>
            <a:ext cx="6772208" cy="1698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7315200" y="1956921"/>
            <a:ext cx="127586" cy="5013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27" name="Group 26"/>
          <p:cNvGrpSpPr/>
          <p:nvPr/>
        </p:nvGrpSpPr>
        <p:grpSpPr>
          <a:xfrm rot="20811997">
            <a:off x="6758938" y="227272"/>
            <a:ext cx="2095500" cy="2133600"/>
            <a:chOff x="6905760" y="2912235"/>
            <a:chExt cx="2095500" cy="2133600"/>
          </a:xfrm>
        </p:grpSpPr>
        <p:grpSp>
          <p:nvGrpSpPr>
            <p:cNvPr id="28" name="Group 27"/>
            <p:cNvGrpSpPr/>
            <p:nvPr/>
          </p:nvGrpSpPr>
          <p:grpSpPr>
            <a:xfrm>
              <a:off x="6905760" y="2912235"/>
              <a:ext cx="2095500" cy="2133600"/>
              <a:chOff x="1333500" y="571500"/>
              <a:chExt cx="2095500" cy="2133600"/>
            </a:xfrm>
          </p:grpSpPr>
          <p:sp>
            <p:nvSpPr>
              <p:cNvPr id="31" name="Rectangle 30"/>
              <p:cNvSpPr/>
              <p:nvPr/>
            </p:nvSpPr>
            <p:spPr>
              <a:xfrm>
                <a:off x="1600200" y="838200"/>
                <a:ext cx="1828800" cy="1600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Oval 31"/>
              <p:cNvSpPr/>
              <p:nvPr/>
            </p:nvSpPr>
            <p:spPr>
              <a:xfrm>
                <a:off x="2247900" y="2171700"/>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33" name="Oval 32"/>
              <p:cNvSpPr/>
              <p:nvPr/>
            </p:nvSpPr>
            <p:spPr>
              <a:xfrm>
                <a:off x="2247900" y="571500"/>
                <a:ext cx="533400" cy="533400"/>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Oval 33"/>
              <p:cNvSpPr/>
              <p:nvPr/>
            </p:nvSpPr>
            <p:spPr>
              <a:xfrm>
                <a:off x="1333500" y="1371600"/>
                <a:ext cx="533400" cy="533400"/>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9" name="Oval 28"/>
            <p:cNvSpPr/>
            <p:nvPr/>
          </p:nvSpPr>
          <p:spPr>
            <a:xfrm>
              <a:off x="7803524" y="2912235"/>
              <a:ext cx="533400" cy="533400"/>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grpSp>
      <p:sp>
        <p:nvSpPr>
          <p:cNvPr id="49" name="TextBox 48"/>
          <p:cNvSpPr txBox="1"/>
          <p:nvPr/>
        </p:nvSpPr>
        <p:spPr>
          <a:xfrm rot="20765329">
            <a:off x="7039321" y="558484"/>
            <a:ext cx="1794457" cy="1200329"/>
          </a:xfrm>
          <a:prstGeom prst="rect">
            <a:avLst/>
          </a:prstGeom>
          <a:noFill/>
        </p:spPr>
        <p:txBody>
          <a:bodyPr wrap="square" rtlCol="0">
            <a:spAutoFit/>
          </a:bodyPr>
          <a:lstStyle/>
          <a:p>
            <a:pPr algn="r"/>
            <a:r>
              <a:rPr lang="en-US" b="1" dirty="0" smtClean="0">
                <a:solidFill>
                  <a:prstClr val="black"/>
                </a:solidFill>
              </a:rPr>
              <a:t>Increasing staff capacity</a:t>
            </a:r>
          </a:p>
          <a:p>
            <a:pPr algn="r"/>
            <a:r>
              <a:rPr lang="en-US" b="1" dirty="0" smtClean="0">
                <a:solidFill>
                  <a:prstClr val="black"/>
                </a:solidFill>
              </a:rPr>
              <a:t>   &amp; capability in QI &amp; innovation</a:t>
            </a:r>
            <a:endParaRPr lang="en-US" b="1" dirty="0">
              <a:solidFill>
                <a:prstClr val="black"/>
              </a:solidFill>
            </a:endParaRPr>
          </a:p>
        </p:txBody>
      </p:sp>
      <p:sp>
        <p:nvSpPr>
          <p:cNvPr id="3" name="TextBox 2"/>
          <p:cNvSpPr txBox="1"/>
          <p:nvPr/>
        </p:nvSpPr>
        <p:spPr>
          <a:xfrm>
            <a:off x="6561769" y="6235694"/>
            <a:ext cx="2232248" cy="369332"/>
          </a:xfrm>
          <a:prstGeom prst="rect">
            <a:avLst/>
          </a:prstGeom>
          <a:noFill/>
        </p:spPr>
        <p:txBody>
          <a:bodyPr wrap="square" rtlCol="0">
            <a:spAutoFit/>
          </a:bodyPr>
          <a:lstStyle/>
          <a:p>
            <a:r>
              <a:rPr lang="en-GB" dirty="0"/>
              <a:t>https://qi.elft.nhs.uk/</a:t>
            </a:r>
          </a:p>
        </p:txBody>
      </p:sp>
    </p:spTree>
    <p:extLst>
      <p:ext uri="{BB962C8B-B14F-4D97-AF65-F5344CB8AC3E}">
        <p14:creationId xmlns:p14="http://schemas.microsoft.com/office/powerpoint/2010/main" val="16151987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wgHBgkIBwgKCgkLDRYPDQwMDRsUFRAWIB0iIiAdHx8kKDQsJCYxJx8fLT0tMTU3Ojo6Iys/RD84QzQ5OjcBCgoKDQwNGg8PGjclHyU3Nzc3Nzc3Nzc3Nzc3Nzc3Nzc3Nzc3Nzc3Nzc3Nzc3Nzc3Nzc3Nzc3Nzc3Nzc3Nzc3N//AABEIAGoAcwMBIgACEQEDEQH/xAAbAAEAAgMBAQAAAAAAAAAAAAAABgcDBAUCAf/EADkQAAEDAgMGAwUGBgMAAAAAAAEAAgMEEQUGIRIxQVFhgRMUIgdCcZGhIzNSscHRFSQyYoLScpKi/8QAGQEBAAMBAQAAAAAAAAAAAAAAAAIDBAEF/8QAHxEAAgMAAgMBAQAAAAAAAAAAAAECAxEhMQQSQRNh/9oADAMBAAIRAxEAPwC8UREAREQBERAEREAREQBamI4jS4bTuqKyUMYO5d0A4laeYMdpsFp9qUh8zx9nEDYnqeQ6qqMVxjEcfxJtPTh9RVynZYxm5o6ch1+aqss9eF2aafHdi9pcIs7K2bsNzK6qioi+OppSBNTyW22A7joSPkdNykCjGSMp0+WqWSQ7EmI1RDqmcDfbc0dB9d6k6sXRnlibwIiLpwIiIAiIgCIscc8UjnMZKxzmmzg1wJHxQGRERAFwM1Zno8vQNbK9pqpWkxxk6AD3nHgPzPe3fVGYxgUubfbLiuEzVcrKSNrJZyHaiNkUVmtB0B2pP/ROq4zqePk9D+LZuxd8NCHSyuN5pnaMjHMngOQHZWllTK9FlymIgHi1Ug+2qXj1P6Dk3p+ZXRwfCKHBaKOiw2nbBAwaNGpPUk6k9St5QhWo8/S+7yJWcdIIiKwzhERAEREARFq19dTYfTmermbHGOJ3noBxRvAlvCOfmfGBhVF9mf5mW7Yhy/uPwVbbbw8P2zt3JL76k87rn4/mufE80TxwUr527exAwO2XBoG7iBxK3ZoZdn1ixI1AN7LFNTtnx0ehCUKIc9mR+bMToXBtLWSuLeD3bTfkbr6faTj7W2DaE9TC7/ZalNgFdibv5WD0cZH+lo78eykmF5KoaNwlrT5uX8LhaMduPf5LRCPqsRinNzes5lBnTOeKOPk4KLwxvk8udkd9pb+Q4oqbNOOY1jk8EWI1gjZHtvAIb71tw1LWfDZHeQSBjGWsGsaPgAFCa2YVVXLNGQ5rn2YbXBbuH5XUbbfRaTpq/SWFwMkZILsc1w5g3XpVhkPMWHUVTixrqtkMbfCZGDclxG3tEAdlJ3Z8wMPa2OWaS7gC4READmb20Uo2xa1nJUyUmktJQi8tIcAQQQeS9K0qCIiAIi8vdssLrXsL25oCP4/miHDXupqVnj1Q0cPdj+PXoPoq5xOtrsRnD6uSSWZ3paB14AcFqZhxM1OO1NdTt8Dxi1xZcH3RvShxq0kb7+HUMddr7At3dV59spSf8PTprjBdckry/lPyplnbGH1VRYyzO3NAAGy3pp3Pa3ebg+H0LPHxCSMge9M4NYPnp81WWN5wxWxijxSoLrWJidsAd2qAYtJLVymeslfNJ+OVxcR3KvhYsxIzzoluyZfWI57y1QNsMQZUEf0spGmW/cen6qI4n7UzKSzCcNDOUlW+5/6N/wBlUlG+WR8jBI/ZO650XVpqGpc4bLT3SU2hXVF/CWvzNidc8+fkbO1x+7ILWN/xGh73KyVGNg00mzCWSkENIdcDquFHTVcdi5oI/wCWq2HxOkjAAsSdQeCzS57NkV6rEYcK8UvkcL2cdAu7Ew7N3WvzutGCeCma1ojLum6yyyYu8m7Ymg/3En9lB8li4RbuQcX8/hIppXgzU1m77lzOB/TspSqk9l9VUVWZjtP9DaZ5IaLA6tH6q216FMm4cnleRFRseBERWlIXw2Oi+quM35txBmKVGFUbxSCF2y6QG75LgHf7o14aqM5qK1k663N4iE5hwlxr5wzajmjeWmx3WNlw4vMQymOcajc4bits1EkL5I/EeL632teq1zIHcbrz95PUSxYzHMwOfrzWhPhzZ3EyyHY4Nb+q33yNA1cFpVVfFCL2c48gFJb8OSz6YfJQQD0Ns78RKkETbRtBNvSosyonrw50bAxl7C51cs89XijWWu5oHFrApSi32QU0lqJFfUrHJIGtNyBbqofNPWS/eVMx6Fx/JbGHzWkDX7+fNcdWLTqu15h2XSSvd6GOPZZRS1UjWuDd/C66GGzxEBsw37nLsSyUsA1s4jeG6qlt7wXrDY9nlacAxWSorYnPjmj8Mlm9moN7cdyuamnjqYGTQPD43i7XDcQqDmrzJowhjeQ/dXbliPwsu4Yy97Usev8AiFr8eUnqZg8uMU1JHUREWoxnwqovaVRz0eYX1zoz5apay0o3B4FrHkdAreWliWHwV9M+CpjbJG8Wc1w0IUZx9lhOufo9KCq4W1MWjyzZuQW20XJkpYmD7R75PidFNs25RrMFMk9Ex89Ed4Au+L48x1XOwXJeJYsWyVTH0tMdRtD1uHQcO6yflJPDf+0XHWRQMlqJBBSxF7uDWDd+y6dNlclofV+t590D0j91bGFZNpKKIRwQtaOJ4n4niumMtQ2/pC0Qq9TLO5y6KPrsDrYnNNLTukZbXYtp2WiXzU7tmeOSJ3J7SPzV9Py1HwC15srxyNLXtDm8iLhclVr0QvcVhSAdDJ95Gx3xCyClpnjRmz1CtSp9nmFzXPlvCcfeicW/Td9Fxqv2aSsuaGvI5NnZf6j9lW6ZfC+PkQfZDoGbDQ0Ouea2Ntoa1oBG0LrcrcpZgodfKCdv4oHh30Nj9FzaWirqmvbRGmmimk0s+Miw4lVfm9Lf0i1wydZCy9hlXFHXYjH5h5N2RP8AuwL6XHHvp0VrR22QGiwA0AUJypg81GxocTYcOSm0Ys1bYRUUedOTk9PaIikQCIiAxvia/eAvDadjdwCzogPIaBuC9WREB8sOS+bIXpEB52ByXkxNO8BZEQGu6ljcNWhYv4dDe+wFuogMUcLYxoAsqIgCIiA//9k="/>
          <p:cNvSpPr>
            <a:spLocks noChangeAspect="1" noChangeArrowheads="1"/>
          </p:cNvSpPr>
          <p:nvPr/>
        </p:nvSpPr>
        <p:spPr bwMode="auto">
          <a:xfrm>
            <a:off x="155576" y="-479425"/>
            <a:ext cx="1095375" cy="10096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 name="AutoShape 5" descr="http://churchwhisperer.files.wordpress.com/2008/09/bricks.jpg"/>
          <p:cNvSpPr>
            <a:spLocks noChangeAspect="1" noChangeArrowheads="1"/>
          </p:cNvSpPr>
          <p:nvPr/>
        </p:nvSpPr>
        <p:spPr bwMode="auto">
          <a:xfrm>
            <a:off x="155576" y="-1790700"/>
            <a:ext cx="4048125"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 name="AutoShape 2" descr="data:image/jpeg;base64,/9j/4AAQSkZJRgABAQAAAQABAAD/2wCEAAkGBwgHBgkIBwgKCgkLDRYPDQwMDRsUFRAWIB0iIiAdHx8kKDQsJCYxJx8fLT0tMTU3Ojo6Iys/RD84QzQ5OjcBCgoKDQwNGg8PGjclHyU3Nzc3Nzc3Nzc3Nzc3Nzc3Nzc3Nzc3Nzc3Nzc3Nzc3Nzc3Nzc3Nzc3Nzc3Nzc3Nzc3N//AABEIAEUAoAMBEQACEQEDEQH/xAAbAAEAAgMBAQAAAAAAAAAAAAAAAwQCBQYHAf/EADcQAAEDAwIEAwUHAwUAAAAAAAECAwQABRESIQYiMUETFFEHMmFxgSNCcpKhscFSYpEVFkOi4f/EABkBAQADAQEAAAAAAAAAAAAAAAACAwQBBf/EAC8RAAICAQMCAwcEAwEAAAAAAAABAgMRBBIhMUETUWEFFCIycZHwocHR8VKB4bH/2gAMAwEAAhEDEQA/APbqAUAoBQCgFACQkZUQB6mgK6p8JJwqXHB9PFFS2S8iO5eZ9RNiuHDcllR9A4DRwkuqO7k+5PUTooBQCgFAKAUAoBQCgFAKAUBXhTok9C1wpLT6EKKFFtYVpUOxx3qUoSh8ywRjOMvleTNclhEhuOt1CXnQVNtk8ygOpA+Ga5teM9juVnBjJltRyEqypxXutoGVK+Q/npXYxbDkkVlJuMr76ITZ7DnX/noP1qWYR9SPxP0KVwh2yFFky7g49J8q2XXQp3UoDftkdcHFWQnZJqMOMkJqEU5S7GdmZtN1trM6PB0NPAlAdThWMkb7n0rlkrK5uLfKFeyyKklwyy5Yra4MeXCfilRFRV9i7k/Dj5FRVmlQ8qtUxacf8Th2P8fpU/GjL50QdbXyslt13Ut/ylwa8CT0HYKqM6sLdHlEo2c4l1NvVJYKAUAoBQCgFAKAUAoCrdpYg2uZLV0YYW5+VJNTrjvmo+ZGctsWzy22+f4Cm2+a+VO224soL4x7qiMkfiGSR6jP09aezWRlFfNHoePDfo5KT+WXU6K+8RRbffnbuCJDUW2oQwhCtnHHllQ37creflWanTynWq+jb5+i/s13aiMJuzqkuPq/6Jpd4uVhdtci4NQli5OhD7bTSkrbJxjCio6sZ9PlUYVQuUlHPwkp3TqcXLHJHb+Lb1cnJxhW6OuLGk6FSFHSlDQJ1E5VzK077dPqK7PS1VqO6XLXT1OQ1Nlje2PCZyjDstjgG6z3HW/CucrSAUHxCrUCTqzjGArbH1ra1F6mMP8AFGJOS005/wCT/c6iPeLtw9I4dtMiHFEWU2hlKUqJdSRpBKjsM82cAeu9Y3VXcrLE3lfY2K2yl11tcPj1O7rzzeKA117t6Z0UlI+3bGW1d/lVtVmyXoQnHciWzyTLtzLyzlZGFH1I2zUbI7ZNHYPMclyoEhQCgFAKAUAoBQCgNTxVClXKxSoUIDxZAS2So4ASVDUfy5q7TzjCxSl2Kb4SnW4x7k94tEW72t23SU/ZLThJHVBHQj4io1WyrmprqSsqjZBwZ5+1wBdBYnmFrZ843NS63qXyutpSQBnt7xx/7XpS11fiJ9sfqzzo6Kzw9r6p/ojc3mBJvM9u7XBUWNCtbSltMqkJUVO9crV7qU5Ce/b41nrsjXDw45bl6dvQ0WVuyanLhR/9MuF7JJZ4BlQmXWFSpqHlBxDgUhRUNIOoZB2ApqLoy1Kk+iwcoplHTuK6vJr3OFru/wAP2K0KiNobiSvEknx0nI1Ek/8AZW1WLU1q2dmeq4K/drHVCvHR8m9utlnTuNbVcdLf+nwmjklW+s6u35az13Qhp5Q7s0WUylfGfZHT1lNQJAGScAbk0B517NLlPvF8ucuTMkuRkpyhlxwlKStWRgdNgCK9PXVwrrjFLk8vQ2TtslJvg3/EDjtj4LuCwsodCVBCmzgpK1aQQexGRWalK3URXY1Xy8KiTIfZm5LkcOeanSX5Djz6ylTzhUQkYTgZ+INS1yircRWMIhoHKVO6Tzk1lvuc+4e06VFRMe8jG1ksBZ0HSkJ6fiVmrZ1who1LHLKoWTnrHHPC7Hf15x6QoBQCgFAKAUAoBQHFe024PQo9sSppxduckZmBBxrSnBCCfQjV88Vv0Fam5c/Fjj+TBrrHBR4+HPJqOJ5HDrnCcq6WBphl6QERFBtAbKRqCylSR3wk7+lXaeN6vULe3JTqJUuhzq78G3tvETlnfstjlWl1hl9hDbT63UlRIAGSkdN/U53qidCtU7Yyy0y+F/hyhU48Mt/7uckxLhcLVATIt8HIW+4/4ZdIGVaBpOcDfJx1qHuu2UYTeG/zkn71ujKcFlL84K7nH8ZUqAzDgSJQlxvGHhnKwcrGjSAcnKCOuB1qXuMtsnJ4w8EXrY7oqKzlZJovF0mcXmYdrzJisF6Wl54oSyeyM6SSr6ADf0rktLGGHKXD6cdfX6Eo6mUsqMeV19P+kr/ETVw4FmXhhK2dUZwBK9yle6frvXI0OGpVb55Qd6np3YvJmq9kMXwrHKkkbvSNI+ISkfyTV3tKWbUvJFPsyOKm/NkntbleDw6zHB3fkDI9UpBP76a57Ojm1vyR32lLFOF3Zv8AhGOIHCttQrl0xkuL+BUNR/esupe+6T9TVp47KYr0OP8AZSkzbterstPM4QAcf1qKlD9E1v8AaHwwhWYPZ/xTnYek15R6ooBQCgFAKAUAoBQGjud2aanP2+fa5b0RTSSlxERbyHVHOU4SD05f1q+FTcVOMln64KJ2Lc4yi8fTJwK+Erh5uP4NueaiTriHVM9fLsoJCdeOhIcVt2Ar0lqobXmXKX3f4ked7rPcsR4bz9EjouJ7RcLvxjHLLLiIjEFxKHyOQOqSsDf5lP8AistFsK6Hl8tr7Gm6qdl6a6JP7lGDFurPA54dYtclFydWtt1S0aWkoUrJV4nunl22JPwqyc63qfGcvh/X7FcYWLTeCo/EWeD+HZNs4rkLeYcESJESww6pOA4o6dRHzOs/Wo6m+NlCw+W8/wAEtNRKu5trhLC/cr2m0qtd5vDd5scqcmU+XI77LXiJUCVHBOQBnI6/GpWWqyuDrnjHU5VW67J74ZybXjK3Op4NFustsUguuIzHjpz4YzrPTbqMfWqdLYvH32S/2y3VVt0bK49exW4WuMux8Pxrevh28OPN6itSGU6SSonbKs9/Sp6iEbbXPesEdPOVVSg4P8/2UfaHAul+fs7cW3SfD8LW5yZ8JSyNlEdxjep6KyulTcpIq1tdlzgoxeDruLJSLbwrcHUnRpjFtv4KUNKf1IrHp4+JdFept1E9lMn6Gn9lcBUPhjxlpIVKeU6M/wBOyR+xP1q/2hZuux5cFHs+twpy+52NYTcKAUAoBQCgFAKAUAoBQCgFAKAUAxQCgPiwSkhJAVjYkZxQHN3Dhube1Mt325NuwmlazGisFoOq9VEqUfoK1QvjVl1x583yZp0StwrJceSOjbbQ02lttCUISAlKUjAAHQCsreXlmhJLhGVDooBQCgFAKAUBzjcK9tFSkvE55seKCoFYJUBqBGAsJx/aVYoCWTCu0hIQ5KVhxLqFhtSUpTkhKSNsnl1H54oCeRGnuxoiCpS3UP61nWEpKMkYVjGeU9vvAUBXZi3tltCEPjGdSiSklKjpJ7bpyV7dem9ATsMXnzLZclJDZb1KBbSoBZ1cuxBwOXGOuD60Bi81eNDwYOhxb6lBesEYxhGAc4TsCR132oCvPVfGULLbqlKcPIENhWk/aYHunCRlrJPod6AuS2bkJ6XYyyWgG0lJUMKA1FWfTOU9B93t1oCsxFvbTSWA9pbQhKAoKSVHSk7gkdyE5z6n0oCxFZuSZipEw+L4TSkttoUkJUSR0222T37k42oCuxHvzKMeYbUUpQAkgFKjlOo6jvtz9uhHSgMvL3rSgqeSXBy5Tp6ZTknbuEk7DbX0OKAkbh3IQJjCnjrfHIQoZbUtSisgj0BGPlQEfl722+4tD6VIJWsJ2wo7hIOfdGAg7Z3Ks0BGqHeiUvKeJdA04CwnIHikZ+qmwfw0BO9CnC0GIhxbjqV4aUVhPKn3dZGMg43xvg0B8Y/1Z1SVBaksiQoAKSEktBStzqGQcEAbHOj+7IAjix76hLaHZRwEthRwgk+7rOfX38bYxjvQGxtCJ6GCLk6HHeXcY25E6ugH3tVAXqAUAoBQCgFAKAUAoBQCgFAKAUAoBQCgFAKAUB//2Q=="/>
          <p:cNvSpPr>
            <a:spLocks noChangeAspect="1" noChangeArrowheads="1"/>
          </p:cNvSpPr>
          <p:nvPr/>
        </p:nvSpPr>
        <p:spPr bwMode="auto">
          <a:xfrm>
            <a:off x="155575" y="-312738"/>
            <a:ext cx="1524000" cy="6572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4538" y="3155349"/>
            <a:ext cx="9525" cy="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6" descr="Brigham and Women's Hospital: A Teaching Affiliate of Harvard Medical Schoo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Title 1"/>
          <p:cNvSpPr>
            <a:spLocks noGrp="1"/>
          </p:cNvSpPr>
          <p:nvPr>
            <p:ph type="title"/>
          </p:nvPr>
        </p:nvSpPr>
        <p:spPr>
          <a:xfrm>
            <a:off x="439738" y="160338"/>
            <a:ext cx="8229600" cy="1143000"/>
          </a:xfrm>
        </p:spPr>
        <p:txBody>
          <a:bodyPr>
            <a:normAutofit/>
          </a:bodyPr>
          <a:lstStyle/>
          <a:p>
            <a:pPr algn="l"/>
            <a:r>
              <a:rPr lang="en-GB" sz="3200" b="1" dirty="0">
                <a:solidFill>
                  <a:srgbClr val="7030A0"/>
                </a:solidFill>
              </a:rPr>
              <a:t>History of the Building Blocks Framework</a:t>
            </a:r>
          </a:p>
        </p:txBody>
      </p:sp>
      <p:pic>
        <p:nvPicPr>
          <p:cNvPr id="7170"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20876829">
            <a:off x="4679501" y="3964874"/>
            <a:ext cx="1010642" cy="1420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576599">
            <a:off x="5505535" y="4338207"/>
            <a:ext cx="948386" cy="1336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Footer Placeholder 6"/>
          <p:cNvSpPr>
            <a:spLocks noGrp="1"/>
          </p:cNvSpPr>
          <p:nvPr>
            <p:ph type="ftr" sz="quarter" idx="11"/>
          </p:nvPr>
        </p:nvSpPr>
        <p:spPr/>
        <p:txBody>
          <a:bodyPr/>
          <a:lstStyle/>
          <a:p>
            <a:r>
              <a:rPr lang="en-US">
                <a:solidFill>
                  <a:prstClr val="black">
                    <a:tint val="75000"/>
                  </a:prstClr>
                </a:solidFill>
              </a:rPr>
              <a:t>CONNECT | LEARN | INFLUENCE</a:t>
            </a:r>
          </a:p>
        </p:txBody>
      </p:sp>
      <p:pic>
        <p:nvPicPr>
          <p:cNvPr id="1026"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95650" y="1304925"/>
            <a:ext cx="1295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907704" y="1739106"/>
            <a:ext cx="121285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p:cNvPicPr>
          <p:nvPr/>
        </p:nvPicPr>
        <p:blipFill rotWithShape="1">
          <a:blip r:embed="rId8" cstate="screen">
            <a:extLst>
              <a:ext uri="{28A0092B-C50C-407E-A947-70E740481C1C}">
                <a14:useLocalDpi xmlns:a14="http://schemas.microsoft.com/office/drawing/2010/main"/>
              </a:ext>
            </a:extLst>
          </a:blip>
          <a:srcRect b="9708"/>
          <a:stretch/>
        </p:blipFill>
        <p:spPr>
          <a:xfrm>
            <a:off x="7352470" y="3877064"/>
            <a:ext cx="917554" cy="1037039"/>
          </a:xfrm>
          <a:prstGeom prst="rect">
            <a:avLst/>
          </a:prstGeom>
        </p:spPr>
      </p:pic>
      <p:pic>
        <p:nvPicPr>
          <p:cNvPr id="16" name="Picture 4"/>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74308" y="2685008"/>
            <a:ext cx="1138083" cy="405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767149" y="3190831"/>
            <a:ext cx="1447799" cy="277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6"/>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726246" y="3948686"/>
            <a:ext cx="966787" cy="462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767149" y="1366350"/>
            <a:ext cx="1129993" cy="941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3459441" y="2495050"/>
            <a:ext cx="1745408" cy="512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2636176" y="4487994"/>
            <a:ext cx="1146925" cy="518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6305798" y="1411195"/>
            <a:ext cx="2474582" cy="1531615"/>
          </a:xfrm>
          <a:prstGeom prst="rect">
            <a:avLst/>
          </a:prstGeom>
          <a:noFill/>
          <a:ln>
            <a:noFill/>
          </a:ln>
        </p:spPr>
      </p:pic>
      <p:pic>
        <p:nvPicPr>
          <p:cNvPr id="23" name="Picture 5"/>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7277880" y="4988741"/>
            <a:ext cx="1146925" cy="518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p:cNvSpPr/>
          <p:nvPr/>
        </p:nvSpPr>
        <p:spPr>
          <a:xfrm>
            <a:off x="2255179" y="2336026"/>
            <a:ext cx="567431" cy="318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4897143" y="1366350"/>
            <a:ext cx="1334082" cy="523220"/>
          </a:xfrm>
          <a:prstGeom prst="rect">
            <a:avLst/>
          </a:prstGeom>
          <a:noFill/>
        </p:spPr>
        <p:txBody>
          <a:bodyPr wrap="square" rtlCol="0">
            <a:spAutoFit/>
          </a:bodyPr>
          <a:lstStyle/>
          <a:p>
            <a:r>
              <a:rPr lang="en-GB" sz="1400" dirty="0"/>
              <a:t>20+ organisations</a:t>
            </a:r>
          </a:p>
        </p:txBody>
      </p:sp>
      <p:sp>
        <p:nvSpPr>
          <p:cNvPr id="28" name="TextBox 27"/>
          <p:cNvSpPr txBox="1"/>
          <p:nvPr/>
        </p:nvSpPr>
        <p:spPr>
          <a:xfrm>
            <a:off x="6305798" y="2973636"/>
            <a:ext cx="2442666" cy="646331"/>
          </a:xfrm>
          <a:prstGeom prst="rect">
            <a:avLst/>
          </a:prstGeom>
          <a:noFill/>
        </p:spPr>
        <p:txBody>
          <a:bodyPr wrap="square" rtlCol="0">
            <a:spAutoFit/>
          </a:bodyPr>
          <a:lstStyle/>
          <a:p>
            <a:pPr algn="ctr"/>
            <a:r>
              <a:rPr lang="en-GB" dirty="0"/>
              <a:t>The building blocks framework!</a:t>
            </a:r>
          </a:p>
        </p:txBody>
      </p:sp>
      <p:sp>
        <p:nvSpPr>
          <p:cNvPr id="29" name="TextBox 28"/>
          <p:cNvSpPr txBox="1"/>
          <p:nvPr/>
        </p:nvSpPr>
        <p:spPr>
          <a:xfrm>
            <a:off x="4897143" y="1882812"/>
            <a:ext cx="1334082" cy="307777"/>
          </a:xfrm>
          <a:prstGeom prst="rect">
            <a:avLst/>
          </a:prstGeom>
          <a:noFill/>
        </p:spPr>
        <p:txBody>
          <a:bodyPr wrap="square" rtlCol="0">
            <a:spAutoFit/>
          </a:bodyPr>
          <a:lstStyle/>
          <a:p>
            <a:r>
              <a:rPr lang="en-GB" sz="1400" dirty="0"/>
              <a:t>Lots of experts</a:t>
            </a:r>
          </a:p>
        </p:txBody>
      </p:sp>
      <p:sp>
        <p:nvSpPr>
          <p:cNvPr id="30" name="TextBox 29"/>
          <p:cNvSpPr txBox="1"/>
          <p:nvPr/>
        </p:nvSpPr>
        <p:spPr>
          <a:xfrm>
            <a:off x="415926" y="4086701"/>
            <a:ext cx="1334082" cy="1600438"/>
          </a:xfrm>
          <a:prstGeom prst="rect">
            <a:avLst/>
          </a:prstGeom>
          <a:noFill/>
        </p:spPr>
        <p:txBody>
          <a:bodyPr wrap="square" rtlCol="0">
            <a:spAutoFit/>
          </a:bodyPr>
          <a:lstStyle/>
          <a:p>
            <a:r>
              <a:rPr lang="en-GB" sz="1400" b="1" dirty="0" smtClean="0"/>
              <a:t>Preliminary testing:</a:t>
            </a:r>
          </a:p>
          <a:p>
            <a:endParaRPr lang="en-GB" sz="1400" b="1" dirty="0" smtClean="0"/>
          </a:p>
          <a:p>
            <a:pPr marL="285750" indent="-285750">
              <a:buFont typeface="Arial" panose="020B0604020202020204" pitchFamily="34" charset="0"/>
              <a:buChar char="•"/>
            </a:pPr>
            <a:r>
              <a:rPr lang="en-GB" sz="1400" dirty="0" smtClean="0"/>
              <a:t>High Performing </a:t>
            </a:r>
            <a:endParaRPr lang="en-GB" sz="1400" dirty="0"/>
          </a:p>
          <a:p>
            <a:pPr marL="285750" indent="-285750">
              <a:buFont typeface="Arial" panose="020B0604020202020204" pitchFamily="34" charset="0"/>
              <a:buChar char="•"/>
            </a:pPr>
            <a:r>
              <a:rPr lang="en-GB" sz="1400" dirty="0" smtClean="0"/>
              <a:t>Average</a:t>
            </a:r>
          </a:p>
          <a:p>
            <a:pPr marL="285750" indent="-285750">
              <a:buFont typeface="Arial" panose="020B0604020202020204" pitchFamily="34" charset="0"/>
              <a:buChar char="•"/>
            </a:pPr>
            <a:r>
              <a:rPr lang="en-GB" sz="1400" dirty="0" smtClean="0"/>
              <a:t>Failing</a:t>
            </a:r>
            <a:endParaRPr lang="en-GB" sz="1400" dirty="0"/>
          </a:p>
        </p:txBody>
      </p:sp>
      <p:sp>
        <p:nvSpPr>
          <p:cNvPr id="31" name="TextBox 30"/>
          <p:cNvSpPr txBox="1"/>
          <p:nvPr/>
        </p:nvSpPr>
        <p:spPr>
          <a:xfrm>
            <a:off x="2822610" y="5597464"/>
            <a:ext cx="820479" cy="523220"/>
          </a:xfrm>
          <a:prstGeom prst="rect">
            <a:avLst/>
          </a:prstGeom>
          <a:noFill/>
        </p:spPr>
        <p:txBody>
          <a:bodyPr wrap="square" rtlCol="0">
            <a:spAutoFit/>
          </a:bodyPr>
          <a:lstStyle/>
          <a:p>
            <a:r>
              <a:rPr lang="en-GB" sz="1400" dirty="0"/>
              <a:t>Cohort 1</a:t>
            </a:r>
          </a:p>
          <a:p>
            <a:r>
              <a:rPr lang="en-GB" sz="1400" dirty="0"/>
              <a:t>x4 orgs</a:t>
            </a:r>
          </a:p>
        </p:txBody>
      </p:sp>
      <p:sp>
        <p:nvSpPr>
          <p:cNvPr id="33" name="TextBox 32"/>
          <p:cNvSpPr txBox="1"/>
          <p:nvPr/>
        </p:nvSpPr>
        <p:spPr>
          <a:xfrm>
            <a:off x="4936274" y="5851580"/>
            <a:ext cx="1127203" cy="307777"/>
          </a:xfrm>
          <a:prstGeom prst="rect">
            <a:avLst/>
          </a:prstGeom>
          <a:noFill/>
        </p:spPr>
        <p:txBody>
          <a:bodyPr wrap="square" rtlCol="0">
            <a:spAutoFit/>
          </a:bodyPr>
          <a:lstStyle/>
          <a:p>
            <a:r>
              <a:rPr lang="en-GB" sz="1400" dirty="0"/>
              <a:t>Recognition</a:t>
            </a:r>
          </a:p>
        </p:txBody>
      </p:sp>
      <p:sp>
        <p:nvSpPr>
          <p:cNvPr id="34" name="TextBox 33"/>
          <p:cNvSpPr txBox="1"/>
          <p:nvPr/>
        </p:nvSpPr>
        <p:spPr>
          <a:xfrm>
            <a:off x="7216642" y="5624533"/>
            <a:ext cx="1747845" cy="523220"/>
          </a:xfrm>
          <a:prstGeom prst="rect">
            <a:avLst/>
          </a:prstGeom>
          <a:noFill/>
        </p:spPr>
        <p:txBody>
          <a:bodyPr wrap="square" rtlCol="0">
            <a:spAutoFit/>
          </a:bodyPr>
          <a:lstStyle/>
          <a:p>
            <a:r>
              <a:rPr lang="en-GB" sz="1400" dirty="0"/>
              <a:t>Cohorts </a:t>
            </a:r>
            <a:r>
              <a:rPr lang="en-GB" sz="1400" dirty="0" smtClean="0"/>
              <a:t>2-4:</a:t>
            </a:r>
          </a:p>
          <a:p>
            <a:r>
              <a:rPr lang="en-GB" sz="1400" dirty="0" smtClean="0"/>
              <a:t>x17 organisations</a:t>
            </a:r>
            <a:endParaRPr lang="en-GB" sz="1400" dirty="0"/>
          </a:p>
        </p:txBody>
      </p:sp>
      <p:sp>
        <p:nvSpPr>
          <p:cNvPr id="36" name="Right Arrow 35"/>
          <p:cNvSpPr/>
          <p:nvPr/>
        </p:nvSpPr>
        <p:spPr>
          <a:xfrm>
            <a:off x="5502216" y="2319008"/>
            <a:ext cx="567431" cy="318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p:cNvSpPr txBox="1"/>
          <p:nvPr/>
        </p:nvSpPr>
        <p:spPr>
          <a:xfrm>
            <a:off x="274308" y="3135843"/>
            <a:ext cx="1273356" cy="523220"/>
          </a:xfrm>
          <a:prstGeom prst="rect">
            <a:avLst/>
          </a:prstGeom>
          <a:noFill/>
        </p:spPr>
        <p:txBody>
          <a:bodyPr wrap="square" rtlCol="0">
            <a:spAutoFit/>
          </a:bodyPr>
          <a:lstStyle/>
          <a:p>
            <a:r>
              <a:rPr lang="en-GB" sz="1400" dirty="0"/>
              <a:t>Dr Pete Chamberlain</a:t>
            </a:r>
          </a:p>
        </p:txBody>
      </p:sp>
      <p:sp>
        <p:nvSpPr>
          <p:cNvPr id="38" name="Right Arrow 37"/>
          <p:cNvSpPr/>
          <p:nvPr/>
        </p:nvSpPr>
        <p:spPr>
          <a:xfrm>
            <a:off x="3961380" y="4923687"/>
            <a:ext cx="567431" cy="318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ight Arrow 39"/>
          <p:cNvSpPr/>
          <p:nvPr/>
        </p:nvSpPr>
        <p:spPr>
          <a:xfrm>
            <a:off x="6630460" y="4943340"/>
            <a:ext cx="567431" cy="318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ight Arrow 40"/>
          <p:cNvSpPr/>
          <p:nvPr/>
        </p:nvSpPr>
        <p:spPr>
          <a:xfrm>
            <a:off x="1904389" y="4923643"/>
            <a:ext cx="567431" cy="318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368823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65840">
            <a:off x="3186003" y="556789"/>
            <a:ext cx="367665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7" name="Group 26"/>
          <p:cNvGrpSpPr/>
          <p:nvPr/>
        </p:nvGrpSpPr>
        <p:grpSpPr>
          <a:xfrm rot="20811997">
            <a:off x="6758938" y="227272"/>
            <a:ext cx="2095500" cy="2133600"/>
            <a:chOff x="6905760" y="2912235"/>
            <a:chExt cx="2095500" cy="2133600"/>
          </a:xfrm>
        </p:grpSpPr>
        <p:grpSp>
          <p:nvGrpSpPr>
            <p:cNvPr id="28" name="Group 27"/>
            <p:cNvGrpSpPr/>
            <p:nvPr/>
          </p:nvGrpSpPr>
          <p:grpSpPr>
            <a:xfrm>
              <a:off x="6905760" y="2912235"/>
              <a:ext cx="2095500" cy="2133600"/>
              <a:chOff x="1333500" y="571500"/>
              <a:chExt cx="2095500" cy="2133600"/>
            </a:xfrm>
          </p:grpSpPr>
          <p:sp>
            <p:nvSpPr>
              <p:cNvPr id="31" name="Rectangle 30"/>
              <p:cNvSpPr/>
              <p:nvPr/>
            </p:nvSpPr>
            <p:spPr>
              <a:xfrm>
                <a:off x="1600200" y="838200"/>
                <a:ext cx="1828800" cy="1600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Oval 31"/>
              <p:cNvSpPr/>
              <p:nvPr/>
            </p:nvSpPr>
            <p:spPr>
              <a:xfrm>
                <a:off x="2247900" y="2171700"/>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33" name="Oval 32"/>
              <p:cNvSpPr/>
              <p:nvPr/>
            </p:nvSpPr>
            <p:spPr>
              <a:xfrm>
                <a:off x="2247900" y="571500"/>
                <a:ext cx="533400" cy="533400"/>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Oval 33"/>
              <p:cNvSpPr/>
              <p:nvPr/>
            </p:nvSpPr>
            <p:spPr>
              <a:xfrm>
                <a:off x="1333500" y="1371600"/>
                <a:ext cx="533400" cy="533400"/>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9" name="Oval 28"/>
            <p:cNvSpPr/>
            <p:nvPr/>
          </p:nvSpPr>
          <p:spPr>
            <a:xfrm>
              <a:off x="7803524" y="2912235"/>
              <a:ext cx="533400" cy="533400"/>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grpSp>
      <p:sp>
        <p:nvSpPr>
          <p:cNvPr id="49" name="TextBox 48"/>
          <p:cNvSpPr txBox="1"/>
          <p:nvPr/>
        </p:nvSpPr>
        <p:spPr>
          <a:xfrm rot="20765329">
            <a:off x="7039321" y="558484"/>
            <a:ext cx="1794457" cy="1200329"/>
          </a:xfrm>
          <a:prstGeom prst="rect">
            <a:avLst/>
          </a:prstGeom>
          <a:noFill/>
        </p:spPr>
        <p:txBody>
          <a:bodyPr wrap="square" rtlCol="0">
            <a:spAutoFit/>
          </a:bodyPr>
          <a:lstStyle/>
          <a:p>
            <a:pPr algn="r"/>
            <a:r>
              <a:rPr lang="en-US" b="1" dirty="0" smtClean="0">
                <a:solidFill>
                  <a:prstClr val="black"/>
                </a:solidFill>
              </a:rPr>
              <a:t>Increasing staff capacity</a:t>
            </a:r>
          </a:p>
          <a:p>
            <a:pPr algn="r"/>
            <a:r>
              <a:rPr lang="en-US" b="1" dirty="0" smtClean="0">
                <a:solidFill>
                  <a:prstClr val="black"/>
                </a:solidFill>
              </a:rPr>
              <a:t>   &amp; capability in QI &amp; innovation</a:t>
            </a:r>
            <a:endParaRPr lang="en-US" b="1" dirty="0">
              <a:solidFill>
                <a:prstClr val="black"/>
              </a:solidFill>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37972">
            <a:off x="-62727" y="571694"/>
            <a:ext cx="3447744" cy="2585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6075" y="2969987"/>
            <a:ext cx="5724525" cy="198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473424" y="6016307"/>
            <a:ext cx="6324600" cy="646331"/>
          </a:xfrm>
          <a:prstGeom prst="rect">
            <a:avLst/>
          </a:prstGeom>
          <a:noFill/>
        </p:spPr>
        <p:txBody>
          <a:bodyPr wrap="square" rtlCol="0">
            <a:spAutoFit/>
          </a:bodyPr>
          <a:lstStyle/>
          <a:p>
            <a:pPr algn="ctr"/>
            <a:r>
              <a:rPr lang="en-GB" b="1" dirty="0" smtClean="0">
                <a:solidFill>
                  <a:prstClr val="black"/>
                </a:solidFill>
              </a:rPr>
              <a:t>“Stop THINKING outside the box, start GOING outside the box…”</a:t>
            </a:r>
          </a:p>
          <a:p>
            <a:pPr algn="ctr"/>
            <a:r>
              <a:rPr lang="en-GB" b="1" dirty="0" smtClean="0">
                <a:solidFill>
                  <a:prstClr val="black"/>
                </a:solidFill>
              </a:rPr>
              <a:t>“Integrate two or more different functions/ components”</a:t>
            </a:r>
            <a:endParaRPr lang="en-GB" dirty="0">
              <a:solidFill>
                <a:prstClr val="black"/>
              </a:solidFill>
            </a:endParaRPr>
          </a:p>
        </p:txBody>
      </p:sp>
      <p:pic>
        <p:nvPicPr>
          <p:cNvPr id="16"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168056"/>
            <a:ext cx="1821086" cy="502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476" y="3962400"/>
            <a:ext cx="2962900" cy="197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0400" y="3962400"/>
            <a:ext cx="2324100" cy="197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9"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90228" y="5246831"/>
            <a:ext cx="2662237" cy="687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973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500"/>
                                        <p:tgtEl>
                                          <p:spTgt spid="81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fade">
                                      <p:cBhvr>
                                        <p:cTn id="12" dur="500"/>
                                        <p:tgtEl>
                                          <p:spTgt spid="8196"/>
                                        </p:tgtEl>
                                      </p:cBhvr>
                                    </p:animEffect>
                                  </p:childTnLst>
                                </p:cTn>
                              </p:par>
                              <p:par>
                                <p:cTn id="13" presetID="10" presetClass="entr" presetSubtype="0" fill="hold" nodeType="withEffect">
                                  <p:stCondLst>
                                    <p:cond delay="0"/>
                                  </p:stCondLst>
                                  <p:childTnLst>
                                    <p:set>
                                      <p:cBhvr>
                                        <p:cTn id="14" dur="1" fill="hold">
                                          <p:stCondLst>
                                            <p:cond delay="0"/>
                                          </p:stCondLst>
                                        </p:cTn>
                                        <p:tgtEl>
                                          <p:spTgt spid="8198"/>
                                        </p:tgtEl>
                                        <p:attrNameLst>
                                          <p:attrName>style.visibility</p:attrName>
                                        </p:attrNameLst>
                                      </p:cBhvr>
                                      <p:to>
                                        <p:strVal val="visible"/>
                                      </p:to>
                                    </p:set>
                                    <p:animEffect transition="in" filter="fade">
                                      <p:cBhvr>
                                        <p:cTn id="15" dur="500"/>
                                        <p:tgtEl>
                                          <p:spTgt spid="8198"/>
                                        </p:tgtEl>
                                      </p:cBhvr>
                                    </p:animEffect>
                                  </p:childTnLst>
                                </p:cTn>
                              </p:par>
                              <p:par>
                                <p:cTn id="16" presetID="10" presetClass="entr" presetSubtype="0" fill="hold" nodeType="withEffect">
                                  <p:stCondLst>
                                    <p:cond delay="0"/>
                                  </p:stCondLst>
                                  <p:childTnLst>
                                    <p:set>
                                      <p:cBhvr>
                                        <p:cTn id="17" dur="1" fill="hold">
                                          <p:stCondLst>
                                            <p:cond delay="0"/>
                                          </p:stCondLst>
                                        </p:cTn>
                                        <p:tgtEl>
                                          <p:spTgt spid="8199"/>
                                        </p:tgtEl>
                                        <p:attrNameLst>
                                          <p:attrName>style.visibility</p:attrName>
                                        </p:attrNameLst>
                                      </p:cBhvr>
                                      <p:to>
                                        <p:strVal val="visible"/>
                                      </p:to>
                                    </p:set>
                                    <p:animEffect transition="in" filter="fade">
                                      <p:cBhvr>
                                        <p:cTn id="18" dur="500"/>
                                        <p:tgtEl>
                                          <p:spTgt spid="819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p:cNvGrpSpPr/>
          <p:nvPr/>
        </p:nvGrpSpPr>
        <p:grpSpPr>
          <a:xfrm>
            <a:off x="2374104" y="219597"/>
            <a:ext cx="2362200" cy="1866900"/>
            <a:chOff x="3243330" y="1578735"/>
            <a:chExt cx="2362200" cy="1866900"/>
          </a:xfrm>
          <a:solidFill>
            <a:schemeClr val="bg1">
              <a:lumMod val="85000"/>
            </a:schemeClr>
          </a:solidFill>
        </p:grpSpPr>
        <p:grpSp>
          <p:nvGrpSpPr>
            <p:cNvPr id="52" name="Group 51"/>
            <p:cNvGrpSpPr/>
            <p:nvPr/>
          </p:nvGrpSpPr>
          <p:grpSpPr>
            <a:xfrm>
              <a:off x="3243330" y="1578735"/>
              <a:ext cx="2362200" cy="1600200"/>
              <a:chOff x="2971800" y="1578735"/>
              <a:chExt cx="2362200" cy="1600200"/>
            </a:xfrm>
            <a:grpFill/>
          </p:grpSpPr>
          <p:sp>
            <p:nvSpPr>
              <p:cNvPr id="55" name="Rectangle 54"/>
              <p:cNvSpPr/>
              <p:nvPr/>
            </p:nvSpPr>
            <p:spPr>
              <a:xfrm>
                <a:off x="3238500" y="1578735"/>
                <a:ext cx="1828800" cy="160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56" name="Oval 55"/>
              <p:cNvSpPr/>
              <p:nvPr/>
            </p:nvSpPr>
            <p:spPr>
              <a:xfrm>
                <a:off x="4800600" y="2112135"/>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57" name="Oval 56"/>
              <p:cNvSpPr/>
              <p:nvPr/>
            </p:nvSpPr>
            <p:spPr>
              <a:xfrm>
                <a:off x="2971800" y="2112135"/>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sp>
          <p:nvSpPr>
            <p:cNvPr id="53" name="TextBox 52"/>
            <p:cNvSpPr txBox="1"/>
            <p:nvPr/>
          </p:nvSpPr>
          <p:spPr>
            <a:xfrm>
              <a:off x="3640966" y="1675151"/>
              <a:ext cx="1447800" cy="1200329"/>
            </a:xfrm>
            <a:prstGeom prst="rect">
              <a:avLst/>
            </a:prstGeom>
            <a:grpFill/>
          </p:spPr>
          <p:txBody>
            <a:bodyPr wrap="square" rtlCol="0">
              <a:spAutoFit/>
            </a:bodyPr>
            <a:lstStyle/>
            <a:p>
              <a:pPr algn="ctr"/>
              <a:r>
                <a:rPr lang="en-US" dirty="0"/>
                <a:t>S</a:t>
              </a:r>
              <a:r>
                <a:rPr lang="en-US" dirty="0" smtClean="0"/>
                <a:t>ystem diagnostics across the continuum</a:t>
              </a:r>
            </a:p>
          </p:txBody>
        </p:sp>
        <p:sp>
          <p:nvSpPr>
            <p:cNvPr id="54" name="Oval 53"/>
            <p:cNvSpPr/>
            <p:nvPr/>
          </p:nvSpPr>
          <p:spPr>
            <a:xfrm>
              <a:off x="4157730" y="2912235"/>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58" name="Group 57"/>
          <p:cNvGrpSpPr/>
          <p:nvPr/>
        </p:nvGrpSpPr>
        <p:grpSpPr>
          <a:xfrm rot="518285">
            <a:off x="4672921" y="167128"/>
            <a:ext cx="2095500" cy="1872266"/>
            <a:chOff x="5072130" y="1578735"/>
            <a:chExt cx="2095500" cy="1872266"/>
          </a:xfrm>
          <a:solidFill>
            <a:schemeClr val="bg1">
              <a:lumMod val="85000"/>
            </a:schemeClr>
          </a:solidFill>
        </p:grpSpPr>
        <p:sp>
          <p:nvSpPr>
            <p:cNvPr id="59" name="Rectangle 58"/>
            <p:cNvSpPr/>
            <p:nvPr/>
          </p:nvSpPr>
          <p:spPr>
            <a:xfrm>
              <a:off x="5338830" y="1578735"/>
              <a:ext cx="1828800" cy="160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5072130" y="2112135"/>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p:cNvSpPr txBox="1"/>
            <p:nvPr/>
          </p:nvSpPr>
          <p:spPr>
            <a:xfrm>
              <a:off x="5545504" y="1640171"/>
              <a:ext cx="1447800" cy="1200329"/>
            </a:xfrm>
            <a:prstGeom prst="rect">
              <a:avLst/>
            </a:prstGeom>
            <a:grpFill/>
          </p:spPr>
          <p:txBody>
            <a:bodyPr wrap="square" rtlCol="0">
              <a:spAutoFit/>
            </a:bodyPr>
            <a:lstStyle/>
            <a:p>
              <a:pPr algn="ctr"/>
              <a:r>
                <a:rPr lang="en-US" dirty="0" smtClean="0"/>
                <a:t>Model for Improvement </a:t>
              </a:r>
            </a:p>
            <a:p>
              <a:pPr algn="ctr"/>
              <a:r>
                <a:rPr lang="en-US" dirty="0" smtClean="0"/>
                <a:t>active at the frontline</a:t>
              </a:r>
            </a:p>
          </p:txBody>
        </p:sp>
        <p:sp>
          <p:nvSpPr>
            <p:cNvPr id="62" name="Oval 61"/>
            <p:cNvSpPr/>
            <p:nvPr/>
          </p:nvSpPr>
          <p:spPr>
            <a:xfrm>
              <a:off x="5970790" y="2917601"/>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63" name="Group 62"/>
          <p:cNvGrpSpPr/>
          <p:nvPr/>
        </p:nvGrpSpPr>
        <p:grpSpPr>
          <a:xfrm rot="21187735">
            <a:off x="129436" y="221745"/>
            <a:ext cx="2095500" cy="1866900"/>
            <a:chOff x="500130" y="784001"/>
            <a:chExt cx="2095500" cy="1866900"/>
          </a:xfrm>
        </p:grpSpPr>
        <p:grpSp>
          <p:nvGrpSpPr>
            <p:cNvPr id="64" name="Group 63"/>
            <p:cNvGrpSpPr/>
            <p:nvPr/>
          </p:nvGrpSpPr>
          <p:grpSpPr>
            <a:xfrm>
              <a:off x="500130" y="784001"/>
              <a:ext cx="2095500" cy="1866900"/>
              <a:chOff x="2127696" y="577939"/>
              <a:chExt cx="2095500" cy="1866900"/>
            </a:xfrm>
          </p:grpSpPr>
          <p:sp>
            <p:nvSpPr>
              <p:cNvPr id="66" name="Rectangle 65"/>
              <p:cNvSpPr/>
              <p:nvPr/>
            </p:nvSpPr>
            <p:spPr>
              <a:xfrm>
                <a:off x="2127696" y="577939"/>
                <a:ext cx="1828800" cy="16002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3689796" y="1111339"/>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2775396" y="1911439"/>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65" name="TextBox 64"/>
            <p:cNvSpPr txBox="1"/>
            <p:nvPr/>
          </p:nvSpPr>
          <p:spPr>
            <a:xfrm>
              <a:off x="595380" y="845437"/>
              <a:ext cx="1638300" cy="1477328"/>
            </a:xfrm>
            <a:prstGeom prst="rect">
              <a:avLst/>
            </a:prstGeom>
            <a:noFill/>
          </p:spPr>
          <p:txBody>
            <a:bodyPr wrap="square" rtlCol="0">
              <a:spAutoFit/>
            </a:bodyPr>
            <a:lstStyle/>
            <a:p>
              <a:r>
                <a:rPr lang="en-US" dirty="0" smtClean="0"/>
                <a:t>Comprehensive ‘capture’ process: </a:t>
              </a:r>
            </a:p>
            <a:p>
              <a:r>
                <a:rPr lang="en-US" dirty="0" smtClean="0"/>
                <a:t>Issues, events &amp; feedback</a:t>
              </a:r>
              <a:endParaRPr lang="en-US" dirty="0"/>
            </a:p>
          </p:txBody>
        </p:sp>
      </p:grpSp>
      <p:sp>
        <p:nvSpPr>
          <p:cNvPr id="69" name="Oval 68"/>
          <p:cNvSpPr/>
          <p:nvPr/>
        </p:nvSpPr>
        <p:spPr>
          <a:xfrm>
            <a:off x="6526445" y="854299"/>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nvGrpSpPr>
          <p:cNvPr id="70" name="Group 69"/>
          <p:cNvGrpSpPr/>
          <p:nvPr/>
        </p:nvGrpSpPr>
        <p:grpSpPr>
          <a:xfrm rot="21254409">
            <a:off x="6843274" y="124530"/>
            <a:ext cx="2121794" cy="1600200"/>
            <a:chOff x="6900930" y="1578735"/>
            <a:chExt cx="2121794" cy="1600200"/>
          </a:xfrm>
          <a:solidFill>
            <a:schemeClr val="bg1">
              <a:lumMod val="85000"/>
            </a:schemeClr>
          </a:solidFill>
        </p:grpSpPr>
        <p:grpSp>
          <p:nvGrpSpPr>
            <p:cNvPr id="71" name="Group 70"/>
            <p:cNvGrpSpPr/>
            <p:nvPr/>
          </p:nvGrpSpPr>
          <p:grpSpPr>
            <a:xfrm>
              <a:off x="6900930" y="1578735"/>
              <a:ext cx="2121794" cy="1600200"/>
              <a:chOff x="6629400" y="1578735"/>
              <a:chExt cx="2121794" cy="1600200"/>
            </a:xfrm>
            <a:grpFill/>
          </p:grpSpPr>
          <p:sp>
            <p:nvSpPr>
              <p:cNvPr id="73" name="Rectangle 72"/>
              <p:cNvSpPr/>
              <p:nvPr/>
            </p:nvSpPr>
            <p:spPr>
              <a:xfrm>
                <a:off x="6922394" y="1578735"/>
                <a:ext cx="1828800" cy="160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6629400" y="2112135"/>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TextBox 71"/>
            <p:cNvSpPr txBox="1"/>
            <p:nvPr/>
          </p:nvSpPr>
          <p:spPr>
            <a:xfrm>
              <a:off x="7178708" y="1608412"/>
              <a:ext cx="1809673" cy="1477328"/>
            </a:xfrm>
            <a:prstGeom prst="rect">
              <a:avLst/>
            </a:prstGeom>
            <a:noFill/>
          </p:spPr>
          <p:txBody>
            <a:bodyPr wrap="square" rtlCol="0">
              <a:spAutoFit/>
            </a:bodyPr>
            <a:lstStyle/>
            <a:p>
              <a:pPr algn="ctr"/>
              <a:r>
                <a:rPr lang="en-US" dirty="0" smtClean="0"/>
                <a:t>Real time transparent  measurement &amp; understanding of variability </a:t>
              </a:r>
              <a:endParaRPr lang="en-US" dirty="0"/>
            </a:p>
          </p:txBody>
        </p:sp>
      </p:grpSp>
      <p:sp>
        <p:nvSpPr>
          <p:cNvPr id="3" name="TextBox 2"/>
          <p:cNvSpPr txBox="1"/>
          <p:nvPr/>
        </p:nvSpPr>
        <p:spPr>
          <a:xfrm>
            <a:off x="323528" y="2276872"/>
            <a:ext cx="6912768" cy="1015663"/>
          </a:xfrm>
          <a:prstGeom prst="rect">
            <a:avLst/>
          </a:prstGeom>
          <a:noFill/>
        </p:spPr>
        <p:txBody>
          <a:bodyPr wrap="square" rtlCol="0">
            <a:spAutoFit/>
          </a:bodyPr>
          <a:lstStyle/>
          <a:p>
            <a:r>
              <a:rPr lang="en-GB" sz="2000" b="1" dirty="0" smtClean="0"/>
              <a:t>Why?</a:t>
            </a:r>
          </a:p>
          <a:p>
            <a:pPr marL="285750" indent="-285750">
              <a:buFont typeface="Arial" panose="020B0604020202020204" pitchFamily="34" charset="0"/>
              <a:buChar char="•"/>
            </a:pPr>
            <a:r>
              <a:rPr lang="en-GB" sz="2000" dirty="0" smtClean="0"/>
              <a:t>Healthcare is a dynamic complex &amp; adaptive system</a:t>
            </a:r>
          </a:p>
          <a:p>
            <a:pPr marL="285750" indent="-285750">
              <a:buFont typeface="Arial" panose="020B0604020202020204" pitchFamily="34" charset="0"/>
              <a:buChar char="•"/>
            </a:pPr>
            <a:r>
              <a:rPr lang="en-GB" sz="2000" dirty="0"/>
              <a:t>The power of incremental </a:t>
            </a:r>
            <a:r>
              <a:rPr lang="en-GB" sz="2000" dirty="0" smtClean="0"/>
              <a:t>gain/loss</a:t>
            </a:r>
            <a:endParaRPr lang="en-GB" sz="2000" dirty="0"/>
          </a:p>
        </p:txBody>
      </p:sp>
      <p:sp>
        <p:nvSpPr>
          <p:cNvPr id="7" name="TextBox 6"/>
          <p:cNvSpPr txBox="1"/>
          <p:nvPr/>
        </p:nvSpPr>
        <p:spPr>
          <a:xfrm>
            <a:off x="145975" y="5565139"/>
            <a:ext cx="8850512" cy="1200329"/>
          </a:xfrm>
          <a:prstGeom prst="rect">
            <a:avLst/>
          </a:prstGeom>
          <a:noFill/>
        </p:spPr>
        <p:txBody>
          <a:bodyPr wrap="square" rtlCol="0">
            <a:spAutoFit/>
          </a:bodyPr>
          <a:lstStyle/>
          <a:p>
            <a:r>
              <a:rPr lang="en-GB" dirty="0" err="1"/>
              <a:t>Sturmberg</a:t>
            </a:r>
            <a:r>
              <a:rPr lang="en-GB" dirty="0"/>
              <a:t> et al </a:t>
            </a:r>
            <a:r>
              <a:rPr lang="en-GB" dirty="0" smtClean="0"/>
              <a:t>2019 </a:t>
            </a:r>
            <a:r>
              <a:rPr lang="en-GB" dirty="0"/>
              <a:t>DOI:</a:t>
            </a:r>
            <a:r>
              <a:rPr lang="en-GB" u="sng" dirty="0">
                <a:hlinkClick r:id="rId3"/>
              </a:rPr>
              <a:t>10.12688/f1000research.19414.1</a:t>
            </a:r>
            <a:endParaRPr lang="en-GB" dirty="0" smtClean="0">
              <a:hlinkClick r:id="rId4"/>
            </a:endParaRPr>
          </a:p>
          <a:p>
            <a:r>
              <a:rPr lang="en-GB" dirty="0" smtClean="0">
                <a:hlinkClick r:id="rId4"/>
              </a:rPr>
              <a:t>https</a:t>
            </a:r>
            <a:r>
              <a:rPr lang="en-GB" dirty="0">
                <a:hlinkClick r:id="rId4"/>
              </a:rPr>
              <a:t>://</a:t>
            </a:r>
            <a:r>
              <a:rPr lang="en-GB" dirty="0" smtClean="0">
                <a:hlinkClick r:id="rId4"/>
              </a:rPr>
              <a:t>www.health.org.uk/publications/complex-adaptive-systems</a:t>
            </a:r>
            <a:endParaRPr lang="en-GB" dirty="0" smtClean="0"/>
          </a:p>
          <a:p>
            <a:r>
              <a:rPr lang="en-GB" dirty="0" smtClean="0">
                <a:hlinkClick r:id="rId5"/>
              </a:rPr>
              <a:t>https</a:t>
            </a:r>
            <a:r>
              <a:rPr lang="en-GB" dirty="0">
                <a:hlinkClick r:id="rId5"/>
              </a:rPr>
              <a:t>://www.mq.edu.au/__</a:t>
            </a:r>
            <a:r>
              <a:rPr lang="en-GB" dirty="0" smtClean="0">
                <a:hlinkClick r:id="rId5"/>
              </a:rPr>
              <a:t>data/assets/pdf_file/0012/683895/Braithwaite-2017-Complexity-Science-in-Healthcare-A-White-Paper-1.pdf</a:t>
            </a:r>
            <a:r>
              <a:rPr lang="en-GB" dirty="0" smtClean="0"/>
              <a:t> </a:t>
            </a:r>
          </a:p>
        </p:txBody>
      </p:sp>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1253" y="3416290"/>
            <a:ext cx="5294308" cy="209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735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p:cNvGrpSpPr/>
          <p:nvPr/>
        </p:nvGrpSpPr>
        <p:grpSpPr>
          <a:xfrm>
            <a:off x="2374104" y="219597"/>
            <a:ext cx="2362200" cy="1866900"/>
            <a:chOff x="3243330" y="1578735"/>
            <a:chExt cx="2362200" cy="1866900"/>
          </a:xfrm>
          <a:solidFill>
            <a:schemeClr val="bg1">
              <a:lumMod val="85000"/>
            </a:schemeClr>
          </a:solidFill>
        </p:grpSpPr>
        <p:grpSp>
          <p:nvGrpSpPr>
            <p:cNvPr id="52" name="Group 51"/>
            <p:cNvGrpSpPr/>
            <p:nvPr/>
          </p:nvGrpSpPr>
          <p:grpSpPr>
            <a:xfrm>
              <a:off x="3243330" y="1578735"/>
              <a:ext cx="2362200" cy="1600200"/>
              <a:chOff x="2971800" y="1578735"/>
              <a:chExt cx="2362200" cy="1600200"/>
            </a:xfrm>
            <a:grpFill/>
          </p:grpSpPr>
          <p:sp>
            <p:nvSpPr>
              <p:cNvPr id="55" name="Rectangle 54"/>
              <p:cNvSpPr/>
              <p:nvPr/>
            </p:nvSpPr>
            <p:spPr>
              <a:xfrm>
                <a:off x="3238500" y="1578735"/>
                <a:ext cx="1828800" cy="160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56" name="Oval 55"/>
              <p:cNvSpPr/>
              <p:nvPr/>
            </p:nvSpPr>
            <p:spPr>
              <a:xfrm>
                <a:off x="4800600" y="2112135"/>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57" name="Oval 56"/>
              <p:cNvSpPr/>
              <p:nvPr/>
            </p:nvSpPr>
            <p:spPr>
              <a:xfrm>
                <a:off x="2971800" y="2112135"/>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sp>
          <p:nvSpPr>
            <p:cNvPr id="53" name="TextBox 52"/>
            <p:cNvSpPr txBox="1"/>
            <p:nvPr/>
          </p:nvSpPr>
          <p:spPr>
            <a:xfrm>
              <a:off x="3640966" y="1675151"/>
              <a:ext cx="1447800" cy="1200329"/>
            </a:xfrm>
            <a:prstGeom prst="rect">
              <a:avLst/>
            </a:prstGeom>
            <a:grpFill/>
          </p:spPr>
          <p:txBody>
            <a:bodyPr wrap="square" rtlCol="0">
              <a:spAutoFit/>
            </a:bodyPr>
            <a:lstStyle/>
            <a:p>
              <a:pPr algn="ctr"/>
              <a:r>
                <a:rPr lang="en-US" dirty="0"/>
                <a:t>S</a:t>
              </a:r>
              <a:r>
                <a:rPr lang="en-US" dirty="0" smtClean="0"/>
                <a:t>ystem diagnostics across the continuum</a:t>
              </a:r>
            </a:p>
          </p:txBody>
        </p:sp>
        <p:sp>
          <p:nvSpPr>
            <p:cNvPr id="54" name="Oval 53"/>
            <p:cNvSpPr/>
            <p:nvPr/>
          </p:nvSpPr>
          <p:spPr>
            <a:xfrm>
              <a:off x="4157730" y="2912235"/>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58" name="Group 57"/>
          <p:cNvGrpSpPr/>
          <p:nvPr/>
        </p:nvGrpSpPr>
        <p:grpSpPr>
          <a:xfrm rot="518285">
            <a:off x="4672921" y="167128"/>
            <a:ext cx="2095500" cy="1872266"/>
            <a:chOff x="5072130" y="1578735"/>
            <a:chExt cx="2095500" cy="1872266"/>
          </a:xfrm>
          <a:solidFill>
            <a:schemeClr val="bg1">
              <a:lumMod val="85000"/>
            </a:schemeClr>
          </a:solidFill>
        </p:grpSpPr>
        <p:sp>
          <p:nvSpPr>
            <p:cNvPr id="59" name="Rectangle 58"/>
            <p:cNvSpPr/>
            <p:nvPr/>
          </p:nvSpPr>
          <p:spPr>
            <a:xfrm>
              <a:off x="5338830" y="1578735"/>
              <a:ext cx="1828800" cy="160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5072130" y="2112135"/>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p:cNvSpPr txBox="1"/>
            <p:nvPr/>
          </p:nvSpPr>
          <p:spPr>
            <a:xfrm>
              <a:off x="5545504" y="1640171"/>
              <a:ext cx="1447800" cy="1200329"/>
            </a:xfrm>
            <a:prstGeom prst="rect">
              <a:avLst/>
            </a:prstGeom>
            <a:grpFill/>
          </p:spPr>
          <p:txBody>
            <a:bodyPr wrap="square" rtlCol="0">
              <a:spAutoFit/>
            </a:bodyPr>
            <a:lstStyle/>
            <a:p>
              <a:pPr algn="ctr"/>
              <a:r>
                <a:rPr lang="en-US" dirty="0" smtClean="0"/>
                <a:t>Model for Improvement </a:t>
              </a:r>
            </a:p>
            <a:p>
              <a:pPr algn="ctr"/>
              <a:r>
                <a:rPr lang="en-US" dirty="0" smtClean="0"/>
                <a:t>active at the frontline</a:t>
              </a:r>
            </a:p>
          </p:txBody>
        </p:sp>
        <p:sp>
          <p:nvSpPr>
            <p:cNvPr id="62" name="Oval 61"/>
            <p:cNvSpPr/>
            <p:nvPr/>
          </p:nvSpPr>
          <p:spPr>
            <a:xfrm>
              <a:off x="5970790" y="2917601"/>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63" name="Group 62"/>
          <p:cNvGrpSpPr/>
          <p:nvPr/>
        </p:nvGrpSpPr>
        <p:grpSpPr>
          <a:xfrm rot="21187735">
            <a:off x="129436" y="221745"/>
            <a:ext cx="2095500" cy="1866900"/>
            <a:chOff x="500130" y="784001"/>
            <a:chExt cx="2095500" cy="1866900"/>
          </a:xfrm>
        </p:grpSpPr>
        <p:grpSp>
          <p:nvGrpSpPr>
            <p:cNvPr id="64" name="Group 63"/>
            <p:cNvGrpSpPr/>
            <p:nvPr/>
          </p:nvGrpSpPr>
          <p:grpSpPr>
            <a:xfrm>
              <a:off x="500130" y="784001"/>
              <a:ext cx="2095500" cy="1866900"/>
              <a:chOff x="2127696" y="577939"/>
              <a:chExt cx="2095500" cy="1866900"/>
            </a:xfrm>
          </p:grpSpPr>
          <p:sp>
            <p:nvSpPr>
              <p:cNvPr id="66" name="Rectangle 65"/>
              <p:cNvSpPr/>
              <p:nvPr/>
            </p:nvSpPr>
            <p:spPr>
              <a:xfrm>
                <a:off x="2127696" y="577939"/>
                <a:ext cx="1828800" cy="16002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3689796" y="1111339"/>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2775396" y="1911439"/>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65" name="TextBox 64"/>
            <p:cNvSpPr txBox="1"/>
            <p:nvPr/>
          </p:nvSpPr>
          <p:spPr>
            <a:xfrm>
              <a:off x="595380" y="845437"/>
              <a:ext cx="1638300" cy="1477328"/>
            </a:xfrm>
            <a:prstGeom prst="rect">
              <a:avLst/>
            </a:prstGeom>
            <a:noFill/>
          </p:spPr>
          <p:txBody>
            <a:bodyPr wrap="square" rtlCol="0">
              <a:spAutoFit/>
            </a:bodyPr>
            <a:lstStyle/>
            <a:p>
              <a:r>
                <a:rPr lang="en-US" dirty="0" smtClean="0"/>
                <a:t>Comprehensive ‘capture’ process: </a:t>
              </a:r>
            </a:p>
            <a:p>
              <a:r>
                <a:rPr lang="en-US" dirty="0" smtClean="0"/>
                <a:t>Issues, events &amp; feedback</a:t>
              </a:r>
              <a:endParaRPr lang="en-US" dirty="0"/>
            </a:p>
          </p:txBody>
        </p:sp>
      </p:grpSp>
      <p:sp>
        <p:nvSpPr>
          <p:cNvPr id="69" name="Oval 68"/>
          <p:cNvSpPr/>
          <p:nvPr/>
        </p:nvSpPr>
        <p:spPr>
          <a:xfrm>
            <a:off x="6526445" y="854299"/>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nvGrpSpPr>
          <p:cNvPr id="70" name="Group 69"/>
          <p:cNvGrpSpPr/>
          <p:nvPr/>
        </p:nvGrpSpPr>
        <p:grpSpPr>
          <a:xfrm rot="21254409">
            <a:off x="6843274" y="124530"/>
            <a:ext cx="2121794" cy="1600200"/>
            <a:chOff x="6900930" y="1578735"/>
            <a:chExt cx="2121794" cy="1600200"/>
          </a:xfrm>
          <a:solidFill>
            <a:schemeClr val="bg1">
              <a:lumMod val="85000"/>
            </a:schemeClr>
          </a:solidFill>
        </p:grpSpPr>
        <p:grpSp>
          <p:nvGrpSpPr>
            <p:cNvPr id="71" name="Group 70"/>
            <p:cNvGrpSpPr/>
            <p:nvPr/>
          </p:nvGrpSpPr>
          <p:grpSpPr>
            <a:xfrm>
              <a:off x="6900930" y="1578735"/>
              <a:ext cx="2121794" cy="1600200"/>
              <a:chOff x="6629400" y="1578735"/>
              <a:chExt cx="2121794" cy="1600200"/>
            </a:xfrm>
            <a:grpFill/>
          </p:grpSpPr>
          <p:sp>
            <p:nvSpPr>
              <p:cNvPr id="73" name="Rectangle 72"/>
              <p:cNvSpPr/>
              <p:nvPr/>
            </p:nvSpPr>
            <p:spPr>
              <a:xfrm>
                <a:off x="6922394" y="1578735"/>
                <a:ext cx="1828800" cy="160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6629400" y="2112135"/>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TextBox 71"/>
            <p:cNvSpPr txBox="1"/>
            <p:nvPr/>
          </p:nvSpPr>
          <p:spPr>
            <a:xfrm>
              <a:off x="7178708" y="1608412"/>
              <a:ext cx="1809673" cy="1477328"/>
            </a:xfrm>
            <a:prstGeom prst="rect">
              <a:avLst/>
            </a:prstGeom>
            <a:noFill/>
          </p:spPr>
          <p:txBody>
            <a:bodyPr wrap="square" rtlCol="0">
              <a:spAutoFit/>
            </a:bodyPr>
            <a:lstStyle/>
            <a:p>
              <a:pPr algn="ctr"/>
              <a:r>
                <a:rPr lang="en-US" dirty="0" smtClean="0"/>
                <a:t>Real time transparent  measurement &amp; understanding of variability </a:t>
              </a:r>
              <a:endParaRPr lang="en-US" dirty="0"/>
            </a:p>
          </p:txBody>
        </p:sp>
      </p:grpSp>
      <p:sp>
        <p:nvSpPr>
          <p:cNvPr id="3" name="TextBox 2"/>
          <p:cNvSpPr txBox="1"/>
          <p:nvPr/>
        </p:nvSpPr>
        <p:spPr>
          <a:xfrm>
            <a:off x="323528" y="2276872"/>
            <a:ext cx="6912768" cy="1015663"/>
          </a:xfrm>
          <a:prstGeom prst="rect">
            <a:avLst/>
          </a:prstGeom>
          <a:noFill/>
        </p:spPr>
        <p:txBody>
          <a:bodyPr wrap="square" rtlCol="0">
            <a:spAutoFit/>
          </a:bodyPr>
          <a:lstStyle/>
          <a:p>
            <a:r>
              <a:rPr lang="en-GB" sz="2000" b="1" dirty="0" smtClean="0"/>
              <a:t>Why?</a:t>
            </a:r>
          </a:p>
          <a:p>
            <a:pPr marL="285750" indent="-285750">
              <a:buFont typeface="Arial" panose="020B0604020202020204" pitchFamily="34" charset="0"/>
              <a:buChar char="•"/>
            </a:pPr>
            <a:r>
              <a:rPr lang="en-GB" sz="2000" dirty="0" smtClean="0"/>
              <a:t>Healthcare is a dynamic complex &amp; adaptive system</a:t>
            </a:r>
          </a:p>
          <a:p>
            <a:pPr marL="285750" indent="-285750">
              <a:buFont typeface="Arial" panose="020B0604020202020204" pitchFamily="34" charset="0"/>
              <a:buChar char="•"/>
            </a:pPr>
            <a:r>
              <a:rPr lang="en-GB" sz="2000" dirty="0"/>
              <a:t>The power of incremental </a:t>
            </a:r>
            <a:r>
              <a:rPr lang="en-GB" sz="2000" dirty="0" smtClean="0"/>
              <a:t>gain/loss</a:t>
            </a:r>
            <a:endParaRPr lang="en-GB" sz="2000" dirty="0"/>
          </a:p>
        </p:txBody>
      </p:sp>
      <p:graphicFrame>
        <p:nvGraphicFramePr>
          <p:cNvPr id="6" name="Table 5"/>
          <p:cNvGraphicFramePr>
            <a:graphicFrameLocks noGrp="1"/>
          </p:cNvGraphicFramePr>
          <p:nvPr>
            <p:extLst>
              <p:ext uri="{D42A27DB-BD31-4B8C-83A1-F6EECF244321}">
                <p14:modId xmlns:p14="http://schemas.microsoft.com/office/powerpoint/2010/main" val="3622641019"/>
              </p:ext>
            </p:extLst>
          </p:nvPr>
        </p:nvGraphicFramePr>
        <p:xfrm>
          <a:off x="306331" y="3734048"/>
          <a:ext cx="5034807" cy="1013460"/>
        </p:xfrm>
        <a:graphic>
          <a:graphicData uri="http://schemas.openxmlformats.org/drawingml/2006/table">
            <a:tbl>
              <a:tblPr>
                <a:tableStyleId>{5C22544A-7EE6-4342-B048-85BDC9FD1C3A}</a:tableStyleId>
              </a:tblPr>
              <a:tblGrid>
                <a:gridCol w="838406"/>
                <a:gridCol w="1676814"/>
                <a:gridCol w="1349311"/>
                <a:gridCol w="1170276"/>
              </a:tblGrid>
              <a:tr h="56009">
                <a:tc>
                  <a:txBody>
                    <a:bodyPr/>
                    <a:lstStyle/>
                    <a:p>
                      <a:pPr algn="ctr" fontAlgn="b"/>
                      <a:r>
                        <a:rPr lang="en-GB" sz="1600" u="none" strike="noStrike" dirty="0">
                          <a:effectLst/>
                        </a:rPr>
                        <a:t> </a:t>
                      </a:r>
                      <a:endParaRPr lang="en-GB" sz="1600" b="0" i="0" u="none" strike="noStrike" dirty="0">
                        <a:solidFill>
                          <a:srgbClr val="000000"/>
                        </a:solidFill>
                        <a:effectLst/>
                        <a:latin typeface="Calibri"/>
                      </a:endParaRPr>
                    </a:p>
                  </a:txBody>
                  <a:tcPr marL="9525" marR="9525" marT="9525" marB="0" anchor="b"/>
                </a:tc>
                <a:tc>
                  <a:txBody>
                    <a:bodyPr/>
                    <a:lstStyle/>
                    <a:p>
                      <a:pPr algn="l" fontAlgn="b"/>
                      <a:r>
                        <a:rPr lang="en-GB" sz="1600" u="none" strike="noStrike" dirty="0">
                          <a:effectLst/>
                        </a:rPr>
                        <a:t> </a:t>
                      </a:r>
                      <a:endParaRPr lang="en-GB" sz="1600" b="0" i="0" u="none" strike="noStrike" dirty="0">
                        <a:solidFill>
                          <a:srgbClr val="000000"/>
                        </a:solidFill>
                        <a:effectLst/>
                        <a:latin typeface="Calibri"/>
                      </a:endParaRPr>
                    </a:p>
                  </a:txBody>
                  <a:tcPr marL="9525" marR="9525" marT="9525" marB="0" anchor="b"/>
                </a:tc>
                <a:tc>
                  <a:txBody>
                    <a:bodyPr/>
                    <a:lstStyle/>
                    <a:p>
                      <a:pPr algn="ctr" fontAlgn="b"/>
                      <a:r>
                        <a:rPr lang="en-GB" sz="1600" b="1" u="none" strike="noStrike" dirty="0">
                          <a:effectLst/>
                        </a:rPr>
                        <a:t>Year 1</a:t>
                      </a:r>
                      <a:endParaRPr lang="en-GB" sz="1600" b="1" i="0" u="none" strike="noStrike" dirty="0">
                        <a:solidFill>
                          <a:srgbClr val="000000"/>
                        </a:solidFill>
                        <a:effectLst/>
                        <a:latin typeface="Calibri"/>
                      </a:endParaRPr>
                    </a:p>
                  </a:txBody>
                  <a:tcPr marL="9525" marR="9525" marT="9525" marB="0" anchor="b"/>
                </a:tc>
                <a:tc>
                  <a:txBody>
                    <a:bodyPr/>
                    <a:lstStyle/>
                    <a:p>
                      <a:pPr algn="ctr" fontAlgn="b"/>
                      <a:r>
                        <a:rPr lang="en-GB" sz="1600" b="1" u="none" strike="noStrike" dirty="0">
                          <a:effectLst/>
                        </a:rPr>
                        <a:t>Year 2</a:t>
                      </a:r>
                      <a:endParaRPr lang="en-GB" sz="1600" b="1" i="0" u="none" strike="noStrike" dirty="0">
                        <a:solidFill>
                          <a:srgbClr val="000000"/>
                        </a:solidFill>
                        <a:effectLst/>
                        <a:latin typeface="Calibri"/>
                      </a:endParaRPr>
                    </a:p>
                  </a:txBody>
                  <a:tcPr marL="9525" marR="9525" marT="9525" marB="0" anchor="b"/>
                </a:tc>
              </a:tr>
              <a:tr h="200025">
                <a:tc>
                  <a:txBody>
                    <a:bodyPr/>
                    <a:lstStyle/>
                    <a:p>
                      <a:pPr algn="ctr" fontAlgn="b"/>
                      <a:r>
                        <a:rPr lang="en-GB" sz="1600" b="1" u="none" strike="noStrike" dirty="0">
                          <a:effectLst/>
                        </a:rPr>
                        <a:t>A</a:t>
                      </a:r>
                      <a:endParaRPr lang="en-GB" sz="1600" b="1" i="0" u="none" strike="noStrike" dirty="0">
                        <a:solidFill>
                          <a:srgbClr val="000000"/>
                        </a:solidFill>
                        <a:effectLst/>
                        <a:latin typeface="Calibri"/>
                      </a:endParaRPr>
                    </a:p>
                  </a:txBody>
                  <a:tcPr marL="9525" marR="9525" marT="9525" marB="0" anchor="b"/>
                </a:tc>
                <a:tc>
                  <a:txBody>
                    <a:bodyPr/>
                    <a:lstStyle/>
                    <a:p>
                      <a:pPr algn="l" fontAlgn="b"/>
                      <a:r>
                        <a:rPr lang="en-GB" sz="1600" u="none" strike="noStrike" dirty="0">
                          <a:effectLst/>
                        </a:rPr>
                        <a:t>Plus </a:t>
                      </a:r>
                      <a:r>
                        <a:rPr lang="en-GB" sz="1600" u="none" strike="noStrike" dirty="0" smtClean="0">
                          <a:effectLst/>
                        </a:rPr>
                        <a:t>0.1% </a:t>
                      </a:r>
                      <a:r>
                        <a:rPr lang="en-GB" sz="1600" u="none" strike="noStrike" dirty="0">
                          <a:effectLst/>
                        </a:rPr>
                        <a:t>a week</a:t>
                      </a:r>
                      <a:endParaRPr lang="en-GB" sz="1600" b="0" i="0" u="none" strike="noStrike" dirty="0">
                        <a:solidFill>
                          <a:srgbClr val="000000"/>
                        </a:solidFill>
                        <a:effectLst/>
                        <a:latin typeface="Calibri"/>
                      </a:endParaRPr>
                    </a:p>
                  </a:txBody>
                  <a:tcPr marL="9525" marR="9525" marT="9525" marB="0" anchor="b"/>
                </a:tc>
                <a:tc>
                  <a:txBody>
                    <a:bodyPr/>
                    <a:lstStyle/>
                    <a:p>
                      <a:pPr algn="ctr" fontAlgn="b"/>
                      <a:r>
                        <a:rPr lang="en-GB" sz="1600" u="none" strike="noStrike" dirty="0" smtClean="0">
                          <a:effectLst/>
                        </a:rPr>
                        <a:t>1.05</a:t>
                      </a:r>
                      <a:endParaRPr lang="en-GB" sz="1600" b="0" i="0" u="none" strike="noStrike" dirty="0">
                        <a:solidFill>
                          <a:srgbClr val="000000"/>
                        </a:solidFill>
                        <a:effectLst/>
                        <a:latin typeface="Calibri"/>
                      </a:endParaRPr>
                    </a:p>
                  </a:txBody>
                  <a:tcPr marL="9525" marR="9525" marT="9525" marB="0" anchor="b"/>
                </a:tc>
                <a:tc>
                  <a:txBody>
                    <a:bodyPr/>
                    <a:lstStyle/>
                    <a:p>
                      <a:pPr algn="ctr" fontAlgn="b"/>
                      <a:r>
                        <a:rPr lang="en-GB" sz="1600" u="none" strike="noStrike" dirty="0" smtClean="0">
                          <a:effectLst/>
                        </a:rPr>
                        <a:t>1.11</a:t>
                      </a:r>
                      <a:endParaRPr lang="en-GB" sz="1600" b="0" i="0" u="none" strike="noStrike" dirty="0">
                        <a:solidFill>
                          <a:srgbClr val="000000"/>
                        </a:solidFill>
                        <a:effectLst/>
                        <a:latin typeface="Calibri"/>
                      </a:endParaRPr>
                    </a:p>
                  </a:txBody>
                  <a:tcPr marL="9525" marR="9525" marT="9525" marB="0" anchor="b"/>
                </a:tc>
              </a:tr>
              <a:tr h="190500">
                <a:tc>
                  <a:txBody>
                    <a:bodyPr/>
                    <a:lstStyle/>
                    <a:p>
                      <a:pPr algn="ctr" fontAlgn="b"/>
                      <a:r>
                        <a:rPr lang="en-GB" sz="1600" b="1" u="none" strike="noStrike" dirty="0">
                          <a:effectLst/>
                        </a:rPr>
                        <a:t>B</a:t>
                      </a:r>
                      <a:endParaRPr lang="en-GB" sz="1600" b="1" i="0" u="none" strike="noStrike" dirty="0">
                        <a:solidFill>
                          <a:srgbClr val="000000"/>
                        </a:solidFill>
                        <a:effectLst/>
                        <a:latin typeface="Calibri"/>
                      </a:endParaRPr>
                    </a:p>
                  </a:txBody>
                  <a:tcPr marL="9525" marR="9525" marT="9525" marB="0" anchor="b"/>
                </a:tc>
                <a:tc>
                  <a:txBody>
                    <a:bodyPr/>
                    <a:lstStyle/>
                    <a:p>
                      <a:pPr algn="l" fontAlgn="b"/>
                      <a:r>
                        <a:rPr lang="en-GB" sz="1600" u="none" strike="noStrike" dirty="0">
                          <a:effectLst/>
                        </a:rPr>
                        <a:t>Minus </a:t>
                      </a:r>
                      <a:r>
                        <a:rPr lang="en-GB" sz="1600" u="none" strike="noStrike" dirty="0" smtClean="0">
                          <a:effectLst/>
                        </a:rPr>
                        <a:t>0.1% </a:t>
                      </a:r>
                      <a:r>
                        <a:rPr lang="en-GB" sz="1600" u="none" strike="noStrike" dirty="0">
                          <a:effectLst/>
                        </a:rPr>
                        <a:t>a week</a:t>
                      </a:r>
                      <a:endParaRPr lang="en-GB" sz="1600" b="0" i="0" u="none" strike="noStrike" dirty="0">
                        <a:solidFill>
                          <a:srgbClr val="000000"/>
                        </a:solidFill>
                        <a:effectLst/>
                        <a:latin typeface="Calibri"/>
                      </a:endParaRPr>
                    </a:p>
                  </a:txBody>
                  <a:tcPr marL="9525" marR="9525" marT="9525" marB="0" anchor="b"/>
                </a:tc>
                <a:tc>
                  <a:txBody>
                    <a:bodyPr/>
                    <a:lstStyle/>
                    <a:p>
                      <a:pPr algn="ctr" fontAlgn="b"/>
                      <a:r>
                        <a:rPr lang="en-GB" sz="1600" u="none" strike="noStrike" dirty="0" smtClean="0">
                          <a:effectLst/>
                        </a:rPr>
                        <a:t>0.95</a:t>
                      </a:r>
                      <a:endParaRPr lang="en-GB" sz="1600" b="0" i="0" u="none" strike="noStrike" dirty="0">
                        <a:solidFill>
                          <a:srgbClr val="000000"/>
                        </a:solidFill>
                        <a:effectLst/>
                        <a:latin typeface="Calibri"/>
                      </a:endParaRPr>
                    </a:p>
                  </a:txBody>
                  <a:tcPr marL="9525" marR="9525" marT="9525" marB="0" anchor="b"/>
                </a:tc>
                <a:tc>
                  <a:txBody>
                    <a:bodyPr/>
                    <a:lstStyle/>
                    <a:p>
                      <a:pPr algn="ctr" fontAlgn="b"/>
                      <a:r>
                        <a:rPr lang="en-GB" sz="1600" u="none" strike="noStrike" dirty="0" smtClean="0">
                          <a:effectLst/>
                        </a:rPr>
                        <a:t>0.90</a:t>
                      </a:r>
                      <a:endParaRPr lang="en-GB" sz="1600" b="0" i="0" u="none" strike="noStrike" dirty="0">
                        <a:solidFill>
                          <a:srgbClr val="000000"/>
                        </a:solidFill>
                        <a:effectLst/>
                        <a:latin typeface="Calibri"/>
                      </a:endParaRPr>
                    </a:p>
                  </a:txBody>
                  <a:tcPr marL="9525" marR="9525" marT="9525" marB="0" anchor="b"/>
                </a:tc>
              </a:tr>
              <a:tr h="190500">
                <a:tc>
                  <a:txBody>
                    <a:bodyPr/>
                    <a:lstStyle/>
                    <a:p>
                      <a:pPr algn="l" fontAlgn="b"/>
                      <a:endParaRPr lang="en-GB" sz="1600" b="0" i="0" u="none" strike="noStrike">
                        <a:solidFill>
                          <a:srgbClr val="000000"/>
                        </a:solidFill>
                        <a:effectLst/>
                        <a:latin typeface="Calibri"/>
                      </a:endParaRPr>
                    </a:p>
                  </a:txBody>
                  <a:tcPr marL="9525" marR="9525" marT="9525" marB="0" anchor="b"/>
                </a:tc>
                <a:tc>
                  <a:txBody>
                    <a:bodyPr/>
                    <a:lstStyle/>
                    <a:p>
                      <a:pPr algn="l" fontAlgn="b"/>
                      <a:r>
                        <a:rPr lang="en-GB" sz="1600" b="1" u="none" strike="noStrike" dirty="0">
                          <a:effectLst/>
                        </a:rPr>
                        <a:t>Relative advantage</a:t>
                      </a:r>
                      <a:endParaRPr lang="en-GB" sz="1600" b="1" i="0" u="none" strike="noStrike" dirty="0">
                        <a:solidFill>
                          <a:srgbClr val="000000"/>
                        </a:solidFill>
                        <a:effectLst/>
                        <a:latin typeface="Calibri"/>
                      </a:endParaRPr>
                    </a:p>
                  </a:txBody>
                  <a:tcPr marL="9525" marR="9525" marT="9525" marB="0" anchor="b"/>
                </a:tc>
                <a:tc>
                  <a:txBody>
                    <a:bodyPr/>
                    <a:lstStyle/>
                    <a:p>
                      <a:pPr algn="ctr" fontAlgn="b"/>
                      <a:r>
                        <a:rPr lang="en-GB" sz="1600" b="1" u="none" strike="noStrike" dirty="0" smtClean="0">
                          <a:effectLst/>
                        </a:rPr>
                        <a:t>10%</a:t>
                      </a:r>
                      <a:endParaRPr lang="en-GB" sz="1600" b="1" i="0" u="none" strike="noStrike" dirty="0">
                        <a:solidFill>
                          <a:srgbClr val="000000"/>
                        </a:solidFill>
                        <a:effectLst/>
                        <a:latin typeface="Calibri"/>
                      </a:endParaRPr>
                    </a:p>
                  </a:txBody>
                  <a:tcPr marL="9525" marR="9525" marT="9525" marB="0" anchor="b"/>
                </a:tc>
                <a:tc>
                  <a:txBody>
                    <a:bodyPr/>
                    <a:lstStyle/>
                    <a:p>
                      <a:pPr algn="ctr" fontAlgn="b"/>
                      <a:r>
                        <a:rPr lang="en-GB" sz="1600" b="1" u="none" strike="noStrike" dirty="0" smtClean="0">
                          <a:effectLst/>
                        </a:rPr>
                        <a:t>21%</a:t>
                      </a:r>
                      <a:endParaRPr lang="en-GB" sz="1600" b="1" i="0" u="none" strike="noStrike" dirty="0">
                        <a:solidFill>
                          <a:srgbClr val="000000"/>
                        </a:solidFill>
                        <a:effectLst/>
                        <a:latin typeface="Calibri"/>
                      </a:endParaRPr>
                    </a:p>
                  </a:txBody>
                  <a:tcPr marL="9525" marR="9525" marT="9525" marB="0" anchor="b"/>
                </a:tc>
              </a:tr>
            </a:tbl>
          </a:graphicData>
        </a:graphic>
      </p:graphicFrame>
      <p:pic>
        <p:nvPicPr>
          <p:cNvPr id="102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9287" y="3645024"/>
            <a:ext cx="3270891" cy="1961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83568" y="5236949"/>
            <a:ext cx="4589076" cy="369332"/>
          </a:xfrm>
          <a:prstGeom prst="rect">
            <a:avLst/>
          </a:prstGeom>
          <a:noFill/>
        </p:spPr>
        <p:txBody>
          <a:bodyPr wrap="square" rtlCol="0">
            <a:spAutoFit/>
          </a:bodyPr>
          <a:lstStyle/>
          <a:p>
            <a:r>
              <a:rPr lang="en-GB" i="1" dirty="0" smtClean="0"/>
              <a:t>C&amp;M ICB has a financial deficit of 8% </a:t>
            </a:r>
            <a:endParaRPr lang="en-GB" i="1" dirty="0"/>
          </a:p>
        </p:txBody>
      </p:sp>
    </p:spTree>
    <p:extLst>
      <p:ext uri="{BB962C8B-B14F-4D97-AF65-F5344CB8AC3E}">
        <p14:creationId xmlns:p14="http://schemas.microsoft.com/office/powerpoint/2010/main" val="38666273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55204" y="4785545"/>
            <a:ext cx="3593122" cy="1886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4592" y="2047850"/>
            <a:ext cx="4120277" cy="2063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811" y="4953004"/>
            <a:ext cx="3103580" cy="1739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Curved Down Arrow 39"/>
          <p:cNvSpPr/>
          <p:nvPr/>
        </p:nvSpPr>
        <p:spPr>
          <a:xfrm rot="16200000">
            <a:off x="2902221" y="3139645"/>
            <a:ext cx="841837" cy="1226182"/>
          </a:xfrm>
          <a:prstGeom prst="curvedDownArrow">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41" name="Curved Down Arrow 40"/>
          <p:cNvSpPr/>
          <p:nvPr/>
        </p:nvSpPr>
        <p:spPr>
          <a:xfrm rot="16200000">
            <a:off x="3797309" y="2403432"/>
            <a:ext cx="841837" cy="1226182"/>
          </a:xfrm>
          <a:prstGeom prst="curvedDownArrow">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5" name="TextBox 4"/>
          <p:cNvSpPr txBox="1"/>
          <p:nvPr/>
        </p:nvSpPr>
        <p:spPr>
          <a:xfrm>
            <a:off x="2967807" y="2595602"/>
            <a:ext cx="1903627" cy="369332"/>
          </a:xfrm>
          <a:prstGeom prst="rect">
            <a:avLst/>
          </a:prstGeom>
          <a:noFill/>
        </p:spPr>
        <p:txBody>
          <a:bodyPr wrap="square" rtlCol="0">
            <a:spAutoFit/>
          </a:bodyPr>
          <a:lstStyle/>
          <a:p>
            <a:r>
              <a:rPr lang="en-US" b="1" dirty="0" smtClean="0">
                <a:solidFill>
                  <a:prstClr val="black"/>
                </a:solidFill>
                <a:latin typeface="Arial Black" panose="020B0A04020102020204" pitchFamily="34" charset="0"/>
              </a:rPr>
              <a:t>Organisation</a:t>
            </a:r>
            <a:endParaRPr lang="en-US" b="1" dirty="0">
              <a:solidFill>
                <a:prstClr val="black"/>
              </a:solidFill>
              <a:latin typeface="Arial Black" panose="020B0A04020102020204" pitchFamily="34" charset="0"/>
            </a:endParaRPr>
          </a:p>
        </p:txBody>
      </p:sp>
      <p:sp>
        <p:nvSpPr>
          <p:cNvPr id="49" name="TextBox 48"/>
          <p:cNvSpPr txBox="1"/>
          <p:nvPr/>
        </p:nvSpPr>
        <p:spPr>
          <a:xfrm>
            <a:off x="2334326" y="3383402"/>
            <a:ext cx="1493979" cy="369332"/>
          </a:xfrm>
          <a:prstGeom prst="rect">
            <a:avLst/>
          </a:prstGeom>
          <a:noFill/>
        </p:spPr>
        <p:txBody>
          <a:bodyPr wrap="square" rtlCol="0">
            <a:spAutoFit/>
          </a:bodyPr>
          <a:lstStyle/>
          <a:p>
            <a:pPr algn="r"/>
            <a:r>
              <a:rPr lang="en-US" b="1" dirty="0" smtClean="0">
                <a:solidFill>
                  <a:prstClr val="black"/>
                </a:solidFill>
                <a:latin typeface="Arial Black" panose="020B0A04020102020204" pitchFamily="34" charset="0"/>
              </a:rPr>
              <a:t>Division</a:t>
            </a:r>
            <a:endParaRPr lang="en-US" b="1" dirty="0">
              <a:solidFill>
                <a:prstClr val="black"/>
              </a:solidFill>
              <a:latin typeface="Arial Black" panose="020B0A04020102020204" pitchFamily="34" charset="0"/>
            </a:endParaRPr>
          </a:p>
        </p:txBody>
      </p:sp>
      <p:grpSp>
        <p:nvGrpSpPr>
          <p:cNvPr id="10" name="Group 9"/>
          <p:cNvGrpSpPr/>
          <p:nvPr/>
        </p:nvGrpSpPr>
        <p:grpSpPr>
          <a:xfrm>
            <a:off x="223551" y="3019491"/>
            <a:ext cx="2079816" cy="2308324"/>
            <a:chOff x="223551" y="3019491"/>
            <a:chExt cx="2079816" cy="2308324"/>
          </a:xfrm>
        </p:grpSpPr>
        <p:sp>
          <p:nvSpPr>
            <p:cNvPr id="8" name="Flowchart: Internal Storage 7"/>
            <p:cNvSpPr/>
            <p:nvPr/>
          </p:nvSpPr>
          <p:spPr>
            <a:xfrm rot="21115062">
              <a:off x="236037" y="3071131"/>
              <a:ext cx="2067330" cy="2080062"/>
            </a:xfrm>
            <a:prstGeom prst="flowChartInternalStorage">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Box 8"/>
            <p:cNvSpPr txBox="1"/>
            <p:nvPr/>
          </p:nvSpPr>
          <p:spPr>
            <a:xfrm rot="21128758">
              <a:off x="223551" y="3019491"/>
              <a:ext cx="2055430" cy="2308324"/>
            </a:xfrm>
            <a:prstGeom prst="rect">
              <a:avLst/>
            </a:prstGeom>
            <a:noFill/>
          </p:spPr>
          <p:txBody>
            <a:bodyPr wrap="square" rtlCol="0">
              <a:spAutoFit/>
            </a:bodyPr>
            <a:lstStyle/>
            <a:p>
              <a:endParaRPr lang="en-US" dirty="0">
                <a:solidFill>
                  <a:prstClr val="black"/>
                </a:solidFill>
              </a:endParaRPr>
            </a:p>
            <a:p>
              <a:pPr marL="285750" indent="-285750">
                <a:buFont typeface="Arial" panose="020B0604020202020204" pitchFamily="34" charset="0"/>
                <a:buChar char="•"/>
              </a:pPr>
              <a:r>
                <a:rPr lang="en-US" dirty="0">
                  <a:solidFill>
                    <a:prstClr val="black"/>
                  </a:solidFill>
                </a:rPr>
                <a:t>“Watcher”</a:t>
              </a:r>
            </a:p>
            <a:p>
              <a:pPr marL="285750" indent="-285750">
                <a:buFont typeface="Arial" panose="020B0604020202020204" pitchFamily="34" charset="0"/>
                <a:buChar char="•"/>
              </a:pPr>
              <a:r>
                <a:rPr lang="en-US" dirty="0">
                  <a:solidFill>
                    <a:prstClr val="black"/>
                  </a:solidFill>
                </a:rPr>
                <a:t>Parental concern</a:t>
              </a:r>
            </a:p>
            <a:p>
              <a:pPr marL="285750" indent="-285750">
                <a:buFont typeface="Arial" panose="020B0604020202020204" pitchFamily="34" charset="0"/>
                <a:buChar char="•"/>
              </a:pPr>
              <a:r>
                <a:rPr lang="en-US" dirty="0">
                  <a:solidFill>
                    <a:prstClr val="black"/>
                  </a:solidFill>
                </a:rPr>
                <a:t>Communication issue</a:t>
              </a:r>
            </a:p>
            <a:p>
              <a:pPr marL="285750" indent="-285750">
                <a:buFont typeface="Arial" panose="020B0604020202020204" pitchFamily="34" charset="0"/>
                <a:buChar char="•"/>
              </a:pPr>
              <a:r>
                <a:rPr lang="en-US" dirty="0">
                  <a:solidFill>
                    <a:prstClr val="black"/>
                  </a:solidFill>
                </a:rPr>
                <a:t>High risk</a:t>
              </a:r>
            </a:p>
            <a:p>
              <a:pPr marL="285750" indent="-285750">
                <a:buFont typeface="Arial" panose="020B0604020202020204" pitchFamily="34" charset="0"/>
                <a:buChar char="•"/>
              </a:pPr>
              <a:r>
                <a:rPr lang="en-US" dirty="0">
                  <a:solidFill>
                    <a:prstClr val="black"/>
                  </a:solidFill>
                </a:rPr>
                <a:t>Staff issue</a:t>
              </a:r>
            </a:p>
            <a:p>
              <a:endParaRPr lang="en-US" dirty="0">
                <a:solidFill>
                  <a:prstClr val="black"/>
                </a:solidFill>
              </a:endParaRPr>
            </a:p>
          </p:txBody>
        </p:sp>
      </p:grpSp>
      <p:sp>
        <p:nvSpPr>
          <p:cNvPr id="4" name="Curved Down Arrow 3"/>
          <p:cNvSpPr/>
          <p:nvPr/>
        </p:nvSpPr>
        <p:spPr>
          <a:xfrm rot="16200000">
            <a:off x="2199384" y="3918991"/>
            <a:ext cx="841837" cy="1226182"/>
          </a:xfrm>
          <a:prstGeom prst="curvedDownArrow">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50" name="TextBox 49"/>
          <p:cNvSpPr txBox="1"/>
          <p:nvPr/>
        </p:nvSpPr>
        <p:spPr>
          <a:xfrm>
            <a:off x="2190560" y="4173653"/>
            <a:ext cx="890757" cy="369332"/>
          </a:xfrm>
          <a:prstGeom prst="rect">
            <a:avLst/>
          </a:prstGeom>
          <a:noFill/>
        </p:spPr>
        <p:txBody>
          <a:bodyPr wrap="square" rtlCol="0">
            <a:spAutoFit/>
          </a:bodyPr>
          <a:lstStyle/>
          <a:p>
            <a:pPr algn="r"/>
            <a:r>
              <a:rPr lang="en-US" b="1" dirty="0" smtClean="0">
                <a:solidFill>
                  <a:prstClr val="black"/>
                </a:solidFill>
                <a:latin typeface="Arial Black" panose="020B0A04020102020204" pitchFamily="34" charset="0"/>
              </a:rPr>
              <a:t>Ward</a:t>
            </a:r>
            <a:endParaRPr lang="en-US" b="1" dirty="0">
              <a:solidFill>
                <a:prstClr val="black"/>
              </a:solidFill>
              <a:latin typeface="Arial Black" panose="020B0A04020102020204" pitchFamily="34" charset="0"/>
            </a:endParaRPr>
          </a:p>
        </p:txBody>
      </p:sp>
      <p:pic>
        <p:nvPicPr>
          <p:cNvPr id="717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919728">
            <a:off x="6129510" y="3733219"/>
            <a:ext cx="1825588" cy="2037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triped Right Arrow 1"/>
          <p:cNvSpPr/>
          <p:nvPr/>
        </p:nvSpPr>
        <p:spPr>
          <a:xfrm rot="19300386">
            <a:off x="2818724" y="3910584"/>
            <a:ext cx="2432859" cy="526145"/>
          </a:xfrm>
          <a:prstGeom prst="striped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Daily</a:t>
            </a:r>
            <a:endParaRPr lang="en-US" dirty="0">
              <a:solidFill>
                <a:prstClr val="white"/>
              </a:solidFill>
            </a:endParaRPr>
          </a:p>
        </p:txBody>
      </p:sp>
      <p:grpSp>
        <p:nvGrpSpPr>
          <p:cNvPr id="51" name="Group 50"/>
          <p:cNvGrpSpPr/>
          <p:nvPr/>
        </p:nvGrpSpPr>
        <p:grpSpPr>
          <a:xfrm>
            <a:off x="2374104" y="219597"/>
            <a:ext cx="2362200" cy="1866900"/>
            <a:chOff x="3243330" y="1578735"/>
            <a:chExt cx="2362200" cy="1866900"/>
          </a:xfrm>
          <a:solidFill>
            <a:schemeClr val="bg1">
              <a:lumMod val="85000"/>
            </a:schemeClr>
          </a:solidFill>
        </p:grpSpPr>
        <p:grpSp>
          <p:nvGrpSpPr>
            <p:cNvPr id="52" name="Group 51"/>
            <p:cNvGrpSpPr/>
            <p:nvPr/>
          </p:nvGrpSpPr>
          <p:grpSpPr>
            <a:xfrm>
              <a:off x="3243330" y="1578735"/>
              <a:ext cx="2362200" cy="1600200"/>
              <a:chOff x="2971800" y="1578735"/>
              <a:chExt cx="2362200" cy="1600200"/>
            </a:xfrm>
            <a:grpFill/>
          </p:grpSpPr>
          <p:sp>
            <p:nvSpPr>
              <p:cNvPr id="55" name="Rectangle 54"/>
              <p:cNvSpPr/>
              <p:nvPr/>
            </p:nvSpPr>
            <p:spPr>
              <a:xfrm>
                <a:off x="3238500" y="1578735"/>
                <a:ext cx="1828800" cy="160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56" name="Oval 55"/>
              <p:cNvSpPr/>
              <p:nvPr/>
            </p:nvSpPr>
            <p:spPr>
              <a:xfrm>
                <a:off x="4800600" y="2112135"/>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57" name="Oval 56"/>
              <p:cNvSpPr/>
              <p:nvPr/>
            </p:nvSpPr>
            <p:spPr>
              <a:xfrm>
                <a:off x="2971800" y="2112135"/>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sp>
          <p:nvSpPr>
            <p:cNvPr id="53" name="TextBox 52"/>
            <p:cNvSpPr txBox="1"/>
            <p:nvPr/>
          </p:nvSpPr>
          <p:spPr>
            <a:xfrm>
              <a:off x="3640966" y="1675151"/>
              <a:ext cx="1447800" cy="1200329"/>
            </a:xfrm>
            <a:prstGeom prst="rect">
              <a:avLst/>
            </a:prstGeom>
            <a:grpFill/>
          </p:spPr>
          <p:txBody>
            <a:bodyPr wrap="square" rtlCol="0">
              <a:spAutoFit/>
            </a:bodyPr>
            <a:lstStyle/>
            <a:p>
              <a:pPr algn="ctr"/>
              <a:r>
                <a:rPr lang="en-US" dirty="0"/>
                <a:t>S</a:t>
              </a:r>
              <a:r>
                <a:rPr lang="en-US" dirty="0" smtClean="0"/>
                <a:t>ystem diagnostics across the continuum</a:t>
              </a:r>
            </a:p>
          </p:txBody>
        </p:sp>
        <p:sp>
          <p:nvSpPr>
            <p:cNvPr id="54" name="Oval 53"/>
            <p:cNvSpPr/>
            <p:nvPr/>
          </p:nvSpPr>
          <p:spPr>
            <a:xfrm>
              <a:off x="4157730" y="2912235"/>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58" name="Group 57"/>
          <p:cNvGrpSpPr/>
          <p:nvPr/>
        </p:nvGrpSpPr>
        <p:grpSpPr>
          <a:xfrm rot="518285">
            <a:off x="4672921" y="167128"/>
            <a:ext cx="2095500" cy="1872266"/>
            <a:chOff x="5072130" y="1578735"/>
            <a:chExt cx="2095500" cy="1872266"/>
          </a:xfrm>
          <a:solidFill>
            <a:schemeClr val="bg1">
              <a:lumMod val="85000"/>
            </a:schemeClr>
          </a:solidFill>
        </p:grpSpPr>
        <p:sp>
          <p:nvSpPr>
            <p:cNvPr id="59" name="Rectangle 58"/>
            <p:cNvSpPr/>
            <p:nvPr/>
          </p:nvSpPr>
          <p:spPr>
            <a:xfrm>
              <a:off x="5338830" y="1578735"/>
              <a:ext cx="1828800" cy="160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5072130" y="2112135"/>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p:cNvSpPr txBox="1"/>
            <p:nvPr/>
          </p:nvSpPr>
          <p:spPr>
            <a:xfrm>
              <a:off x="5545504" y="1640171"/>
              <a:ext cx="1447800" cy="1200329"/>
            </a:xfrm>
            <a:prstGeom prst="rect">
              <a:avLst/>
            </a:prstGeom>
            <a:grpFill/>
          </p:spPr>
          <p:txBody>
            <a:bodyPr wrap="square" rtlCol="0">
              <a:spAutoFit/>
            </a:bodyPr>
            <a:lstStyle/>
            <a:p>
              <a:pPr algn="ctr"/>
              <a:r>
                <a:rPr lang="en-US" dirty="0" smtClean="0"/>
                <a:t>Model for Improvement </a:t>
              </a:r>
            </a:p>
            <a:p>
              <a:pPr algn="ctr"/>
              <a:r>
                <a:rPr lang="en-US" dirty="0" smtClean="0"/>
                <a:t>active at the frontline</a:t>
              </a:r>
            </a:p>
          </p:txBody>
        </p:sp>
        <p:sp>
          <p:nvSpPr>
            <p:cNvPr id="62" name="Oval 61"/>
            <p:cNvSpPr/>
            <p:nvPr/>
          </p:nvSpPr>
          <p:spPr>
            <a:xfrm>
              <a:off x="5970790" y="2917601"/>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63" name="Group 62"/>
          <p:cNvGrpSpPr/>
          <p:nvPr/>
        </p:nvGrpSpPr>
        <p:grpSpPr>
          <a:xfrm rot="21187735">
            <a:off x="129436" y="221745"/>
            <a:ext cx="2095500" cy="1866900"/>
            <a:chOff x="500130" y="784001"/>
            <a:chExt cx="2095500" cy="1866900"/>
          </a:xfrm>
        </p:grpSpPr>
        <p:grpSp>
          <p:nvGrpSpPr>
            <p:cNvPr id="64" name="Group 63"/>
            <p:cNvGrpSpPr/>
            <p:nvPr/>
          </p:nvGrpSpPr>
          <p:grpSpPr>
            <a:xfrm>
              <a:off x="500130" y="784001"/>
              <a:ext cx="2095500" cy="1866900"/>
              <a:chOff x="2127696" y="577939"/>
              <a:chExt cx="2095500" cy="1866900"/>
            </a:xfrm>
          </p:grpSpPr>
          <p:sp>
            <p:nvSpPr>
              <p:cNvPr id="66" name="Rectangle 65"/>
              <p:cNvSpPr/>
              <p:nvPr/>
            </p:nvSpPr>
            <p:spPr>
              <a:xfrm>
                <a:off x="2127696" y="577939"/>
                <a:ext cx="1828800" cy="16002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3689796" y="1111339"/>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2775396" y="1911439"/>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65" name="TextBox 64"/>
            <p:cNvSpPr txBox="1"/>
            <p:nvPr/>
          </p:nvSpPr>
          <p:spPr>
            <a:xfrm>
              <a:off x="595380" y="845437"/>
              <a:ext cx="1638300" cy="1477328"/>
            </a:xfrm>
            <a:prstGeom prst="rect">
              <a:avLst/>
            </a:prstGeom>
            <a:noFill/>
          </p:spPr>
          <p:txBody>
            <a:bodyPr wrap="square" rtlCol="0">
              <a:spAutoFit/>
            </a:bodyPr>
            <a:lstStyle/>
            <a:p>
              <a:r>
                <a:rPr lang="en-US" dirty="0" smtClean="0"/>
                <a:t>Comprehensive ‘capture’ process: </a:t>
              </a:r>
            </a:p>
            <a:p>
              <a:r>
                <a:rPr lang="en-US" dirty="0" smtClean="0"/>
                <a:t>Issues, events &amp; feedback</a:t>
              </a:r>
              <a:endParaRPr lang="en-US" dirty="0"/>
            </a:p>
          </p:txBody>
        </p:sp>
      </p:grpSp>
      <p:sp>
        <p:nvSpPr>
          <p:cNvPr id="69" name="Oval 68"/>
          <p:cNvSpPr/>
          <p:nvPr/>
        </p:nvSpPr>
        <p:spPr>
          <a:xfrm>
            <a:off x="6526445" y="854299"/>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nvGrpSpPr>
          <p:cNvPr id="70" name="Group 69"/>
          <p:cNvGrpSpPr/>
          <p:nvPr/>
        </p:nvGrpSpPr>
        <p:grpSpPr>
          <a:xfrm rot="21254409">
            <a:off x="6843274" y="124530"/>
            <a:ext cx="2121794" cy="1600200"/>
            <a:chOff x="6900930" y="1578735"/>
            <a:chExt cx="2121794" cy="1600200"/>
          </a:xfrm>
          <a:solidFill>
            <a:schemeClr val="bg1">
              <a:lumMod val="85000"/>
            </a:schemeClr>
          </a:solidFill>
        </p:grpSpPr>
        <p:grpSp>
          <p:nvGrpSpPr>
            <p:cNvPr id="71" name="Group 70"/>
            <p:cNvGrpSpPr/>
            <p:nvPr/>
          </p:nvGrpSpPr>
          <p:grpSpPr>
            <a:xfrm>
              <a:off x="6900930" y="1578735"/>
              <a:ext cx="2121794" cy="1600200"/>
              <a:chOff x="6629400" y="1578735"/>
              <a:chExt cx="2121794" cy="1600200"/>
            </a:xfrm>
            <a:grpFill/>
          </p:grpSpPr>
          <p:sp>
            <p:nvSpPr>
              <p:cNvPr id="73" name="Rectangle 72"/>
              <p:cNvSpPr/>
              <p:nvPr/>
            </p:nvSpPr>
            <p:spPr>
              <a:xfrm>
                <a:off x="6922394" y="1578735"/>
                <a:ext cx="1828800" cy="160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6629400" y="2112135"/>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TextBox 71"/>
            <p:cNvSpPr txBox="1"/>
            <p:nvPr/>
          </p:nvSpPr>
          <p:spPr>
            <a:xfrm>
              <a:off x="7178708" y="1608412"/>
              <a:ext cx="1809673" cy="1477328"/>
            </a:xfrm>
            <a:prstGeom prst="rect">
              <a:avLst/>
            </a:prstGeom>
            <a:noFill/>
          </p:spPr>
          <p:txBody>
            <a:bodyPr wrap="square" rtlCol="0">
              <a:spAutoFit/>
            </a:bodyPr>
            <a:lstStyle/>
            <a:p>
              <a:pPr algn="ctr"/>
              <a:r>
                <a:rPr lang="en-US" dirty="0" smtClean="0"/>
                <a:t>Real time transparent  measurement &amp; understanding of variability </a:t>
              </a:r>
              <a:endParaRPr lang="en-US" dirty="0"/>
            </a:p>
          </p:txBody>
        </p:sp>
      </p:grpSp>
      <p:pic>
        <p:nvPicPr>
          <p:cNvPr id="7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68004" y="5876879"/>
            <a:ext cx="1539215" cy="816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74793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202" y="2129802"/>
            <a:ext cx="5436440" cy="3478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1" name="Group 50"/>
          <p:cNvGrpSpPr/>
          <p:nvPr/>
        </p:nvGrpSpPr>
        <p:grpSpPr>
          <a:xfrm>
            <a:off x="2374104" y="219597"/>
            <a:ext cx="2362200" cy="1866900"/>
            <a:chOff x="3243330" y="1578735"/>
            <a:chExt cx="2362200" cy="1866900"/>
          </a:xfrm>
          <a:solidFill>
            <a:schemeClr val="bg1">
              <a:lumMod val="85000"/>
            </a:schemeClr>
          </a:solidFill>
        </p:grpSpPr>
        <p:grpSp>
          <p:nvGrpSpPr>
            <p:cNvPr id="52" name="Group 51"/>
            <p:cNvGrpSpPr/>
            <p:nvPr/>
          </p:nvGrpSpPr>
          <p:grpSpPr>
            <a:xfrm>
              <a:off x="3243330" y="1578735"/>
              <a:ext cx="2362200" cy="1600200"/>
              <a:chOff x="2971800" y="1578735"/>
              <a:chExt cx="2362200" cy="1600200"/>
            </a:xfrm>
            <a:grpFill/>
          </p:grpSpPr>
          <p:sp>
            <p:nvSpPr>
              <p:cNvPr id="55" name="Rectangle 54"/>
              <p:cNvSpPr/>
              <p:nvPr/>
            </p:nvSpPr>
            <p:spPr>
              <a:xfrm>
                <a:off x="3238500" y="1578735"/>
                <a:ext cx="1828800" cy="160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56" name="Oval 55"/>
              <p:cNvSpPr/>
              <p:nvPr/>
            </p:nvSpPr>
            <p:spPr>
              <a:xfrm>
                <a:off x="4800600" y="2112135"/>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57" name="Oval 56"/>
              <p:cNvSpPr/>
              <p:nvPr/>
            </p:nvSpPr>
            <p:spPr>
              <a:xfrm>
                <a:off x="2971800" y="2112135"/>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sp>
          <p:nvSpPr>
            <p:cNvPr id="53" name="TextBox 52"/>
            <p:cNvSpPr txBox="1"/>
            <p:nvPr/>
          </p:nvSpPr>
          <p:spPr>
            <a:xfrm>
              <a:off x="3640966" y="1675151"/>
              <a:ext cx="1447800" cy="1200329"/>
            </a:xfrm>
            <a:prstGeom prst="rect">
              <a:avLst/>
            </a:prstGeom>
            <a:grpFill/>
          </p:spPr>
          <p:txBody>
            <a:bodyPr wrap="square" rtlCol="0">
              <a:spAutoFit/>
            </a:bodyPr>
            <a:lstStyle/>
            <a:p>
              <a:pPr algn="ctr"/>
              <a:r>
                <a:rPr lang="en-US" dirty="0"/>
                <a:t>S</a:t>
              </a:r>
              <a:r>
                <a:rPr lang="en-US" dirty="0" smtClean="0"/>
                <a:t>ystem diagnostics across the continuum</a:t>
              </a:r>
            </a:p>
          </p:txBody>
        </p:sp>
        <p:sp>
          <p:nvSpPr>
            <p:cNvPr id="54" name="Oval 53"/>
            <p:cNvSpPr/>
            <p:nvPr/>
          </p:nvSpPr>
          <p:spPr>
            <a:xfrm>
              <a:off x="4157730" y="2912235"/>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58" name="Group 57"/>
          <p:cNvGrpSpPr/>
          <p:nvPr/>
        </p:nvGrpSpPr>
        <p:grpSpPr>
          <a:xfrm rot="518285">
            <a:off x="4672921" y="167128"/>
            <a:ext cx="2095500" cy="1872266"/>
            <a:chOff x="5072130" y="1578735"/>
            <a:chExt cx="2095500" cy="1872266"/>
          </a:xfrm>
          <a:solidFill>
            <a:schemeClr val="bg1">
              <a:lumMod val="85000"/>
            </a:schemeClr>
          </a:solidFill>
        </p:grpSpPr>
        <p:sp>
          <p:nvSpPr>
            <p:cNvPr id="59" name="Rectangle 58"/>
            <p:cNvSpPr/>
            <p:nvPr/>
          </p:nvSpPr>
          <p:spPr>
            <a:xfrm>
              <a:off x="5338830" y="1578735"/>
              <a:ext cx="1828800" cy="160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5072130" y="2112135"/>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p:cNvSpPr txBox="1"/>
            <p:nvPr/>
          </p:nvSpPr>
          <p:spPr>
            <a:xfrm>
              <a:off x="5545504" y="1640171"/>
              <a:ext cx="1447800" cy="1200329"/>
            </a:xfrm>
            <a:prstGeom prst="rect">
              <a:avLst/>
            </a:prstGeom>
            <a:grpFill/>
          </p:spPr>
          <p:txBody>
            <a:bodyPr wrap="square" rtlCol="0">
              <a:spAutoFit/>
            </a:bodyPr>
            <a:lstStyle/>
            <a:p>
              <a:pPr algn="ctr"/>
              <a:r>
                <a:rPr lang="en-US" dirty="0" smtClean="0"/>
                <a:t>Model for Improvement </a:t>
              </a:r>
            </a:p>
            <a:p>
              <a:pPr algn="ctr"/>
              <a:r>
                <a:rPr lang="en-US" dirty="0" smtClean="0"/>
                <a:t>active at the frontline</a:t>
              </a:r>
            </a:p>
          </p:txBody>
        </p:sp>
        <p:sp>
          <p:nvSpPr>
            <p:cNvPr id="62" name="Oval 61"/>
            <p:cNvSpPr/>
            <p:nvPr/>
          </p:nvSpPr>
          <p:spPr>
            <a:xfrm>
              <a:off x="5970790" y="2917601"/>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63" name="Group 62"/>
          <p:cNvGrpSpPr/>
          <p:nvPr/>
        </p:nvGrpSpPr>
        <p:grpSpPr>
          <a:xfrm rot="21187735">
            <a:off x="129436" y="221745"/>
            <a:ext cx="2095500" cy="1866900"/>
            <a:chOff x="500130" y="784001"/>
            <a:chExt cx="2095500" cy="1866900"/>
          </a:xfrm>
        </p:grpSpPr>
        <p:grpSp>
          <p:nvGrpSpPr>
            <p:cNvPr id="64" name="Group 63"/>
            <p:cNvGrpSpPr/>
            <p:nvPr/>
          </p:nvGrpSpPr>
          <p:grpSpPr>
            <a:xfrm>
              <a:off x="500130" y="784001"/>
              <a:ext cx="2095500" cy="1866900"/>
              <a:chOff x="2127696" y="577939"/>
              <a:chExt cx="2095500" cy="1866900"/>
            </a:xfrm>
          </p:grpSpPr>
          <p:sp>
            <p:nvSpPr>
              <p:cNvPr id="66" name="Rectangle 65"/>
              <p:cNvSpPr/>
              <p:nvPr/>
            </p:nvSpPr>
            <p:spPr>
              <a:xfrm>
                <a:off x="2127696" y="577939"/>
                <a:ext cx="1828800" cy="16002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3689796" y="1111339"/>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2775396" y="1911439"/>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65" name="TextBox 64"/>
            <p:cNvSpPr txBox="1"/>
            <p:nvPr/>
          </p:nvSpPr>
          <p:spPr>
            <a:xfrm>
              <a:off x="595380" y="845437"/>
              <a:ext cx="1638300" cy="1477328"/>
            </a:xfrm>
            <a:prstGeom prst="rect">
              <a:avLst/>
            </a:prstGeom>
            <a:noFill/>
          </p:spPr>
          <p:txBody>
            <a:bodyPr wrap="square" rtlCol="0">
              <a:spAutoFit/>
            </a:bodyPr>
            <a:lstStyle/>
            <a:p>
              <a:r>
                <a:rPr lang="en-US" dirty="0" smtClean="0"/>
                <a:t>Comprehensive ‘capture’ process: </a:t>
              </a:r>
            </a:p>
            <a:p>
              <a:r>
                <a:rPr lang="en-US" dirty="0" smtClean="0"/>
                <a:t>Issues, events &amp; feedback</a:t>
              </a:r>
              <a:endParaRPr lang="en-US" dirty="0"/>
            </a:p>
          </p:txBody>
        </p:sp>
      </p:grpSp>
      <p:sp>
        <p:nvSpPr>
          <p:cNvPr id="69" name="Oval 68"/>
          <p:cNvSpPr/>
          <p:nvPr/>
        </p:nvSpPr>
        <p:spPr>
          <a:xfrm>
            <a:off x="6526445" y="854299"/>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nvGrpSpPr>
          <p:cNvPr id="70" name="Group 69"/>
          <p:cNvGrpSpPr/>
          <p:nvPr/>
        </p:nvGrpSpPr>
        <p:grpSpPr>
          <a:xfrm rot="21254409">
            <a:off x="6843274" y="124530"/>
            <a:ext cx="2121794" cy="1600200"/>
            <a:chOff x="6900930" y="1578735"/>
            <a:chExt cx="2121794" cy="1600200"/>
          </a:xfrm>
          <a:solidFill>
            <a:schemeClr val="bg1">
              <a:lumMod val="85000"/>
            </a:schemeClr>
          </a:solidFill>
        </p:grpSpPr>
        <p:grpSp>
          <p:nvGrpSpPr>
            <p:cNvPr id="71" name="Group 70"/>
            <p:cNvGrpSpPr/>
            <p:nvPr/>
          </p:nvGrpSpPr>
          <p:grpSpPr>
            <a:xfrm>
              <a:off x="6900930" y="1578735"/>
              <a:ext cx="2121794" cy="1600200"/>
              <a:chOff x="6629400" y="1578735"/>
              <a:chExt cx="2121794" cy="1600200"/>
            </a:xfrm>
            <a:grpFill/>
          </p:grpSpPr>
          <p:sp>
            <p:nvSpPr>
              <p:cNvPr id="73" name="Rectangle 72"/>
              <p:cNvSpPr/>
              <p:nvPr/>
            </p:nvSpPr>
            <p:spPr>
              <a:xfrm>
                <a:off x="6922394" y="1578735"/>
                <a:ext cx="1828800" cy="160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6629400" y="2112135"/>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TextBox 71"/>
            <p:cNvSpPr txBox="1"/>
            <p:nvPr/>
          </p:nvSpPr>
          <p:spPr>
            <a:xfrm>
              <a:off x="7178708" y="1608412"/>
              <a:ext cx="1809673" cy="1477328"/>
            </a:xfrm>
            <a:prstGeom prst="rect">
              <a:avLst/>
            </a:prstGeom>
            <a:noFill/>
          </p:spPr>
          <p:txBody>
            <a:bodyPr wrap="square" rtlCol="0">
              <a:spAutoFit/>
            </a:bodyPr>
            <a:lstStyle/>
            <a:p>
              <a:pPr algn="ctr"/>
              <a:r>
                <a:rPr lang="en-US" dirty="0" smtClean="0"/>
                <a:t>Real time transparent  measurement &amp; understanding of variability </a:t>
              </a:r>
              <a:endParaRPr lang="en-US" dirty="0"/>
            </a:p>
          </p:txBody>
        </p:sp>
      </p:grpSp>
      <p:pic>
        <p:nvPicPr>
          <p:cNvPr id="42" name="Picture 41">
            <a:extLst>
              <a:ext uri="{FF2B5EF4-FFF2-40B4-BE49-F238E27FC236}">
                <a16:creationId xmlns:a16="http://schemas.microsoft.com/office/drawing/2014/main" xmlns="" id="{5509F042-48D8-4C80-B77B-D7B112D7117D}"/>
              </a:ext>
            </a:extLst>
          </p:cNvPr>
          <p:cNvPicPr>
            <a:picLocks noChangeAspect="1"/>
          </p:cNvPicPr>
          <p:nvPr/>
        </p:nvPicPr>
        <p:blipFill>
          <a:blip r:embed="rId4"/>
          <a:stretch>
            <a:fillRect/>
          </a:stretch>
        </p:blipFill>
        <p:spPr>
          <a:xfrm>
            <a:off x="4687952" y="2492896"/>
            <a:ext cx="4937968" cy="4077068"/>
          </a:xfrm>
          <a:prstGeom prst="rect">
            <a:avLst/>
          </a:prstGeom>
        </p:spPr>
      </p:pic>
      <p:sp>
        <p:nvSpPr>
          <p:cNvPr id="46" name="Title 1">
            <a:extLst>
              <a:ext uri="{FF2B5EF4-FFF2-40B4-BE49-F238E27FC236}">
                <a16:creationId xmlns:a16="http://schemas.microsoft.com/office/drawing/2014/main" xmlns="" id="{E5F86B20-A02B-4883-AE36-C7AA73A831D0}"/>
              </a:ext>
            </a:extLst>
          </p:cNvPr>
          <p:cNvSpPr>
            <a:spLocks noGrp="1"/>
          </p:cNvSpPr>
          <p:nvPr>
            <p:ph type="title"/>
          </p:nvPr>
        </p:nvSpPr>
        <p:spPr>
          <a:xfrm>
            <a:off x="95890" y="5085184"/>
            <a:ext cx="4373713" cy="1484780"/>
          </a:xfrm>
        </p:spPr>
        <p:txBody>
          <a:bodyPr vert="horz" lIns="91440" tIns="45720" rIns="91440" bIns="45720" rtlCol="0" anchor="ctr">
            <a:normAutofit/>
          </a:bodyPr>
          <a:lstStyle/>
          <a:p>
            <a:r>
              <a:rPr lang="en-US" sz="3000" b="1" kern="1200" dirty="0">
                <a:latin typeface="+mj-lt"/>
                <a:ea typeface="+mj-ea"/>
                <a:cs typeface="+mj-cs"/>
              </a:rPr>
              <a:t>SHREWD: </a:t>
            </a:r>
            <a:br>
              <a:rPr lang="en-US" sz="3000" b="1" kern="1200" dirty="0">
                <a:latin typeface="+mj-lt"/>
                <a:ea typeface="+mj-ea"/>
                <a:cs typeface="+mj-cs"/>
              </a:rPr>
            </a:br>
            <a:r>
              <a:rPr lang="en-US" sz="3000" b="1" kern="1200" dirty="0">
                <a:latin typeface="+mj-lt"/>
                <a:ea typeface="+mj-ea"/>
                <a:cs typeface="+mj-cs"/>
              </a:rPr>
              <a:t>A real-time Operational tool for Urgent </a:t>
            </a:r>
            <a:r>
              <a:rPr lang="en-US" sz="3000" b="1" kern="1200" dirty="0" smtClean="0">
                <a:latin typeface="+mj-lt"/>
                <a:ea typeface="+mj-ea"/>
                <a:cs typeface="+mj-cs"/>
              </a:rPr>
              <a:t>Care</a:t>
            </a:r>
            <a:endParaRPr lang="en-US" sz="3000" kern="1200" dirty="0">
              <a:latin typeface="+mj-lt"/>
              <a:ea typeface="+mj-ea"/>
              <a:cs typeface="+mj-cs"/>
            </a:endParaRPr>
          </a:p>
        </p:txBody>
      </p:sp>
    </p:spTree>
    <p:extLst>
      <p:ext uri="{BB962C8B-B14F-4D97-AF65-F5344CB8AC3E}">
        <p14:creationId xmlns:p14="http://schemas.microsoft.com/office/powerpoint/2010/main" val="6605231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374104" y="219597"/>
            <a:ext cx="2362200" cy="1866900"/>
            <a:chOff x="3243330" y="1578735"/>
            <a:chExt cx="2362200" cy="1866900"/>
          </a:xfrm>
          <a:solidFill>
            <a:schemeClr val="bg1">
              <a:lumMod val="85000"/>
            </a:schemeClr>
          </a:solidFill>
        </p:grpSpPr>
        <p:grpSp>
          <p:nvGrpSpPr>
            <p:cNvPr id="78" name="Group 77"/>
            <p:cNvGrpSpPr/>
            <p:nvPr/>
          </p:nvGrpSpPr>
          <p:grpSpPr>
            <a:xfrm>
              <a:off x="3243330" y="1578735"/>
              <a:ext cx="2362200" cy="1600200"/>
              <a:chOff x="2971800" y="1578735"/>
              <a:chExt cx="2362200" cy="1600200"/>
            </a:xfrm>
            <a:grpFill/>
          </p:grpSpPr>
          <p:sp>
            <p:nvSpPr>
              <p:cNvPr id="72" name="Rectangle 71"/>
              <p:cNvSpPr/>
              <p:nvPr/>
            </p:nvSpPr>
            <p:spPr>
              <a:xfrm>
                <a:off x="3238500" y="1578735"/>
                <a:ext cx="1828800" cy="160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73" name="Oval 72"/>
              <p:cNvSpPr/>
              <p:nvPr/>
            </p:nvSpPr>
            <p:spPr>
              <a:xfrm>
                <a:off x="4800600" y="2112135"/>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76" name="Oval 75"/>
              <p:cNvSpPr/>
              <p:nvPr/>
            </p:nvSpPr>
            <p:spPr>
              <a:xfrm>
                <a:off x="2971800" y="2112135"/>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sp>
          <p:nvSpPr>
            <p:cNvPr id="96" name="TextBox 95"/>
            <p:cNvSpPr txBox="1"/>
            <p:nvPr/>
          </p:nvSpPr>
          <p:spPr>
            <a:xfrm>
              <a:off x="3640966" y="1675151"/>
              <a:ext cx="1447800" cy="1200329"/>
            </a:xfrm>
            <a:prstGeom prst="rect">
              <a:avLst/>
            </a:prstGeom>
            <a:grpFill/>
          </p:spPr>
          <p:txBody>
            <a:bodyPr wrap="square" rtlCol="0">
              <a:spAutoFit/>
            </a:bodyPr>
            <a:lstStyle/>
            <a:p>
              <a:pPr algn="ctr"/>
              <a:r>
                <a:rPr lang="en-US" dirty="0"/>
                <a:t>S</a:t>
              </a:r>
              <a:r>
                <a:rPr lang="en-US" dirty="0" smtClean="0"/>
                <a:t>ystem diagnostics across the continuum</a:t>
              </a:r>
            </a:p>
          </p:txBody>
        </p:sp>
        <p:sp>
          <p:nvSpPr>
            <p:cNvPr id="74" name="Oval 73"/>
            <p:cNvSpPr/>
            <p:nvPr/>
          </p:nvSpPr>
          <p:spPr>
            <a:xfrm>
              <a:off x="4157730" y="2912235"/>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5" name="Group 4"/>
          <p:cNvGrpSpPr/>
          <p:nvPr/>
        </p:nvGrpSpPr>
        <p:grpSpPr>
          <a:xfrm rot="518285">
            <a:off x="4672921" y="167128"/>
            <a:ext cx="2095500" cy="1872266"/>
            <a:chOff x="5072130" y="1578735"/>
            <a:chExt cx="2095500" cy="1872266"/>
          </a:xfrm>
          <a:solidFill>
            <a:srgbClr val="008000"/>
          </a:solidFill>
        </p:grpSpPr>
        <p:sp>
          <p:nvSpPr>
            <p:cNvPr id="79" name="Rectangle 78"/>
            <p:cNvSpPr/>
            <p:nvPr/>
          </p:nvSpPr>
          <p:spPr>
            <a:xfrm>
              <a:off x="5338830" y="1578735"/>
              <a:ext cx="1828800" cy="160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5072130" y="2112135"/>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p:cNvSpPr txBox="1"/>
            <p:nvPr/>
          </p:nvSpPr>
          <p:spPr>
            <a:xfrm>
              <a:off x="5545504" y="1640171"/>
              <a:ext cx="1447800" cy="1200329"/>
            </a:xfrm>
            <a:prstGeom prst="rect">
              <a:avLst/>
            </a:prstGeom>
            <a:grpFill/>
          </p:spPr>
          <p:txBody>
            <a:bodyPr wrap="square" rtlCol="0">
              <a:spAutoFit/>
            </a:bodyPr>
            <a:lstStyle/>
            <a:p>
              <a:pPr algn="ctr"/>
              <a:r>
                <a:rPr lang="en-US" dirty="0" smtClean="0">
                  <a:solidFill>
                    <a:schemeClr val="bg1"/>
                  </a:solidFill>
                </a:rPr>
                <a:t>Model for Improvement </a:t>
              </a:r>
            </a:p>
            <a:p>
              <a:pPr algn="ctr"/>
              <a:r>
                <a:rPr lang="en-US" dirty="0" smtClean="0">
                  <a:solidFill>
                    <a:schemeClr val="bg1"/>
                  </a:solidFill>
                </a:rPr>
                <a:t>active at the frontline</a:t>
              </a:r>
            </a:p>
          </p:txBody>
        </p:sp>
        <p:sp>
          <p:nvSpPr>
            <p:cNvPr id="65" name="Oval 64"/>
            <p:cNvSpPr/>
            <p:nvPr/>
          </p:nvSpPr>
          <p:spPr>
            <a:xfrm>
              <a:off x="5970790" y="2917601"/>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81" name="Oval 80"/>
          <p:cNvSpPr/>
          <p:nvPr/>
        </p:nvSpPr>
        <p:spPr>
          <a:xfrm>
            <a:off x="6526445" y="854299"/>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nvGrpSpPr>
          <p:cNvPr id="102" name="Group 101"/>
          <p:cNvGrpSpPr/>
          <p:nvPr/>
        </p:nvGrpSpPr>
        <p:grpSpPr>
          <a:xfrm rot="21254409">
            <a:off x="6843274" y="124530"/>
            <a:ext cx="2121794" cy="1600200"/>
            <a:chOff x="6900930" y="1578735"/>
            <a:chExt cx="2121794" cy="1600200"/>
          </a:xfrm>
          <a:solidFill>
            <a:schemeClr val="bg1">
              <a:lumMod val="85000"/>
            </a:schemeClr>
          </a:solidFill>
        </p:grpSpPr>
        <p:grpSp>
          <p:nvGrpSpPr>
            <p:cNvPr id="86" name="Group 85"/>
            <p:cNvGrpSpPr/>
            <p:nvPr/>
          </p:nvGrpSpPr>
          <p:grpSpPr>
            <a:xfrm>
              <a:off x="6900930" y="1578735"/>
              <a:ext cx="2121794" cy="1600200"/>
              <a:chOff x="6629400" y="1578735"/>
              <a:chExt cx="2121794" cy="1600200"/>
            </a:xfrm>
            <a:grpFill/>
          </p:grpSpPr>
          <p:sp>
            <p:nvSpPr>
              <p:cNvPr id="4" name="Rectangle 3"/>
              <p:cNvSpPr/>
              <p:nvPr/>
            </p:nvSpPr>
            <p:spPr>
              <a:xfrm>
                <a:off x="6922394" y="1578735"/>
                <a:ext cx="1828800" cy="160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6629400" y="2112135"/>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8" name="TextBox 97"/>
            <p:cNvSpPr txBox="1"/>
            <p:nvPr/>
          </p:nvSpPr>
          <p:spPr>
            <a:xfrm>
              <a:off x="7178708" y="1608412"/>
              <a:ext cx="1809673" cy="1477328"/>
            </a:xfrm>
            <a:prstGeom prst="rect">
              <a:avLst/>
            </a:prstGeom>
            <a:noFill/>
          </p:spPr>
          <p:txBody>
            <a:bodyPr wrap="square" rtlCol="0">
              <a:spAutoFit/>
            </a:bodyPr>
            <a:lstStyle/>
            <a:p>
              <a:pPr algn="ctr"/>
              <a:r>
                <a:rPr lang="en-US" dirty="0" smtClean="0"/>
                <a:t>Real time transparent  measurement &amp; understanding of variability </a:t>
              </a:r>
              <a:endParaRPr lang="en-US" dirty="0"/>
            </a:p>
          </p:txBody>
        </p:sp>
      </p:grpSp>
      <p:grpSp>
        <p:nvGrpSpPr>
          <p:cNvPr id="26" name="Group 25"/>
          <p:cNvGrpSpPr/>
          <p:nvPr/>
        </p:nvGrpSpPr>
        <p:grpSpPr>
          <a:xfrm rot="21187735">
            <a:off x="129436" y="221745"/>
            <a:ext cx="2095500" cy="1866900"/>
            <a:chOff x="2127696" y="577939"/>
            <a:chExt cx="2095500" cy="1866900"/>
          </a:xfrm>
          <a:solidFill>
            <a:schemeClr val="bg1">
              <a:lumMod val="85000"/>
            </a:schemeClr>
          </a:solidFill>
        </p:grpSpPr>
        <p:sp>
          <p:nvSpPr>
            <p:cNvPr id="27" name="Rectangle 26"/>
            <p:cNvSpPr/>
            <p:nvPr/>
          </p:nvSpPr>
          <p:spPr>
            <a:xfrm>
              <a:off x="2127696" y="577939"/>
              <a:ext cx="1828800" cy="160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3689796" y="1111339"/>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2775396" y="1911439"/>
              <a:ext cx="533400" cy="533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30" name="Oval 29"/>
          <p:cNvSpPr/>
          <p:nvPr/>
        </p:nvSpPr>
        <p:spPr>
          <a:xfrm rot="21187735">
            <a:off x="857862" y="1553096"/>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rot="21187735">
            <a:off x="209690" y="300092"/>
            <a:ext cx="1638300" cy="1477328"/>
          </a:xfrm>
          <a:prstGeom prst="rect">
            <a:avLst/>
          </a:prstGeom>
          <a:noFill/>
        </p:spPr>
        <p:txBody>
          <a:bodyPr wrap="square" rtlCol="0">
            <a:spAutoFit/>
          </a:bodyPr>
          <a:lstStyle/>
          <a:p>
            <a:r>
              <a:rPr lang="en-US" dirty="0" smtClean="0"/>
              <a:t>Comprehensive ‘capture’ process: </a:t>
            </a:r>
          </a:p>
          <a:p>
            <a:r>
              <a:rPr lang="en-US" dirty="0" smtClean="0"/>
              <a:t>Issues, events &amp; feedback</a:t>
            </a:r>
            <a:endParaRPr lang="en-US" dirty="0"/>
          </a:p>
        </p:txBody>
      </p:sp>
      <p:pic>
        <p:nvPicPr>
          <p:cNvPr id="92" name="Picture 9" descr="s_02_mfi_nofill_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095" y="2819400"/>
            <a:ext cx="2512403" cy="372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721293" y="3190845"/>
            <a:ext cx="774349" cy="400110"/>
          </a:xfrm>
          <a:prstGeom prst="rect">
            <a:avLst/>
          </a:prstGeom>
          <a:noFill/>
        </p:spPr>
        <p:txBody>
          <a:bodyPr wrap="square" rtlCol="0">
            <a:spAutoFit/>
          </a:bodyPr>
          <a:lstStyle/>
          <a:p>
            <a:r>
              <a:rPr lang="en-US" sz="2000" b="1" dirty="0" smtClean="0">
                <a:solidFill>
                  <a:srgbClr val="0070C0"/>
                </a:solidFill>
              </a:rPr>
              <a:t>Aim</a:t>
            </a:r>
            <a:endParaRPr lang="en-US" sz="2000" b="1" dirty="0">
              <a:solidFill>
                <a:srgbClr val="0070C0"/>
              </a:solidFill>
            </a:endParaRPr>
          </a:p>
        </p:txBody>
      </p:sp>
      <p:sp>
        <p:nvSpPr>
          <p:cNvPr id="93" name="TextBox 92"/>
          <p:cNvSpPr txBox="1"/>
          <p:nvPr/>
        </p:nvSpPr>
        <p:spPr>
          <a:xfrm>
            <a:off x="2843498" y="3590955"/>
            <a:ext cx="1557161" cy="400110"/>
          </a:xfrm>
          <a:prstGeom prst="rect">
            <a:avLst/>
          </a:prstGeom>
          <a:noFill/>
        </p:spPr>
        <p:txBody>
          <a:bodyPr wrap="square" rtlCol="0">
            <a:spAutoFit/>
          </a:bodyPr>
          <a:lstStyle/>
          <a:p>
            <a:r>
              <a:rPr lang="en-US" sz="2000" b="1" dirty="0" smtClean="0">
                <a:solidFill>
                  <a:srgbClr val="0070C0"/>
                </a:solidFill>
              </a:rPr>
              <a:t>Measures</a:t>
            </a:r>
            <a:endParaRPr lang="en-US" sz="2000" b="1" dirty="0">
              <a:solidFill>
                <a:srgbClr val="0070C0"/>
              </a:solidFill>
            </a:endParaRPr>
          </a:p>
        </p:txBody>
      </p:sp>
      <p:sp>
        <p:nvSpPr>
          <p:cNvPr id="94" name="TextBox 93"/>
          <p:cNvSpPr txBox="1"/>
          <p:nvPr/>
        </p:nvSpPr>
        <p:spPr>
          <a:xfrm>
            <a:off x="2929715" y="3991065"/>
            <a:ext cx="2253528" cy="400110"/>
          </a:xfrm>
          <a:prstGeom prst="rect">
            <a:avLst/>
          </a:prstGeom>
          <a:noFill/>
        </p:spPr>
        <p:txBody>
          <a:bodyPr wrap="square" rtlCol="0">
            <a:spAutoFit/>
          </a:bodyPr>
          <a:lstStyle/>
          <a:p>
            <a:r>
              <a:rPr lang="en-US" sz="2000" b="1" dirty="0" smtClean="0">
                <a:solidFill>
                  <a:srgbClr val="0070C0"/>
                </a:solidFill>
              </a:rPr>
              <a:t>Change Concepts</a:t>
            </a:r>
            <a:endParaRPr lang="en-US" sz="2000" b="1" dirty="0">
              <a:solidFill>
                <a:srgbClr val="0070C0"/>
              </a:solidFill>
            </a:endParaRPr>
          </a:p>
        </p:txBody>
      </p:sp>
      <p:sp>
        <p:nvSpPr>
          <p:cNvPr id="37" name="TextBox 36"/>
          <p:cNvSpPr txBox="1"/>
          <p:nvPr/>
        </p:nvSpPr>
        <p:spPr>
          <a:xfrm>
            <a:off x="5803195" y="4605146"/>
            <a:ext cx="2971800" cy="1938992"/>
          </a:xfrm>
          <a:prstGeom prst="rect">
            <a:avLst/>
          </a:prstGeom>
          <a:solidFill>
            <a:schemeClr val="tx2">
              <a:lumMod val="20000"/>
              <a:lumOff val="80000"/>
            </a:schemeClr>
          </a:solidFill>
        </p:spPr>
        <p:txBody>
          <a:bodyPr wrap="square" rtlCol="0">
            <a:spAutoFit/>
          </a:bodyPr>
          <a:lstStyle/>
          <a:p>
            <a:pPr marL="342900" indent="-342900">
              <a:buFont typeface="Wingdings" panose="05000000000000000000" pitchFamily="2" charset="2"/>
              <a:buChar char="Ø"/>
            </a:pPr>
            <a:r>
              <a:rPr lang="en-US" sz="2400" b="1" dirty="0" smtClean="0">
                <a:solidFill>
                  <a:prstClr val="black"/>
                </a:solidFill>
              </a:rPr>
              <a:t>THEORY</a:t>
            </a:r>
          </a:p>
          <a:p>
            <a:pPr marL="342900" indent="-342900">
              <a:buFont typeface="Wingdings" panose="05000000000000000000" pitchFamily="2" charset="2"/>
              <a:buChar char="Ø"/>
            </a:pPr>
            <a:r>
              <a:rPr lang="en-US" sz="2400" b="1" dirty="0" smtClean="0">
                <a:solidFill>
                  <a:prstClr val="black"/>
                </a:solidFill>
              </a:rPr>
              <a:t>PREDICTION</a:t>
            </a:r>
          </a:p>
          <a:p>
            <a:pPr marL="342900" indent="-342900">
              <a:buFont typeface="Wingdings" panose="05000000000000000000" pitchFamily="2" charset="2"/>
              <a:buChar char="Ø"/>
            </a:pPr>
            <a:r>
              <a:rPr lang="en-US" sz="2400" b="1" dirty="0" smtClean="0">
                <a:solidFill>
                  <a:prstClr val="black"/>
                </a:solidFill>
              </a:rPr>
              <a:t>‘EXPERIMENT’</a:t>
            </a:r>
          </a:p>
          <a:p>
            <a:pPr marL="342900" indent="-342900">
              <a:buFont typeface="Wingdings" panose="05000000000000000000" pitchFamily="2" charset="2"/>
              <a:buChar char="Ø"/>
            </a:pPr>
            <a:r>
              <a:rPr lang="en-US" sz="2400" b="1" dirty="0" smtClean="0">
                <a:solidFill>
                  <a:prstClr val="black"/>
                </a:solidFill>
              </a:rPr>
              <a:t>MEASUREMENT</a:t>
            </a:r>
          </a:p>
          <a:p>
            <a:pPr marL="342900" indent="-342900">
              <a:buFont typeface="Wingdings" panose="05000000000000000000" pitchFamily="2" charset="2"/>
              <a:buChar char="Ø"/>
            </a:pPr>
            <a:r>
              <a:rPr lang="en-US" sz="2400" b="1" dirty="0" smtClean="0">
                <a:solidFill>
                  <a:prstClr val="black"/>
                </a:solidFill>
              </a:rPr>
              <a:t>APPLICATION</a:t>
            </a:r>
            <a:endParaRPr lang="en-US" sz="2400" b="1" dirty="0">
              <a:solidFill>
                <a:prstClr val="black"/>
              </a:solidFill>
            </a:endParaRPr>
          </a:p>
        </p:txBody>
      </p:sp>
      <p:pic>
        <p:nvPicPr>
          <p:cNvPr id="3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6104" y="2128405"/>
            <a:ext cx="1161796" cy="1569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TextBox 38"/>
          <p:cNvSpPr txBox="1"/>
          <p:nvPr/>
        </p:nvSpPr>
        <p:spPr>
          <a:xfrm>
            <a:off x="7289095" y="3867954"/>
            <a:ext cx="1521665" cy="646331"/>
          </a:xfrm>
          <a:prstGeom prst="rect">
            <a:avLst/>
          </a:prstGeom>
          <a:solidFill>
            <a:schemeClr val="bg1"/>
          </a:solidFill>
        </p:spPr>
        <p:txBody>
          <a:bodyPr wrap="square" rtlCol="0">
            <a:spAutoFit/>
          </a:bodyPr>
          <a:lstStyle/>
          <a:p>
            <a:r>
              <a:rPr lang="en-GB" dirty="0" smtClean="0"/>
              <a:t>Walter Shewhart</a:t>
            </a:r>
            <a:endParaRPr lang="en-GB" dirty="0"/>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35817" y="2325188"/>
            <a:ext cx="2534755" cy="173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403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500"/>
                                        <p:tgtEl>
                                          <p:spTgt spid="37"/>
                                        </p:tgtEl>
                                      </p:cBhvr>
                                    </p:animEffect>
                                  </p:childTnLst>
                                </p:cTn>
                              </p:par>
                              <p:par>
                                <p:cTn id="25" presetID="10"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500"/>
                                        <p:tgtEl>
                                          <p:spTgt spid="39"/>
                                        </p:tgtEl>
                                      </p:cBhvr>
                                    </p:animEffect>
                                  </p:childTnLst>
                                </p:cTn>
                              </p:par>
                              <p:par>
                                <p:cTn id="31" presetID="10" presetClass="entr" presetSubtype="0" fill="hold" nodeType="withEffect">
                                  <p:stCondLst>
                                    <p:cond delay="0"/>
                                  </p:stCondLst>
                                  <p:childTnLst>
                                    <p:set>
                                      <p:cBhvr>
                                        <p:cTn id="32" dur="1" fill="hold">
                                          <p:stCondLst>
                                            <p:cond delay="0"/>
                                          </p:stCondLst>
                                        </p:cTn>
                                        <p:tgtEl>
                                          <p:spTgt spid="2050"/>
                                        </p:tgtEl>
                                        <p:attrNameLst>
                                          <p:attrName>style.visibility</p:attrName>
                                        </p:attrNameLst>
                                      </p:cBhvr>
                                      <p:to>
                                        <p:strVal val="visible"/>
                                      </p:to>
                                    </p:set>
                                    <p:animEffect transition="in" filter="fade">
                                      <p:cBhvr>
                                        <p:cTn id="3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3" grpId="0"/>
      <p:bldP spid="94" grpId="0"/>
      <p:bldP spid="37" grpId="0" animBg="1"/>
      <p:bldP spid="3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084" y="3756461"/>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p:nvPr/>
        </p:nvGrpSpPr>
        <p:grpSpPr>
          <a:xfrm>
            <a:off x="2374104" y="219597"/>
            <a:ext cx="2362200" cy="1866900"/>
            <a:chOff x="3243330" y="1578735"/>
            <a:chExt cx="2362200" cy="1866900"/>
          </a:xfrm>
          <a:solidFill>
            <a:schemeClr val="bg1">
              <a:lumMod val="85000"/>
            </a:schemeClr>
          </a:solidFill>
        </p:grpSpPr>
        <p:grpSp>
          <p:nvGrpSpPr>
            <p:cNvPr id="78" name="Group 77"/>
            <p:cNvGrpSpPr/>
            <p:nvPr/>
          </p:nvGrpSpPr>
          <p:grpSpPr>
            <a:xfrm>
              <a:off x="3243330" y="1578735"/>
              <a:ext cx="2362200" cy="1600200"/>
              <a:chOff x="2971800" y="1578735"/>
              <a:chExt cx="2362200" cy="1600200"/>
            </a:xfrm>
            <a:grpFill/>
          </p:grpSpPr>
          <p:sp>
            <p:nvSpPr>
              <p:cNvPr id="72" name="Rectangle 71"/>
              <p:cNvSpPr/>
              <p:nvPr/>
            </p:nvSpPr>
            <p:spPr>
              <a:xfrm>
                <a:off x="3238500" y="1578735"/>
                <a:ext cx="1828800" cy="160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73" name="Oval 72"/>
              <p:cNvSpPr/>
              <p:nvPr/>
            </p:nvSpPr>
            <p:spPr>
              <a:xfrm>
                <a:off x="4800600" y="2112135"/>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76" name="Oval 75"/>
              <p:cNvSpPr/>
              <p:nvPr/>
            </p:nvSpPr>
            <p:spPr>
              <a:xfrm>
                <a:off x="2971800" y="2112135"/>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sp>
          <p:nvSpPr>
            <p:cNvPr id="96" name="TextBox 95"/>
            <p:cNvSpPr txBox="1"/>
            <p:nvPr/>
          </p:nvSpPr>
          <p:spPr>
            <a:xfrm>
              <a:off x="3640966" y="1675151"/>
              <a:ext cx="1447800" cy="1200329"/>
            </a:xfrm>
            <a:prstGeom prst="rect">
              <a:avLst/>
            </a:prstGeom>
            <a:grpFill/>
          </p:spPr>
          <p:txBody>
            <a:bodyPr wrap="square" rtlCol="0">
              <a:spAutoFit/>
            </a:bodyPr>
            <a:lstStyle/>
            <a:p>
              <a:pPr algn="ctr"/>
              <a:r>
                <a:rPr lang="en-US" dirty="0"/>
                <a:t>S</a:t>
              </a:r>
              <a:r>
                <a:rPr lang="en-US" dirty="0" smtClean="0"/>
                <a:t>ystem diagnostics across the continuum</a:t>
              </a:r>
            </a:p>
          </p:txBody>
        </p:sp>
        <p:sp>
          <p:nvSpPr>
            <p:cNvPr id="74" name="Oval 73"/>
            <p:cNvSpPr/>
            <p:nvPr/>
          </p:nvSpPr>
          <p:spPr>
            <a:xfrm>
              <a:off x="4157730" y="2912235"/>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5" name="Group 4"/>
          <p:cNvGrpSpPr/>
          <p:nvPr/>
        </p:nvGrpSpPr>
        <p:grpSpPr>
          <a:xfrm rot="518285">
            <a:off x="4672921" y="167128"/>
            <a:ext cx="2095500" cy="1872266"/>
            <a:chOff x="5072130" y="1578735"/>
            <a:chExt cx="2095500" cy="1872266"/>
          </a:xfrm>
          <a:solidFill>
            <a:srgbClr val="008000"/>
          </a:solidFill>
        </p:grpSpPr>
        <p:sp>
          <p:nvSpPr>
            <p:cNvPr id="79" name="Rectangle 78"/>
            <p:cNvSpPr/>
            <p:nvPr/>
          </p:nvSpPr>
          <p:spPr>
            <a:xfrm>
              <a:off x="5338830" y="1578735"/>
              <a:ext cx="1828800" cy="160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5072130" y="2112135"/>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p:cNvSpPr txBox="1"/>
            <p:nvPr/>
          </p:nvSpPr>
          <p:spPr>
            <a:xfrm>
              <a:off x="5545504" y="1640171"/>
              <a:ext cx="1447800" cy="1200329"/>
            </a:xfrm>
            <a:prstGeom prst="rect">
              <a:avLst/>
            </a:prstGeom>
            <a:grpFill/>
          </p:spPr>
          <p:txBody>
            <a:bodyPr wrap="square" rtlCol="0">
              <a:spAutoFit/>
            </a:bodyPr>
            <a:lstStyle/>
            <a:p>
              <a:pPr algn="ctr"/>
              <a:r>
                <a:rPr lang="en-US" dirty="0" smtClean="0">
                  <a:solidFill>
                    <a:schemeClr val="bg1"/>
                  </a:solidFill>
                </a:rPr>
                <a:t>Model for Improvement </a:t>
              </a:r>
            </a:p>
            <a:p>
              <a:pPr algn="ctr"/>
              <a:r>
                <a:rPr lang="en-US" dirty="0" smtClean="0">
                  <a:solidFill>
                    <a:schemeClr val="bg1"/>
                  </a:solidFill>
                </a:rPr>
                <a:t>active at the frontline</a:t>
              </a:r>
            </a:p>
          </p:txBody>
        </p:sp>
        <p:sp>
          <p:nvSpPr>
            <p:cNvPr id="65" name="Oval 64"/>
            <p:cNvSpPr/>
            <p:nvPr/>
          </p:nvSpPr>
          <p:spPr>
            <a:xfrm>
              <a:off x="5970790" y="2917601"/>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81" name="Oval 80"/>
          <p:cNvSpPr/>
          <p:nvPr/>
        </p:nvSpPr>
        <p:spPr>
          <a:xfrm>
            <a:off x="6526445" y="854299"/>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nvGrpSpPr>
          <p:cNvPr id="102" name="Group 101"/>
          <p:cNvGrpSpPr/>
          <p:nvPr/>
        </p:nvGrpSpPr>
        <p:grpSpPr>
          <a:xfrm rot="21254409">
            <a:off x="6843274" y="124530"/>
            <a:ext cx="2121794" cy="1600200"/>
            <a:chOff x="6900930" y="1578735"/>
            <a:chExt cx="2121794" cy="1600200"/>
          </a:xfrm>
          <a:solidFill>
            <a:schemeClr val="bg1">
              <a:lumMod val="85000"/>
            </a:schemeClr>
          </a:solidFill>
        </p:grpSpPr>
        <p:grpSp>
          <p:nvGrpSpPr>
            <p:cNvPr id="86" name="Group 85"/>
            <p:cNvGrpSpPr/>
            <p:nvPr/>
          </p:nvGrpSpPr>
          <p:grpSpPr>
            <a:xfrm>
              <a:off x="6900930" y="1578735"/>
              <a:ext cx="2121794" cy="1600200"/>
              <a:chOff x="6629400" y="1578735"/>
              <a:chExt cx="2121794" cy="1600200"/>
            </a:xfrm>
            <a:grpFill/>
          </p:grpSpPr>
          <p:sp>
            <p:nvSpPr>
              <p:cNvPr id="4" name="Rectangle 3"/>
              <p:cNvSpPr/>
              <p:nvPr/>
            </p:nvSpPr>
            <p:spPr>
              <a:xfrm>
                <a:off x="6922394" y="1578735"/>
                <a:ext cx="1828800" cy="160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6629400" y="2112135"/>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8" name="TextBox 97"/>
            <p:cNvSpPr txBox="1"/>
            <p:nvPr/>
          </p:nvSpPr>
          <p:spPr>
            <a:xfrm>
              <a:off x="7178708" y="1608412"/>
              <a:ext cx="1809673" cy="1477328"/>
            </a:xfrm>
            <a:prstGeom prst="rect">
              <a:avLst/>
            </a:prstGeom>
            <a:noFill/>
          </p:spPr>
          <p:txBody>
            <a:bodyPr wrap="square" rtlCol="0">
              <a:spAutoFit/>
            </a:bodyPr>
            <a:lstStyle/>
            <a:p>
              <a:pPr algn="ctr"/>
              <a:r>
                <a:rPr lang="en-US" dirty="0" smtClean="0"/>
                <a:t>Real time transparent  measurement &amp; understanding of variability </a:t>
              </a:r>
              <a:endParaRPr lang="en-US" dirty="0"/>
            </a:p>
          </p:txBody>
        </p:sp>
      </p:grpSp>
      <p:grpSp>
        <p:nvGrpSpPr>
          <p:cNvPr id="26" name="Group 25"/>
          <p:cNvGrpSpPr/>
          <p:nvPr/>
        </p:nvGrpSpPr>
        <p:grpSpPr>
          <a:xfrm rot="21187735">
            <a:off x="129436" y="221745"/>
            <a:ext cx="2095500" cy="1866900"/>
            <a:chOff x="2127696" y="577939"/>
            <a:chExt cx="2095500" cy="1866900"/>
          </a:xfrm>
          <a:solidFill>
            <a:schemeClr val="bg1">
              <a:lumMod val="85000"/>
            </a:schemeClr>
          </a:solidFill>
        </p:grpSpPr>
        <p:sp>
          <p:nvSpPr>
            <p:cNvPr id="27" name="Rectangle 26"/>
            <p:cNvSpPr/>
            <p:nvPr/>
          </p:nvSpPr>
          <p:spPr>
            <a:xfrm>
              <a:off x="2127696" y="577939"/>
              <a:ext cx="1828800" cy="160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3689796" y="1111339"/>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2775396" y="1911439"/>
              <a:ext cx="533400" cy="533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30" name="Oval 29"/>
          <p:cNvSpPr/>
          <p:nvPr/>
        </p:nvSpPr>
        <p:spPr>
          <a:xfrm rot="21187735">
            <a:off x="857862" y="1553096"/>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rot="21187735">
            <a:off x="209690" y="300092"/>
            <a:ext cx="1638300" cy="1477328"/>
          </a:xfrm>
          <a:prstGeom prst="rect">
            <a:avLst/>
          </a:prstGeom>
          <a:noFill/>
        </p:spPr>
        <p:txBody>
          <a:bodyPr wrap="square" rtlCol="0">
            <a:spAutoFit/>
          </a:bodyPr>
          <a:lstStyle/>
          <a:p>
            <a:r>
              <a:rPr lang="en-US" dirty="0" smtClean="0"/>
              <a:t>Comprehensive ‘capture’ process: </a:t>
            </a:r>
          </a:p>
          <a:p>
            <a:r>
              <a:rPr lang="en-US" dirty="0" smtClean="0"/>
              <a:t>Issues, events &amp; feedback</a:t>
            </a:r>
            <a:endParaRPr lang="en-US" dirty="0"/>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54789">
            <a:off x="5655444" y="2114930"/>
            <a:ext cx="3165240" cy="2515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999" y="1590728"/>
            <a:ext cx="3866133" cy="1941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297790">
            <a:off x="5852188" y="4191774"/>
            <a:ext cx="3061377" cy="2362200"/>
          </a:xfrm>
          <a:prstGeom prst="rect">
            <a:avLst/>
          </a:prstGeom>
          <a:noFill/>
          <a:ln w="19050" algn="in">
            <a:solidFill>
              <a:srgbClr val="727CA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DE9EC"/>
                  </a:outerShdw>
                </a:effectLst>
              </a14:hiddenEffects>
            </a:ext>
          </a:extLst>
        </p:spPr>
      </p:pic>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1555" y="4610907"/>
            <a:ext cx="3445966" cy="2043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381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374104" y="219597"/>
            <a:ext cx="2362200" cy="1866900"/>
            <a:chOff x="3243330" y="1578735"/>
            <a:chExt cx="2362200" cy="1866900"/>
          </a:xfrm>
          <a:solidFill>
            <a:schemeClr val="bg1">
              <a:lumMod val="85000"/>
            </a:schemeClr>
          </a:solidFill>
        </p:grpSpPr>
        <p:grpSp>
          <p:nvGrpSpPr>
            <p:cNvPr id="78" name="Group 77"/>
            <p:cNvGrpSpPr/>
            <p:nvPr/>
          </p:nvGrpSpPr>
          <p:grpSpPr>
            <a:xfrm>
              <a:off x="3243330" y="1578735"/>
              <a:ext cx="2362200" cy="1600200"/>
              <a:chOff x="2971800" y="1578735"/>
              <a:chExt cx="2362200" cy="1600200"/>
            </a:xfrm>
            <a:grpFill/>
          </p:grpSpPr>
          <p:sp>
            <p:nvSpPr>
              <p:cNvPr id="72" name="Rectangle 71"/>
              <p:cNvSpPr/>
              <p:nvPr/>
            </p:nvSpPr>
            <p:spPr>
              <a:xfrm>
                <a:off x="3238500" y="1578735"/>
                <a:ext cx="1828800" cy="160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73" name="Oval 72"/>
              <p:cNvSpPr/>
              <p:nvPr/>
            </p:nvSpPr>
            <p:spPr>
              <a:xfrm>
                <a:off x="4800600" y="2112135"/>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76" name="Oval 75"/>
              <p:cNvSpPr/>
              <p:nvPr/>
            </p:nvSpPr>
            <p:spPr>
              <a:xfrm>
                <a:off x="2971800" y="2112135"/>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sp>
          <p:nvSpPr>
            <p:cNvPr id="96" name="TextBox 95"/>
            <p:cNvSpPr txBox="1"/>
            <p:nvPr/>
          </p:nvSpPr>
          <p:spPr>
            <a:xfrm>
              <a:off x="3640966" y="1675151"/>
              <a:ext cx="1447800" cy="1200329"/>
            </a:xfrm>
            <a:prstGeom prst="rect">
              <a:avLst/>
            </a:prstGeom>
            <a:grpFill/>
          </p:spPr>
          <p:txBody>
            <a:bodyPr wrap="square" rtlCol="0">
              <a:spAutoFit/>
            </a:bodyPr>
            <a:lstStyle/>
            <a:p>
              <a:pPr algn="ctr"/>
              <a:r>
                <a:rPr lang="en-US" dirty="0"/>
                <a:t>S</a:t>
              </a:r>
              <a:r>
                <a:rPr lang="en-US" dirty="0" smtClean="0"/>
                <a:t>ystem diagnostics across the continuum</a:t>
              </a:r>
            </a:p>
          </p:txBody>
        </p:sp>
        <p:sp>
          <p:nvSpPr>
            <p:cNvPr id="74" name="Oval 73"/>
            <p:cNvSpPr/>
            <p:nvPr/>
          </p:nvSpPr>
          <p:spPr>
            <a:xfrm>
              <a:off x="4157730" y="2912235"/>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5" name="Group 4"/>
          <p:cNvGrpSpPr/>
          <p:nvPr/>
        </p:nvGrpSpPr>
        <p:grpSpPr>
          <a:xfrm rot="518285">
            <a:off x="4672921" y="167128"/>
            <a:ext cx="2095500" cy="1872266"/>
            <a:chOff x="5072130" y="1578735"/>
            <a:chExt cx="2095500" cy="1872266"/>
          </a:xfrm>
          <a:solidFill>
            <a:srgbClr val="008000"/>
          </a:solidFill>
        </p:grpSpPr>
        <p:sp>
          <p:nvSpPr>
            <p:cNvPr id="79" name="Rectangle 78"/>
            <p:cNvSpPr/>
            <p:nvPr/>
          </p:nvSpPr>
          <p:spPr>
            <a:xfrm>
              <a:off x="5338830" y="1578735"/>
              <a:ext cx="1828800" cy="160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5072130" y="2112135"/>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p:cNvSpPr txBox="1"/>
            <p:nvPr/>
          </p:nvSpPr>
          <p:spPr>
            <a:xfrm>
              <a:off x="5545504" y="1640171"/>
              <a:ext cx="1447800" cy="1200329"/>
            </a:xfrm>
            <a:prstGeom prst="rect">
              <a:avLst/>
            </a:prstGeom>
            <a:grpFill/>
          </p:spPr>
          <p:txBody>
            <a:bodyPr wrap="square" rtlCol="0">
              <a:spAutoFit/>
            </a:bodyPr>
            <a:lstStyle/>
            <a:p>
              <a:pPr algn="ctr"/>
              <a:r>
                <a:rPr lang="en-US" dirty="0" smtClean="0">
                  <a:solidFill>
                    <a:schemeClr val="bg1"/>
                  </a:solidFill>
                </a:rPr>
                <a:t>Model for Improvement </a:t>
              </a:r>
            </a:p>
            <a:p>
              <a:pPr algn="ctr"/>
              <a:r>
                <a:rPr lang="en-US" dirty="0" smtClean="0">
                  <a:solidFill>
                    <a:schemeClr val="bg1"/>
                  </a:solidFill>
                </a:rPr>
                <a:t>active at the frontline</a:t>
              </a:r>
            </a:p>
          </p:txBody>
        </p:sp>
        <p:sp>
          <p:nvSpPr>
            <p:cNvPr id="65" name="Oval 64"/>
            <p:cNvSpPr/>
            <p:nvPr/>
          </p:nvSpPr>
          <p:spPr>
            <a:xfrm>
              <a:off x="5970790" y="2917601"/>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81" name="Oval 80"/>
          <p:cNvSpPr/>
          <p:nvPr/>
        </p:nvSpPr>
        <p:spPr>
          <a:xfrm>
            <a:off x="6526445" y="854299"/>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nvGrpSpPr>
          <p:cNvPr id="102" name="Group 101"/>
          <p:cNvGrpSpPr/>
          <p:nvPr/>
        </p:nvGrpSpPr>
        <p:grpSpPr>
          <a:xfrm rot="21254409">
            <a:off x="6843274" y="124530"/>
            <a:ext cx="2121794" cy="1600200"/>
            <a:chOff x="6900930" y="1578735"/>
            <a:chExt cx="2121794" cy="1600200"/>
          </a:xfrm>
          <a:solidFill>
            <a:schemeClr val="bg1">
              <a:lumMod val="85000"/>
            </a:schemeClr>
          </a:solidFill>
        </p:grpSpPr>
        <p:grpSp>
          <p:nvGrpSpPr>
            <p:cNvPr id="86" name="Group 85"/>
            <p:cNvGrpSpPr/>
            <p:nvPr/>
          </p:nvGrpSpPr>
          <p:grpSpPr>
            <a:xfrm>
              <a:off x="6900930" y="1578735"/>
              <a:ext cx="2121794" cy="1600200"/>
              <a:chOff x="6629400" y="1578735"/>
              <a:chExt cx="2121794" cy="1600200"/>
            </a:xfrm>
            <a:grpFill/>
          </p:grpSpPr>
          <p:sp>
            <p:nvSpPr>
              <p:cNvPr id="4" name="Rectangle 3"/>
              <p:cNvSpPr/>
              <p:nvPr/>
            </p:nvSpPr>
            <p:spPr>
              <a:xfrm>
                <a:off x="6922394" y="1578735"/>
                <a:ext cx="1828800" cy="160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6629400" y="2112135"/>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8" name="TextBox 97"/>
            <p:cNvSpPr txBox="1"/>
            <p:nvPr/>
          </p:nvSpPr>
          <p:spPr>
            <a:xfrm>
              <a:off x="7178708" y="1608412"/>
              <a:ext cx="1809673" cy="1477328"/>
            </a:xfrm>
            <a:prstGeom prst="rect">
              <a:avLst/>
            </a:prstGeom>
            <a:noFill/>
          </p:spPr>
          <p:txBody>
            <a:bodyPr wrap="square" rtlCol="0">
              <a:spAutoFit/>
            </a:bodyPr>
            <a:lstStyle/>
            <a:p>
              <a:pPr algn="ctr"/>
              <a:r>
                <a:rPr lang="en-US" dirty="0" smtClean="0"/>
                <a:t>Real time transparent  measurement &amp; understanding of variability </a:t>
              </a:r>
              <a:endParaRPr lang="en-US" dirty="0"/>
            </a:p>
          </p:txBody>
        </p:sp>
      </p:grpSp>
      <p:grpSp>
        <p:nvGrpSpPr>
          <p:cNvPr id="26" name="Group 25"/>
          <p:cNvGrpSpPr/>
          <p:nvPr/>
        </p:nvGrpSpPr>
        <p:grpSpPr>
          <a:xfrm rot="21187735">
            <a:off x="129436" y="221745"/>
            <a:ext cx="2095500" cy="1866900"/>
            <a:chOff x="2127696" y="577939"/>
            <a:chExt cx="2095500" cy="1866900"/>
          </a:xfrm>
          <a:solidFill>
            <a:schemeClr val="bg1">
              <a:lumMod val="85000"/>
            </a:schemeClr>
          </a:solidFill>
        </p:grpSpPr>
        <p:sp>
          <p:nvSpPr>
            <p:cNvPr id="27" name="Rectangle 26"/>
            <p:cNvSpPr/>
            <p:nvPr/>
          </p:nvSpPr>
          <p:spPr>
            <a:xfrm>
              <a:off x="2127696" y="577939"/>
              <a:ext cx="1828800" cy="160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3689796" y="1111339"/>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2775396" y="1911439"/>
              <a:ext cx="533400" cy="533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30" name="Oval 29"/>
          <p:cNvSpPr/>
          <p:nvPr/>
        </p:nvSpPr>
        <p:spPr>
          <a:xfrm rot="21187735">
            <a:off x="857862" y="1553096"/>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rot="21187735">
            <a:off x="209690" y="300092"/>
            <a:ext cx="1638300" cy="1477328"/>
          </a:xfrm>
          <a:prstGeom prst="rect">
            <a:avLst/>
          </a:prstGeom>
          <a:noFill/>
        </p:spPr>
        <p:txBody>
          <a:bodyPr wrap="square" rtlCol="0">
            <a:spAutoFit/>
          </a:bodyPr>
          <a:lstStyle/>
          <a:p>
            <a:r>
              <a:rPr lang="en-US" dirty="0" smtClean="0"/>
              <a:t>Comprehensive ‘capture’ process: </a:t>
            </a:r>
          </a:p>
          <a:p>
            <a:r>
              <a:rPr lang="en-US" dirty="0" smtClean="0"/>
              <a:t>Issues, events &amp; feedback</a:t>
            </a:r>
            <a:endParaRPr lang="en-US" dirty="0"/>
          </a:p>
        </p:txBody>
      </p:sp>
      <p:graphicFrame>
        <p:nvGraphicFramePr>
          <p:cNvPr id="3" name="Diagram 2"/>
          <p:cNvGraphicFramePr/>
          <p:nvPr>
            <p:extLst>
              <p:ext uri="{D42A27DB-BD31-4B8C-83A1-F6EECF244321}">
                <p14:modId xmlns:p14="http://schemas.microsoft.com/office/powerpoint/2010/main" val="1076135416"/>
              </p:ext>
            </p:extLst>
          </p:nvPr>
        </p:nvGraphicFramePr>
        <p:xfrm>
          <a:off x="5272644" y="2564904"/>
          <a:ext cx="3659243" cy="31841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5" name="Content Placeholder 2"/>
          <p:cNvSpPr txBox="1">
            <a:spLocks/>
          </p:cNvSpPr>
          <p:nvPr/>
        </p:nvSpPr>
        <p:spPr>
          <a:xfrm>
            <a:off x="193535" y="2129802"/>
            <a:ext cx="8229600" cy="4525963"/>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ctr">
              <a:buNone/>
            </a:pPr>
            <a:r>
              <a:rPr lang="en-US" dirty="0" smtClean="0">
                <a:solidFill>
                  <a:srgbClr val="0070C0"/>
                </a:solidFill>
              </a:rPr>
              <a:t>SMALL &amp; RAPID </a:t>
            </a:r>
          </a:p>
          <a:p>
            <a:pPr marL="0" indent="0" fontAlgn="ctr">
              <a:buNone/>
            </a:pPr>
            <a:r>
              <a:rPr lang="en-US" dirty="0" smtClean="0"/>
              <a:t>BE THERE: learn from the experience</a:t>
            </a:r>
          </a:p>
          <a:p>
            <a:pPr marL="0" indent="0" fontAlgn="ctr">
              <a:buFont typeface="Arial" panose="020B0604020202020204" pitchFamily="34" charset="0"/>
              <a:buNone/>
            </a:pPr>
            <a:r>
              <a:rPr lang="en-US" dirty="0" smtClean="0">
                <a:solidFill>
                  <a:srgbClr val="0070C0"/>
                </a:solidFill>
              </a:rPr>
              <a:t>THINK couple of cycles AHEAD</a:t>
            </a:r>
          </a:p>
          <a:p>
            <a:pPr marL="0" indent="0" fontAlgn="ctr">
              <a:buFont typeface="Arial" panose="020B0604020202020204" pitchFamily="34" charset="0"/>
              <a:buNone/>
            </a:pPr>
            <a:r>
              <a:rPr lang="en-US" dirty="0" smtClean="0"/>
              <a:t>DO NOT require BUY-IN</a:t>
            </a:r>
          </a:p>
          <a:p>
            <a:pPr marL="0" indent="0" fontAlgn="ctr">
              <a:buNone/>
            </a:pPr>
            <a:r>
              <a:rPr lang="en-US" dirty="0">
                <a:solidFill>
                  <a:srgbClr val="0070C0"/>
                </a:solidFill>
              </a:rPr>
              <a:t>Test with </a:t>
            </a:r>
            <a:r>
              <a:rPr lang="en-US" dirty="0" smtClean="0">
                <a:solidFill>
                  <a:srgbClr val="0070C0"/>
                </a:solidFill>
              </a:rPr>
              <a:t>VOLUNTEERS</a:t>
            </a:r>
            <a:endParaRPr lang="en-US" dirty="0" smtClean="0"/>
          </a:p>
          <a:p>
            <a:pPr marL="0" indent="0" fontAlgn="ctr">
              <a:buFont typeface="Arial" panose="020B0604020202020204" pitchFamily="34" charset="0"/>
              <a:buNone/>
            </a:pPr>
            <a:r>
              <a:rPr lang="en-US" dirty="0" smtClean="0"/>
              <a:t>Use TEMPORARY SUPPORT </a:t>
            </a:r>
          </a:p>
          <a:p>
            <a:pPr marL="0" indent="0" fontAlgn="ctr">
              <a:buFont typeface="Arial" panose="020B0604020202020204" pitchFamily="34" charset="0"/>
              <a:buNone/>
            </a:pPr>
            <a:r>
              <a:rPr lang="en-US" dirty="0" smtClean="0">
                <a:solidFill>
                  <a:srgbClr val="0070C0"/>
                </a:solidFill>
              </a:rPr>
              <a:t>QUANTITATIVE &amp; QUALITATIVE </a:t>
            </a:r>
            <a:endParaRPr lang="en-US" dirty="0" smtClean="0"/>
          </a:p>
          <a:p>
            <a:pPr marL="0" indent="0" fontAlgn="ctr">
              <a:buFont typeface="Arial" panose="020B0604020202020204" pitchFamily="34" charset="0"/>
              <a:buNone/>
            </a:pPr>
            <a:r>
              <a:rPr lang="en-US" dirty="0" smtClean="0"/>
              <a:t>VARIETY OF CONDITIONS</a:t>
            </a:r>
          </a:p>
          <a:p>
            <a:pPr marL="0" indent="0" fontAlgn="ctr">
              <a:buFont typeface="Arial" panose="020B0604020202020204" pitchFamily="34" charset="0"/>
              <a:buNone/>
            </a:pPr>
            <a:r>
              <a:rPr lang="en-US" dirty="0" smtClean="0">
                <a:solidFill>
                  <a:srgbClr val="0070C0"/>
                </a:solidFill>
              </a:rPr>
              <a:t>LOG/ WRITE up the PDSA</a:t>
            </a:r>
          </a:p>
          <a:p>
            <a:pPr marL="0" indent="0" fontAlgn="ctr">
              <a:buFont typeface="Arial" panose="020B0604020202020204" pitchFamily="34" charset="0"/>
              <a:buNone/>
            </a:pPr>
            <a:r>
              <a:rPr lang="en-US" dirty="0" smtClean="0"/>
              <a:t>Don’t turn TASKS into TESTS</a:t>
            </a:r>
            <a:endParaRPr lang="en-US" dirty="0"/>
          </a:p>
        </p:txBody>
      </p:sp>
    </p:spTree>
    <p:extLst>
      <p:ext uri="{BB962C8B-B14F-4D97-AF65-F5344CB8AC3E}">
        <p14:creationId xmlns:p14="http://schemas.microsoft.com/office/powerpoint/2010/main" val="3125903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7312" y="1159177"/>
            <a:ext cx="5173363" cy="2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utoShape 2" descr="https://encrypted-tbn1.gstatic.com/images?q=tbn:ANd9GcTdPYlQXamaCDTx1VaOwCDZzzPhndDsSHvftRcmDErT6T1Fs-w42w"/>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257802" y="4114806"/>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95402" y="4371804"/>
            <a:ext cx="2981325" cy="1381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own Arrow 4"/>
          <p:cNvSpPr/>
          <p:nvPr/>
        </p:nvSpPr>
        <p:spPr>
          <a:xfrm rot="16200000">
            <a:off x="4362455" y="4552952"/>
            <a:ext cx="790575" cy="67627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1066800" y="6019808"/>
            <a:ext cx="6934200" cy="584775"/>
          </a:xfrm>
          <a:prstGeom prst="rect">
            <a:avLst/>
          </a:prstGeom>
          <a:noFill/>
        </p:spPr>
        <p:txBody>
          <a:bodyPr wrap="square" rtlCol="0">
            <a:spAutoFit/>
          </a:bodyPr>
          <a:lstStyle/>
          <a:p>
            <a:pPr algn="ctr"/>
            <a:r>
              <a:rPr lang="en-US" sz="3200" i="1" dirty="0">
                <a:solidFill>
                  <a:prstClr val="black"/>
                </a:solidFill>
                <a:latin typeface="Berlin Sans FB" panose="020E0602020502020306" pitchFamily="34" charset="0"/>
              </a:rPr>
              <a:t>“Going under the bonnet”</a:t>
            </a:r>
          </a:p>
        </p:txBody>
      </p:sp>
      <p:sp>
        <p:nvSpPr>
          <p:cNvPr id="16" name="Title 1"/>
          <p:cNvSpPr>
            <a:spLocks noGrp="1"/>
          </p:cNvSpPr>
          <p:nvPr>
            <p:ph type="title"/>
          </p:nvPr>
        </p:nvSpPr>
        <p:spPr>
          <a:xfrm>
            <a:off x="241937" y="62044"/>
            <a:ext cx="8229600" cy="1143000"/>
          </a:xfrm>
        </p:spPr>
        <p:txBody>
          <a:bodyPr>
            <a:normAutofit/>
          </a:bodyPr>
          <a:lstStyle/>
          <a:p>
            <a:pPr algn="l"/>
            <a:r>
              <a:rPr lang="en-US" b="1" dirty="0">
                <a:solidFill>
                  <a:srgbClr val="7030A0"/>
                </a:solidFill>
              </a:rPr>
              <a:t>Where do we go from here? </a:t>
            </a:r>
          </a:p>
        </p:txBody>
      </p:sp>
      <p:grpSp>
        <p:nvGrpSpPr>
          <p:cNvPr id="18" name="Group 17"/>
          <p:cNvGrpSpPr/>
          <p:nvPr/>
        </p:nvGrpSpPr>
        <p:grpSpPr>
          <a:xfrm rot="1245342">
            <a:off x="4700914" y="1265897"/>
            <a:ext cx="1337035" cy="1020208"/>
            <a:chOff x="6900930" y="1578735"/>
            <a:chExt cx="2121794" cy="1600200"/>
          </a:xfrm>
        </p:grpSpPr>
        <p:grpSp>
          <p:nvGrpSpPr>
            <p:cNvPr id="19" name="Group 18"/>
            <p:cNvGrpSpPr/>
            <p:nvPr/>
          </p:nvGrpSpPr>
          <p:grpSpPr>
            <a:xfrm>
              <a:off x="6900930" y="1578735"/>
              <a:ext cx="2121794" cy="1600200"/>
              <a:chOff x="6629400" y="1578735"/>
              <a:chExt cx="2121794" cy="1600200"/>
            </a:xfrm>
          </p:grpSpPr>
          <p:sp>
            <p:nvSpPr>
              <p:cNvPr id="21" name="Rectangle 20"/>
              <p:cNvSpPr/>
              <p:nvPr/>
            </p:nvSpPr>
            <p:spPr>
              <a:xfrm>
                <a:off x="6922394" y="1578735"/>
                <a:ext cx="1828800" cy="16002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p:nvSpPr>
            <p:spPr>
              <a:xfrm>
                <a:off x="6629400" y="2112135"/>
                <a:ext cx="533400" cy="533400"/>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0" name="TextBox 19"/>
            <p:cNvSpPr txBox="1"/>
            <p:nvPr/>
          </p:nvSpPr>
          <p:spPr>
            <a:xfrm>
              <a:off x="7178708" y="1608412"/>
              <a:ext cx="1809673" cy="1477328"/>
            </a:xfrm>
            <a:prstGeom prst="rect">
              <a:avLst/>
            </a:prstGeom>
            <a:noFill/>
          </p:spPr>
          <p:txBody>
            <a:bodyPr wrap="square" rtlCol="0">
              <a:spAutoFit/>
            </a:bodyPr>
            <a:lstStyle/>
            <a:p>
              <a:pPr algn="ctr"/>
              <a:r>
                <a:rPr lang="en-US" sz="1100" dirty="0">
                  <a:solidFill>
                    <a:prstClr val="black"/>
                  </a:solidFill>
                </a:rPr>
                <a:t>Real time transparent  measurement &amp; understanding of variability </a:t>
              </a:r>
            </a:p>
          </p:txBody>
        </p:sp>
      </p:grpSp>
    </p:spTree>
    <p:extLst>
      <p:ext uri="{BB962C8B-B14F-4D97-AF65-F5344CB8AC3E}">
        <p14:creationId xmlns:p14="http://schemas.microsoft.com/office/powerpoint/2010/main" val="11123282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fade">
                                      <p:cBhvr>
                                        <p:cTn id="7" dur="500"/>
                                        <p:tgtEl>
                                          <p:spTgt spid="7171"/>
                                        </p:tgtEl>
                                      </p:cBhvr>
                                    </p:animEffect>
                                  </p:childTnLst>
                                </p:cTn>
                              </p:par>
                              <p:par>
                                <p:cTn id="8" presetID="10" presetClass="entr" presetSubtype="0" fill="hold" nodeType="withEffect">
                                  <p:stCondLst>
                                    <p:cond delay="0"/>
                                  </p:stCondLst>
                                  <p:childTnLst>
                                    <p:set>
                                      <p:cBhvr>
                                        <p:cTn id="9" dur="1" fill="hold">
                                          <p:stCondLst>
                                            <p:cond delay="0"/>
                                          </p:stCondLst>
                                        </p:cTn>
                                        <p:tgtEl>
                                          <p:spTgt spid="7172"/>
                                        </p:tgtEl>
                                        <p:attrNameLst>
                                          <p:attrName>style.visibility</p:attrName>
                                        </p:attrNameLst>
                                      </p:cBhvr>
                                      <p:to>
                                        <p:strVal val="visible"/>
                                      </p:to>
                                    </p:set>
                                    <p:animEffect transition="in" filter="fade">
                                      <p:cBhvr>
                                        <p:cTn id="10" dur="500"/>
                                        <p:tgtEl>
                                          <p:spTgt spid="717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905495474"/>
              </p:ext>
            </p:extLst>
          </p:nvPr>
        </p:nvGraphicFramePr>
        <p:xfrm>
          <a:off x="1377903" y="3962400"/>
          <a:ext cx="6096000" cy="2814320"/>
        </p:xfrm>
        <a:graphic>
          <a:graphicData uri="http://schemas.openxmlformats.org/drawingml/2006/table">
            <a:tbl>
              <a:tblPr firstRow="1" bandRow="1">
                <a:tableStyleId>{5C22544A-7EE6-4342-B048-85BDC9FD1C3A}</a:tableStyleId>
              </a:tblPr>
              <a:tblGrid>
                <a:gridCol w="1219200">
                  <a:extLst>
                    <a:ext uri="{9D8B030D-6E8A-4147-A177-3AD203B41FA5}">
                      <a16:colId xmlns="" xmlns:a16="http://schemas.microsoft.com/office/drawing/2014/main" val="20000"/>
                    </a:ext>
                  </a:extLst>
                </a:gridCol>
                <a:gridCol w="1219200">
                  <a:extLst>
                    <a:ext uri="{9D8B030D-6E8A-4147-A177-3AD203B41FA5}">
                      <a16:colId xmlns="" xmlns:a16="http://schemas.microsoft.com/office/drawing/2014/main" val="20001"/>
                    </a:ext>
                  </a:extLst>
                </a:gridCol>
                <a:gridCol w="1219200">
                  <a:extLst>
                    <a:ext uri="{9D8B030D-6E8A-4147-A177-3AD203B41FA5}">
                      <a16:colId xmlns="" xmlns:a16="http://schemas.microsoft.com/office/drawing/2014/main" val="20002"/>
                    </a:ext>
                  </a:extLst>
                </a:gridCol>
                <a:gridCol w="1219200">
                  <a:extLst>
                    <a:ext uri="{9D8B030D-6E8A-4147-A177-3AD203B41FA5}">
                      <a16:colId xmlns="" xmlns:a16="http://schemas.microsoft.com/office/drawing/2014/main" val="20003"/>
                    </a:ext>
                  </a:extLst>
                </a:gridCol>
                <a:gridCol w="1219200">
                  <a:extLst>
                    <a:ext uri="{9D8B030D-6E8A-4147-A177-3AD203B41FA5}">
                      <a16:colId xmlns="" xmlns:a16="http://schemas.microsoft.com/office/drawing/2014/main" val="20004"/>
                    </a:ext>
                  </a:extLst>
                </a:gridCol>
              </a:tblGrid>
              <a:tr h="370840">
                <a:tc>
                  <a:txBody>
                    <a:bodyPr/>
                    <a:lstStyle/>
                    <a:p>
                      <a:pPr algn="ctr"/>
                      <a:r>
                        <a:rPr lang="en-US" dirty="0"/>
                        <a:t>1</a:t>
                      </a:r>
                    </a:p>
                  </a:txBody>
                  <a:tcPr/>
                </a:tc>
                <a:tc>
                  <a:txBody>
                    <a:bodyPr/>
                    <a:lstStyle/>
                    <a:p>
                      <a:pPr algn="ctr"/>
                      <a:r>
                        <a:rPr lang="en-GB" dirty="0"/>
                        <a:t>2</a:t>
                      </a:r>
                    </a:p>
                  </a:txBody>
                  <a:tcPr/>
                </a:tc>
                <a:tc>
                  <a:txBody>
                    <a:bodyPr/>
                    <a:lstStyle/>
                    <a:p>
                      <a:pPr algn="ctr"/>
                      <a:r>
                        <a:rPr lang="en-US" dirty="0"/>
                        <a:t>3</a:t>
                      </a:r>
                    </a:p>
                  </a:txBody>
                  <a:tcPr/>
                </a:tc>
                <a:tc>
                  <a:txBody>
                    <a:bodyPr/>
                    <a:lstStyle/>
                    <a:p>
                      <a:pPr algn="ctr"/>
                      <a:r>
                        <a:rPr lang="en-US" dirty="0"/>
                        <a:t>4</a:t>
                      </a:r>
                    </a:p>
                  </a:txBody>
                  <a:tcPr/>
                </a:tc>
                <a:tc>
                  <a:txBody>
                    <a:bodyPr/>
                    <a:lstStyle/>
                    <a:p>
                      <a:pPr algn="ctr"/>
                      <a:r>
                        <a:rPr lang="en-US" dirty="0"/>
                        <a:t>5</a:t>
                      </a:r>
                    </a:p>
                  </a:txBody>
                  <a:tcPr/>
                </a:tc>
                <a:extLst>
                  <a:ext uri="{0D108BD9-81ED-4DB2-BD59-A6C34878D82A}">
                    <a16:rowId xmlns="" xmlns:a16="http://schemas.microsoft.com/office/drawing/2014/main" val="10000"/>
                  </a:ext>
                </a:extLst>
              </a:tr>
              <a:tr h="370840">
                <a:tc>
                  <a:txBody>
                    <a:bodyPr/>
                    <a:lstStyle/>
                    <a:p>
                      <a:r>
                        <a:rPr lang="en-GB" sz="1000" kern="1200" dirty="0">
                          <a:solidFill>
                            <a:schemeClr val="dk1"/>
                          </a:solidFill>
                          <a:effectLst/>
                          <a:latin typeface="+mn-lt"/>
                          <a:ea typeface="+mn-ea"/>
                          <a:cs typeface="+mn-cs"/>
                        </a:rPr>
                        <a:t>Is coded data collected and collated automatically in real time  </a:t>
                      </a:r>
                      <a:r>
                        <a:rPr lang="en-GB" sz="1000" kern="1200" dirty="0" err="1">
                          <a:solidFill>
                            <a:schemeClr val="dk1"/>
                          </a:solidFill>
                          <a:effectLst/>
                          <a:latin typeface="+mn-lt"/>
                          <a:ea typeface="+mn-ea"/>
                          <a:cs typeface="+mn-cs"/>
                        </a:rPr>
                        <a:t>ie</a:t>
                      </a:r>
                      <a:r>
                        <a:rPr lang="en-GB" sz="1000" kern="1200" dirty="0">
                          <a:solidFill>
                            <a:schemeClr val="dk1"/>
                          </a:solidFill>
                          <a:effectLst/>
                          <a:latin typeface="+mn-lt"/>
                          <a:ea typeface="+mn-ea"/>
                          <a:cs typeface="+mn-cs"/>
                        </a:rPr>
                        <a:t>. within one time unit of specified analysis (shorter time unit the better, maximum time unit 1 month)</a:t>
                      </a:r>
                      <a:endParaRPr lang="en-US" sz="1000" dirty="0"/>
                    </a:p>
                  </a:txBody>
                  <a:tcPr/>
                </a:tc>
                <a:tc>
                  <a:txBody>
                    <a:bodyPr/>
                    <a:lstStyle/>
                    <a:p>
                      <a:r>
                        <a:rPr lang="en-GB" sz="1000" kern="1200" dirty="0">
                          <a:solidFill>
                            <a:schemeClr val="dk1"/>
                          </a:solidFill>
                          <a:effectLst/>
                          <a:latin typeface="+mn-lt"/>
                          <a:ea typeface="+mn-ea"/>
                          <a:cs typeface="+mn-cs"/>
                        </a:rPr>
                        <a:t>Does data on projects/ work streams consistently cover a family of meaningful measures including outcome, process and balancing measures?</a:t>
                      </a:r>
                      <a:endParaRPr lang="en-GB" sz="1000" dirty="0"/>
                    </a:p>
                  </a:txBody>
                  <a:tcPr/>
                </a:tc>
                <a:tc>
                  <a:txBody>
                    <a:bodyPr/>
                    <a:lstStyle/>
                    <a:p>
                      <a:r>
                        <a:rPr lang="en-GB" sz="1000" kern="1200" dirty="0">
                          <a:solidFill>
                            <a:schemeClr val="dk1"/>
                          </a:solidFill>
                          <a:effectLst/>
                          <a:latin typeface="+mn-lt"/>
                          <a:ea typeface="+mn-ea"/>
                          <a:cs typeface="+mn-cs"/>
                        </a:rPr>
                        <a:t>Is there a suite of system measures actively in place aligned to strategic objectives? Are these measures reported on time on a monthly basis?</a:t>
                      </a:r>
                      <a:r>
                        <a:rPr lang="en-GB" sz="1000" kern="1200" baseline="0" dirty="0">
                          <a:solidFill>
                            <a:schemeClr val="dk1"/>
                          </a:solidFill>
                          <a:effectLst/>
                          <a:latin typeface="+mn-lt"/>
                          <a:ea typeface="+mn-ea"/>
                          <a:cs typeface="+mn-cs"/>
                        </a:rPr>
                        <a:t> I</a:t>
                      </a:r>
                      <a:r>
                        <a:rPr lang="en-GB" sz="1000" kern="1200" dirty="0">
                          <a:solidFill>
                            <a:schemeClr val="dk1"/>
                          </a:solidFill>
                          <a:effectLst/>
                          <a:latin typeface="+mn-lt"/>
                          <a:ea typeface="+mn-ea"/>
                          <a:cs typeface="+mn-cs"/>
                        </a:rPr>
                        <a:t>s there evidence of the identification of improvement gaps and QI projects as a result?</a:t>
                      </a:r>
                      <a:endParaRPr lang="en-US" sz="1000" dirty="0"/>
                    </a:p>
                  </a:txBody>
                  <a:tcPr/>
                </a:tc>
                <a:tc>
                  <a:txBody>
                    <a:bodyPr/>
                    <a:lstStyle/>
                    <a:p>
                      <a:r>
                        <a:rPr lang="en-GB" sz="1000" kern="1200" dirty="0">
                          <a:solidFill>
                            <a:schemeClr val="dk1"/>
                          </a:solidFill>
                          <a:effectLst/>
                          <a:latin typeface="+mn-lt"/>
                          <a:ea typeface="+mn-ea"/>
                          <a:cs typeface="+mn-cs"/>
                        </a:rPr>
                        <a:t>Are projects and system measures data consistently presented in time series and routinely analysed using ratified statistical process control?</a:t>
                      </a:r>
                      <a:endParaRPr lang="en-US" sz="1000" dirty="0"/>
                    </a:p>
                  </a:txBody>
                  <a:tcPr/>
                </a:tc>
                <a:tc>
                  <a:txBody>
                    <a:bodyPr/>
                    <a:lstStyle/>
                    <a:p>
                      <a:r>
                        <a:rPr lang="en-GB" sz="1000" kern="1200" dirty="0">
                          <a:solidFill>
                            <a:schemeClr val="dk1"/>
                          </a:solidFill>
                          <a:effectLst/>
                          <a:latin typeface="+mn-lt"/>
                          <a:ea typeface="+mn-ea"/>
                          <a:cs typeface="+mn-cs"/>
                        </a:rPr>
                        <a:t>Are data summaries of live and current improvement work are made available throughout the organisation within publically facing areas either physically or electronically?</a:t>
                      </a:r>
                      <a:endParaRPr lang="en-US" sz="1000" dirty="0"/>
                    </a:p>
                  </a:txBody>
                  <a:tcPr/>
                </a:tc>
                <a:extLst>
                  <a:ext uri="{0D108BD9-81ED-4DB2-BD59-A6C34878D82A}">
                    <a16:rowId xmlns="" xmlns:a16="http://schemas.microsoft.com/office/drawing/2014/main" val="10001"/>
                  </a:ext>
                </a:extLst>
              </a:tr>
              <a:tr h="370840">
                <a:tc>
                  <a:txBody>
                    <a:bodyPr/>
                    <a:lstStyle/>
                    <a:p>
                      <a:pPr algn="ctr"/>
                      <a:r>
                        <a:rPr lang="en-US" sz="1400" b="1" dirty="0"/>
                        <a:t>0-3</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t>0-3</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t>0-3</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t>0-3</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t>0-3</a:t>
                      </a:r>
                    </a:p>
                  </a:txBody>
                  <a:tcPr/>
                </a:tc>
                <a:extLst>
                  <a:ext uri="{0D108BD9-81ED-4DB2-BD59-A6C34878D82A}">
                    <a16:rowId xmlns="" xmlns:a16="http://schemas.microsoft.com/office/drawing/2014/main" val="10002"/>
                  </a:ext>
                </a:extLst>
              </a:tr>
            </a:tbl>
          </a:graphicData>
        </a:graphic>
      </p:graphicFrame>
      <p:sp>
        <p:nvSpPr>
          <p:cNvPr id="6" name="Curved Right Arrow 5"/>
          <p:cNvSpPr/>
          <p:nvPr/>
        </p:nvSpPr>
        <p:spPr>
          <a:xfrm rot="10800000" flipV="1">
            <a:off x="5737163" y="1784740"/>
            <a:ext cx="838200" cy="2272588"/>
          </a:xfrm>
          <a:prstGeom prst="curv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pic>
        <p:nvPicPr>
          <p:cNvPr id="1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7312" y="1159177"/>
            <a:ext cx="5173363" cy="2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p:nvPr>
        </p:nvSpPr>
        <p:spPr>
          <a:xfrm>
            <a:off x="152400" y="100144"/>
            <a:ext cx="8229600" cy="1143000"/>
          </a:xfrm>
        </p:spPr>
        <p:txBody>
          <a:bodyPr>
            <a:normAutofit/>
          </a:bodyPr>
          <a:lstStyle/>
          <a:p>
            <a:r>
              <a:rPr lang="en-US" b="1" dirty="0">
                <a:solidFill>
                  <a:srgbClr val="7030A0"/>
                </a:solidFill>
              </a:rPr>
              <a:t>QI Building blocks Framework </a:t>
            </a:r>
          </a:p>
        </p:txBody>
      </p:sp>
      <p:sp>
        <p:nvSpPr>
          <p:cNvPr id="13" name="Vertical Scroll 12"/>
          <p:cNvSpPr/>
          <p:nvPr/>
        </p:nvSpPr>
        <p:spPr>
          <a:xfrm>
            <a:off x="6156176" y="1425062"/>
            <a:ext cx="2736303" cy="2129698"/>
          </a:xfrm>
          <a:prstGeom prst="verticalScroll">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tx1"/>
                </a:solidFill>
              </a:rPr>
              <a:t>Max block score = 15</a:t>
            </a:r>
          </a:p>
          <a:p>
            <a:pPr algn="ctr"/>
            <a:endParaRPr lang="en-GB" dirty="0" smtClean="0">
              <a:solidFill>
                <a:schemeClr val="tx1"/>
              </a:solidFill>
            </a:endParaRPr>
          </a:p>
          <a:p>
            <a:pPr algn="ctr"/>
            <a:r>
              <a:rPr lang="en-GB" dirty="0" smtClean="0">
                <a:solidFill>
                  <a:schemeClr val="tx1"/>
                </a:solidFill>
              </a:rPr>
              <a:t>High &gt;10</a:t>
            </a:r>
          </a:p>
          <a:p>
            <a:pPr algn="ctr"/>
            <a:r>
              <a:rPr lang="en-GB" dirty="0" smtClean="0">
                <a:solidFill>
                  <a:schemeClr val="tx1"/>
                </a:solidFill>
              </a:rPr>
              <a:t>Average 5-10</a:t>
            </a:r>
          </a:p>
          <a:p>
            <a:pPr algn="ctr"/>
            <a:r>
              <a:rPr lang="en-GB" dirty="0" smtClean="0">
                <a:solidFill>
                  <a:schemeClr val="tx1"/>
                </a:solidFill>
              </a:rPr>
              <a:t>Low &lt;5</a:t>
            </a:r>
            <a:endParaRPr lang="en-GB" dirty="0">
              <a:solidFill>
                <a:schemeClr val="tx1"/>
              </a:solidFill>
            </a:endParaRPr>
          </a:p>
        </p:txBody>
      </p:sp>
      <p:grpSp>
        <p:nvGrpSpPr>
          <p:cNvPr id="14" name="Group 13"/>
          <p:cNvGrpSpPr/>
          <p:nvPr/>
        </p:nvGrpSpPr>
        <p:grpSpPr>
          <a:xfrm rot="1245342">
            <a:off x="4700914" y="1265897"/>
            <a:ext cx="1337035" cy="1020208"/>
            <a:chOff x="6900930" y="1578735"/>
            <a:chExt cx="2121794" cy="1600200"/>
          </a:xfrm>
        </p:grpSpPr>
        <p:grpSp>
          <p:nvGrpSpPr>
            <p:cNvPr id="15" name="Group 14"/>
            <p:cNvGrpSpPr/>
            <p:nvPr/>
          </p:nvGrpSpPr>
          <p:grpSpPr>
            <a:xfrm>
              <a:off x="6900930" y="1578735"/>
              <a:ext cx="2121794" cy="1600200"/>
              <a:chOff x="6629400" y="1578735"/>
              <a:chExt cx="2121794" cy="1600200"/>
            </a:xfrm>
          </p:grpSpPr>
          <p:sp>
            <p:nvSpPr>
              <p:cNvPr id="17" name="Rectangle 16"/>
              <p:cNvSpPr/>
              <p:nvPr/>
            </p:nvSpPr>
            <p:spPr>
              <a:xfrm>
                <a:off x="6922394" y="1578735"/>
                <a:ext cx="1828800" cy="16002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Oval 17"/>
              <p:cNvSpPr/>
              <p:nvPr/>
            </p:nvSpPr>
            <p:spPr>
              <a:xfrm>
                <a:off x="6629400" y="2112135"/>
                <a:ext cx="533400" cy="533400"/>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6" name="TextBox 15"/>
            <p:cNvSpPr txBox="1"/>
            <p:nvPr/>
          </p:nvSpPr>
          <p:spPr>
            <a:xfrm>
              <a:off x="7178708" y="1608412"/>
              <a:ext cx="1809673" cy="1477328"/>
            </a:xfrm>
            <a:prstGeom prst="rect">
              <a:avLst/>
            </a:prstGeom>
            <a:noFill/>
          </p:spPr>
          <p:txBody>
            <a:bodyPr wrap="square" rtlCol="0">
              <a:spAutoFit/>
            </a:bodyPr>
            <a:lstStyle/>
            <a:p>
              <a:pPr algn="ctr"/>
              <a:r>
                <a:rPr lang="en-US" sz="1100" dirty="0">
                  <a:solidFill>
                    <a:prstClr val="black"/>
                  </a:solidFill>
                </a:rPr>
                <a:t>Real time transparent  measurement &amp; understanding of variability </a:t>
              </a:r>
            </a:p>
          </p:txBody>
        </p:sp>
      </p:grpSp>
    </p:spTree>
    <p:extLst>
      <p:ext uri="{BB962C8B-B14F-4D97-AF65-F5344CB8AC3E}">
        <p14:creationId xmlns:p14="http://schemas.microsoft.com/office/powerpoint/2010/main" val="1848890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0" y="4145437"/>
            <a:ext cx="2177956" cy="1713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86600" y="1350640"/>
            <a:ext cx="3430734"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1000" y="381000"/>
            <a:ext cx="3490911" cy="2909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118968" y="0"/>
            <a:ext cx="4163376" cy="2686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535024" y="1870359"/>
            <a:ext cx="2988351" cy="1934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descr="http://static.squarespace.com/static/5359210be4b0f7c14f4b8bd4/t/53988d1fe4b00e5cae550c1e/1402506530320/?format=300w"/>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88473" y="443875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029200" y="4361952"/>
            <a:ext cx="1691362" cy="2047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6710199" y="5275628"/>
            <a:ext cx="2091768" cy="1454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6"/>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3868499" y="4691344"/>
            <a:ext cx="1360715"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9" name="Picture 7"/>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550563" y="5103378"/>
            <a:ext cx="1636025" cy="1636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88473" y="3505200"/>
            <a:ext cx="2707127" cy="646331"/>
          </a:xfrm>
          <a:prstGeom prst="rect">
            <a:avLst/>
          </a:prstGeom>
          <a:noFill/>
        </p:spPr>
        <p:txBody>
          <a:bodyPr wrap="square" rtlCol="0">
            <a:spAutoFit/>
          </a:bodyPr>
          <a:lstStyle/>
          <a:p>
            <a:r>
              <a:rPr lang="en-GB" sz="3600" b="1" i="1" dirty="0">
                <a:solidFill>
                  <a:srgbClr val="7030A0"/>
                </a:solidFill>
              </a:rPr>
              <a:t>Influencers…</a:t>
            </a:r>
          </a:p>
        </p:txBody>
      </p:sp>
      <p:sp>
        <p:nvSpPr>
          <p:cNvPr id="2" name="Footer Placeholder 1"/>
          <p:cNvSpPr>
            <a:spLocks noGrp="1"/>
          </p:cNvSpPr>
          <p:nvPr>
            <p:ph type="ftr" sz="quarter" idx="11"/>
          </p:nvPr>
        </p:nvSpPr>
        <p:spPr/>
        <p:txBody>
          <a:bodyPr/>
          <a:lstStyle/>
          <a:p>
            <a:r>
              <a:rPr lang="en-US">
                <a:solidFill>
                  <a:prstClr val="black">
                    <a:tint val="75000"/>
                  </a:prstClr>
                </a:solidFill>
              </a:rPr>
              <a:t>CONNECT | LEARN | INFLUENCE</a:t>
            </a:r>
          </a:p>
        </p:txBody>
      </p:sp>
      <p:pic>
        <p:nvPicPr>
          <p:cNvPr id="8194"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2638921" y="4510586"/>
            <a:ext cx="1325112" cy="1991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367706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7312" y="1159177"/>
            <a:ext cx="5173363" cy="2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783552" y="1600200"/>
            <a:ext cx="685800" cy="2862322"/>
          </a:xfrm>
          <a:prstGeom prst="rect">
            <a:avLst/>
          </a:prstGeom>
          <a:noFill/>
        </p:spPr>
        <p:txBody>
          <a:bodyPr wrap="square" rtlCol="0">
            <a:spAutoFit/>
          </a:bodyPr>
          <a:lstStyle/>
          <a:p>
            <a:r>
              <a:rPr lang="en-US" dirty="0">
                <a:solidFill>
                  <a:prstClr val="black"/>
                </a:solidFill>
              </a:rPr>
              <a:t>/60</a:t>
            </a:r>
          </a:p>
          <a:p>
            <a:endParaRPr lang="en-US" dirty="0">
              <a:solidFill>
                <a:prstClr val="black"/>
              </a:solidFill>
            </a:endParaRPr>
          </a:p>
          <a:p>
            <a:endParaRPr lang="en-US" dirty="0">
              <a:solidFill>
                <a:prstClr val="black"/>
              </a:solidFill>
            </a:endParaRPr>
          </a:p>
          <a:p>
            <a:r>
              <a:rPr lang="en-US" dirty="0">
                <a:solidFill>
                  <a:prstClr val="black"/>
                </a:solidFill>
              </a:rPr>
              <a:t>/60</a:t>
            </a:r>
          </a:p>
          <a:p>
            <a:endParaRPr lang="en-US" dirty="0">
              <a:solidFill>
                <a:prstClr val="black"/>
              </a:solidFill>
            </a:endParaRPr>
          </a:p>
          <a:p>
            <a:endParaRPr lang="en-US" dirty="0">
              <a:solidFill>
                <a:prstClr val="black"/>
              </a:solidFill>
            </a:endParaRPr>
          </a:p>
          <a:p>
            <a:r>
              <a:rPr lang="en-US" dirty="0">
                <a:solidFill>
                  <a:prstClr val="black"/>
                </a:solidFill>
              </a:rPr>
              <a:t>/60</a:t>
            </a:r>
          </a:p>
          <a:p>
            <a:endParaRPr lang="en-US" dirty="0">
              <a:solidFill>
                <a:prstClr val="black"/>
              </a:solidFill>
            </a:endParaRPr>
          </a:p>
          <a:p>
            <a:r>
              <a:rPr lang="en-US" dirty="0">
                <a:solidFill>
                  <a:prstClr val="black"/>
                </a:solidFill>
              </a:rPr>
              <a:t>-----</a:t>
            </a:r>
          </a:p>
          <a:p>
            <a:r>
              <a:rPr lang="en-US" b="1" dirty="0">
                <a:solidFill>
                  <a:prstClr val="black"/>
                </a:solidFill>
              </a:rPr>
              <a:t>180</a:t>
            </a:r>
          </a:p>
        </p:txBody>
      </p:sp>
      <p:sp>
        <p:nvSpPr>
          <p:cNvPr id="7" name="TextBox 6"/>
          <p:cNvSpPr txBox="1"/>
          <p:nvPr/>
        </p:nvSpPr>
        <p:spPr>
          <a:xfrm>
            <a:off x="260898" y="4644081"/>
            <a:ext cx="8734008" cy="2000548"/>
          </a:xfrm>
          <a:prstGeom prst="rect">
            <a:avLst/>
          </a:prstGeom>
          <a:noFill/>
        </p:spPr>
        <p:txBody>
          <a:bodyPr wrap="square" rtlCol="0">
            <a:spAutoFit/>
          </a:bodyPr>
          <a:lstStyle/>
          <a:p>
            <a:r>
              <a:rPr lang="en-US" sz="2400" b="1" dirty="0">
                <a:solidFill>
                  <a:prstClr val="black"/>
                </a:solidFill>
              </a:rPr>
              <a:t>0</a:t>
            </a:r>
            <a:r>
              <a:rPr lang="en-US" sz="2400" dirty="0">
                <a:solidFill>
                  <a:prstClr val="black"/>
                </a:solidFill>
              </a:rPr>
              <a:t>  	</a:t>
            </a:r>
            <a:r>
              <a:rPr lang="en-GB" sz="2400" dirty="0">
                <a:solidFill>
                  <a:prstClr val="black"/>
                </a:solidFill>
              </a:rPr>
              <a:t>Organisation has not started/ no progress / ‘don’t know’</a:t>
            </a:r>
            <a:endParaRPr lang="en-US" sz="2400" dirty="0">
              <a:solidFill>
                <a:prstClr val="black"/>
              </a:solidFill>
            </a:endParaRPr>
          </a:p>
          <a:p>
            <a:r>
              <a:rPr lang="en-US" sz="2400" b="1" dirty="0">
                <a:solidFill>
                  <a:prstClr val="black"/>
                </a:solidFill>
              </a:rPr>
              <a:t>1</a:t>
            </a:r>
            <a:r>
              <a:rPr lang="en-US" sz="2400" dirty="0">
                <a:solidFill>
                  <a:prstClr val="black"/>
                </a:solidFill>
              </a:rPr>
              <a:t>	</a:t>
            </a:r>
            <a:r>
              <a:rPr lang="en-GB" sz="2400" dirty="0">
                <a:solidFill>
                  <a:prstClr val="black"/>
                </a:solidFill>
              </a:rPr>
              <a:t>Organisation has started / early progress</a:t>
            </a:r>
            <a:endParaRPr lang="en-US" sz="2400" dirty="0">
              <a:solidFill>
                <a:prstClr val="black"/>
              </a:solidFill>
            </a:endParaRPr>
          </a:p>
          <a:p>
            <a:r>
              <a:rPr lang="en-US" sz="2400" b="1" dirty="0">
                <a:solidFill>
                  <a:prstClr val="black"/>
                </a:solidFill>
              </a:rPr>
              <a:t>2</a:t>
            </a:r>
            <a:r>
              <a:rPr lang="en-US" sz="2400" dirty="0">
                <a:solidFill>
                  <a:prstClr val="black"/>
                </a:solidFill>
              </a:rPr>
              <a:t>	</a:t>
            </a:r>
            <a:r>
              <a:rPr lang="en-GB" sz="2400" dirty="0">
                <a:solidFill>
                  <a:prstClr val="black"/>
                </a:solidFill>
              </a:rPr>
              <a:t>Organisation has embedded / steady progress</a:t>
            </a:r>
            <a:endParaRPr lang="en-US" sz="2400" dirty="0">
              <a:solidFill>
                <a:prstClr val="black"/>
              </a:solidFill>
            </a:endParaRPr>
          </a:p>
          <a:p>
            <a:r>
              <a:rPr lang="en-US" sz="2400" b="1" dirty="0">
                <a:solidFill>
                  <a:prstClr val="black"/>
                </a:solidFill>
              </a:rPr>
              <a:t>3</a:t>
            </a:r>
            <a:r>
              <a:rPr lang="en-US" sz="2400" dirty="0">
                <a:solidFill>
                  <a:prstClr val="black"/>
                </a:solidFill>
              </a:rPr>
              <a:t>	</a:t>
            </a:r>
            <a:r>
              <a:rPr lang="en-GB" sz="2400" dirty="0">
                <a:solidFill>
                  <a:prstClr val="black"/>
                </a:solidFill>
              </a:rPr>
              <a:t>Organisation has fully met criteria across whole organisation</a:t>
            </a:r>
          </a:p>
          <a:p>
            <a:endParaRPr lang="en-US" sz="2800" dirty="0">
              <a:solidFill>
                <a:prstClr val="black"/>
              </a:solidFill>
            </a:endParaRPr>
          </a:p>
        </p:txBody>
      </p:sp>
      <p:sp>
        <p:nvSpPr>
          <p:cNvPr id="22" name="Title 1"/>
          <p:cNvSpPr txBox="1">
            <a:spLocks/>
          </p:cNvSpPr>
          <p:nvPr/>
        </p:nvSpPr>
        <p:spPr>
          <a:xfrm>
            <a:off x="152400" y="10014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7030A0"/>
                </a:solidFill>
              </a:rPr>
              <a:t>QI Building blocks Framework </a:t>
            </a:r>
          </a:p>
        </p:txBody>
      </p:sp>
      <p:grpSp>
        <p:nvGrpSpPr>
          <p:cNvPr id="13" name="Group 12"/>
          <p:cNvGrpSpPr/>
          <p:nvPr/>
        </p:nvGrpSpPr>
        <p:grpSpPr>
          <a:xfrm rot="1245342">
            <a:off x="4700914" y="1265897"/>
            <a:ext cx="1337035" cy="1020208"/>
            <a:chOff x="6900930" y="1578735"/>
            <a:chExt cx="2121794" cy="1600200"/>
          </a:xfrm>
        </p:grpSpPr>
        <p:grpSp>
          <p:nvGrpSpPr>
            <p:cNvPr id="14" name="Group 13"/>
            <p:cNvGrpSpPr/>
            <p:nvPr/>
          </p:nvGrpSpPr>
          <p:grpSpPr>
            <a:xfrm>
              <a:off x="6900930" y="1578735"/>
              <a:ext cx="2121794" cy="1600200"/>
              <a:chOff x="6629400" y="1578735"/>
              <a:chExt cx="2121794" cy="1600200"/>
            </a:xfrm>
          </p:grpSpPr>
          <p:sp>
            <p:nvSpPr>
              <p:cNvPr id="16" name="Rectangle 15"/>
              <p:cNvSpPr/>
              <p:nvPr/>
            </p:nvSpPr>
            <p:spPr>
              <a:xfrm>
                <a:off x="6922394" y="1578735"/>
                <a:ext cx="1828800" cy="16002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p:nvSpPr>
            <p:spPr>
              <a:xfrm>
                <a:off x="6629400" y="2112135"/>
                <a:ext cx="533400" cy="533400"/>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5" name="TextBox 14"/>
            <p:cNvSpPr txBox="1"/>
            <p:nvPr/>
          </p:nvSpPr>
          <p:spPr>
            <a:xfrm>
              <a:off x="7178708" y="1608412"/>
              <a:ext cx="1809673" cy="1477328"/>
            </a:xfrm>
            <a:prstGeom prst="rect">
              <a:avLst/>
            </a:prstGeom>
            <a:noFill/>
          </p:spPr>
          <p:txBody>
            <a:bodyPr wrap="square" rtlCol="0">
              <a:spAutoFit/>
            </a:bodyPr>
            <a:lstStyle/>
            <a:p>
              <a:pPr algn="ctr"/>
              <a:r>
                <a:rPr lang="en-US" sz="1100" dirty="0">
                  <a:solidFill>
                    <a:prstClr val="black"/>
                  </a:solidFill>
                </a:rPr>
                <a:t>Real time transparent  measurement &amp; understanding of variability </a:t>
              </a:r>
            </a:p>
          </p:txBody>
        </p:sp>
      </p:grpSp>
    </p:spTree>
    <p:extLst>
      <p:ext uri="{BB962C8B-B14F-4D97-AF65-F5344CB8AC3E}">
        <p14:creationId xmlns:p14="http://schemas.microsoft.com/office/powerpoint/2010/main" val="41336047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7842" y="5067919"/>
            <a:ext cx="2628900"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928" y="5139356"/>
            <a:ext cx="28575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630236" y="3335241"/>
            <a:ext cx="32385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5363676">
            <a:off x="4514937" y="3213134"/>
            <a:ext cx="32385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 name="Picture 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134600" y="7162800"/>
            <a:ext cx="695325"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939" y="1139381"/>
            <a:ext cx="2790548" cy="1281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1560" y="3713734"/>
            <a:ext cx="3052564" cy="569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92371" y="1351486"/>
            <a:ext cx="2286000"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itle 1"/>
          <p:cNvSpPr>
            <a:spLocks noGrp="1"/>
          </p:cNvSpPr>
          <p:nvPr>
            <p:ph type="title"/>
          </p:nvPr>
        </p:nvSpPr>
        <p:spPr>
          <a:xfrm>
            <a:off x="241937" y="62044"/>
            <a:ext cx="8229600" cy="1143000"/>
          </a:xfrm>
        </p:spPr>
        <p:txBody>
          <a:bodyPr>
            <a:normAutofit/>
          </a:bodyPr>
          <a:lstStyle/>
          <a:p>
            <a:pPr algn="l"/>
            <a:r>
              <a:rPr lang="en-US" b="1" dirty="0" smtClean="0">
                <a:solidFill>
                  <a:srgbClr val="7030A0"/>
                </a:solidFill>
              </a:rPr>
              <a:t>Running the diagnostic</a:t>
            </a:r>
            <a:endParaRPr lang="en-US" b="1" dirty="0">
              <a:solidFill>
                <a:srgbClr val="7030A0"/>
              </a:solidFill>
            </a:endParaRPr>
          </a:p>
        </p:txBody>
      </p:sp>
      <p:sp>
        <p:nvSpPr>
          <p:cNvPr id="99" name="Pentagon 98"/>
          <p:cNvSpPr/>
          <p:nvPr/>
        </p:nvSpPr>
        <p:spPr>
          <a:xfrm rot="16200000">
            <a:off x="6160049" y="3218284"/>
            <a:ext cx="1569492" cy="1399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a:solidFill>
                  <a:prstClr val="white"/>
                </a:solidFill>
              </a:rPr>
              <a:t>Learning System Essentials</a:t>
            </a:r>
          </a:p>
        </p:txBody>
      </p:sp>
      <p:sp>
        <p:nvSpPr>
          <p:cNvPr id="94" name="Pentagon 93"/>
          <p:cNvSpPr/>
          <p:nvPr/>
        </p:nvSpPr>
        <p:spPr>
          <a:xfrm rot="16200000">
            <a:off x="5583985" y="2974378"/>
            <a:ext cx="1569492" cy="1399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a:solidFill>
                  <a:prstClr val="white"/>
                </a:solidFill>
              </a:rPr>
              <a:t>Cultural &amp; InfrastructureEssentials</a:t>
            </a:r>
          </a:p>
        </p:txBody>
      </p:sp>
      <p:sp>
        <p:nvSpPr>
          <p:cNvPr id="103" name="Pentagon 102"/>
          <p:cNvSpPr/>
          <p:nvPr/>
        </p:nvSpPr>
        <p:spPr>
          <a:xfrm rot="16200000">
            <a:off x="4976194" y="2680057"/>
            <a:ext cx="1569492" cy="1399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a:solidFill>
                  <a:prstClr val="white"/>
                </a:solidFill>
              </a:rPr>
              <a:t>Person &amp; Family Centered Care</a:t>
            </a:r>
          </a:p>
        </p:txBody>
      </p:sp>
    </p:spTree>
    <p:extLst>
      <p:ext uri="{BB962C8B-B14F-4D97-AF65-F5344CB8AC3E}">
        <p14:creationId xmlns:p14="http://schemas.microsoft.com/office/powerpoint/2010/main" val="48427375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encrypted-tbn1.gstatic.com/images?q=tbn:ANd9GcTdPYlQXamaCDTx1VaOwCDZzzPhndDsSHvftRcmDErT6T1Fs-w42w"/>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 name="Title 1"/>
          <p:cNvSpPr>
            <a:spLocks noGrp="1"/>
          </p:cNvSpPr>
          <p:nvPr>
            <p:ph type="title"/>
          </p:nvPr>
        </p:nvSpPr>
        <p:spPr>
          <a:xfrm>
            <a:off x="241937" y="62044"/>
            <a:ext cx="8229600" cy="1143000"/>
          </a:xfrm>
        </p:spPr>
        <p:txBody>
          <a:bodyPr>
            <a:normAutofit/>
          </a:bodyPr>
          <a:lstStyle/>
          <a:p>
            <a:pPr algn="l"/>
            <a:r>
              <a:rPr lang="en-US" b="1" dirty="0" smtClean="0">
                <a:solidFill>
                  <a:srgbClr val="7030A0"/>
                </a:solidFill>
              </a:rPr>
              <a:t>Running the diagnostic</a:t>
            </a:r>
            <a:endParaRPr lang="en-US" b="1" dirty="0">
              <a:solidFill>
                <a:srgbClr val="7030A0"/>
              </a:solid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0024" y="2398912"/>
            <a:ext cx="2663493" cy="1491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Diagram 6"/>
          <p:cNvGraphicFramePr/>
          <p:nvPr>
            <p:extLst>
              <p:ext uri="{D42A27DB-BD31-4B8C-83A1-F6EECF244321}">
                <p14:modId xmlns:p14="http://schemas.microsoft.com/office/powerpoint/2010/main" val="1600315926"/>
              </p:ext>
            </p:extLst>
          </p:nvPr>
        </p:nvGraphicFramePr>
        <p:xfrm>
          <a:off x="755576" y="1124744"/>
          <a:ext cx="4696073" cy="38164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Curved Down Arrow 8"/>
          <p:cNvSpPr/>
          <p:nvPr/>
        </p:nvSpPr>
        <p:spPr>
          <a:xfrm rot="16200000">
            <a:off x="-507532" y="3064669"/>
            <a:ext cx="1808782" cy="504056"/>
          </a:xfrm>
          <a:prstGeom prst="curved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TextBox 9"/>
          <p:cNvSpPr txBox="1"/>
          <p:nvPr/>
        </p:nvSpPr>
        <p:spPr>
          <a:xfrm>
            <a:off x="174313" y="3197548"/>
            <a:ext cx="1080120" cy="369332"/>
          </a:xfrm>
          <a:prstGeom prst="rect">
            <a:avLst/>
          </a:prstGeom>
          <a:noFill/>
        </p:spPr>
        <p:txBody>
          <a:bodyPr wrap="square" rtlCol="0">
            <a:spAutoFit/>
          </a:bodyPr>
          <a:lstStyle/>
          <a:p>
            <a:r>
              <a:rPr lang="en-GB" dirty="0" smtClean="0"/>
              <a:t>X3</a:t>
            </a:r>
            <a:endParaRPr lang="en-GB" dirty="0"/>
          </a:p>
        </p:txBody>
      </p:sp>
      <p:sp>
        <p:nvSpPr>
          <p:cNvPr id="11" name="Right Arrow 10"/>
          <p:cNvSpPr/>
          <p:nvPr/>
        </p:nvSpPr>
        <p:spPr>
          <a:xfrm rot="5400000">
            <a:off x="2131165" y="4281016"/>
            <a:ext cx="504056" cy="576064"/>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p:cNvPicPr/>
          <p:nvPr/>
        </p:nvPicPr>
        <p:blipFill>
          <a:blip r:embed="rId9" cstate="screen">
            <a:extLst>
              <a:ext uri="{28A0092B-C50C-407E-A947-70E740481C1C}">
                <a14:useLocalDpi xmlns:a14="http://schemas.microsoft.com/office/drawing/2010/main"/>
              </a:ext>
            </a:extLst>
          </a:blip>
          <a:srcRect/>
          <a:stretch>
            <a:fillRect/>
          </a:stretch>
        </p:blipFill>
        <p:spPr bwMode="auto">
          <a:xfrm>
            <a:off x="1499253" y="4941168"/>
            <a:ext cx="1728192" cy="1124744"/>
          </a:xfrm>
          <a:prstGeom prst="rect">
            <a:avLst/>
          </a:prstGeom>
          <a:noFill/>
          <a:ln>
            <a:noFill/>
          </a:ln>
        </p:spPr>
      </p:pic>
      <p:sp>
        <p:nvSpPr>
          <p:cNvPr id="25" name="TextBox 24"/>
          <p:cNvSpPr txBox="1"/>
          <p:nvPr/>
        </p:nvSpPr>
        <p:spPr>
          <a:xfrm>
            <a:off x="1499252" y="6111010"/>
            <a:ext cx="2064635" cy="369332"/>
          </a:xfrm>
          <a:prstGeom prst="rect">
            <a:avLst/>
          </a:prstGeom>
          <a:noFill/>
        </p:spPr>
        <p:txBody>
          <a:bodyPr wrap="square" rtlCol="0">
            <a:spAutoFit/>
          </a:bodyPr>
          <a:lstStyle/>
          <a:p>
            <a:r>
              <a:rPr lang="en-GB" b="1" dirty="0" smtClean="0"/>
              <a:t>Full Diagnostic</a:t>
            </a:r>
            <a:endParaRPr lang="en-GB" b="1" dirty="0"/>
          </a:p>
        </p:txBody>
      </p:sp>
      <p:sp>
        <p:nvSpPr>
          <p:cNvPr id="2" name="Vertical Scroll 1"/>
          <p:cNvSpPr/>
          <p:nvPr/>
        </p:nvSpPr>
        <p:spPr>
          <a:xfrm>
            <a:off x="6228184" y="3524932"/>
            <a:ext cx="2643073" cy="1978608"/>
          </a:xfrm>
          <a:prstGeom prst="verticalScroll">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Executive sign-up mandatory</a:t>
            </a:r>
          </a:p>
          <a:p>
            <a:pPr algn="ctr"/>
            <a:endParaRPr lang="en-GB" dirty="0">
              <a:solidFill>
                <a:schemeClr val="tx1"/>
              </a:solidFill>
            </a:endParaRPr>
          </a:p>
          <a:p>
            <a:pPr algn="ctr"/>
            <a:r>
              <a:rPr lang="en-GB" dirty="0" smtClean="0">
                <a:solidFill>
                  <a:schemeClr val="tx1"/>
                </a:solidFill>
              </a:rPr>
              <a:t>Pre-requisites to effective diagnostic</a:t>
            </a:r>
            <a:endParaRPr lang="en-GB" dirty="0">
              <a:solidFill>
                <a:schemeClr val="tx1"/>
              </a:solidFill>
            </a:endParaRPr>
          </a:p>
        </p:txBody>
      </p:sp>
    </p:spTree>
    <p:extLst>
      <p:ext uri="{BB962C8B-B14F-4D97-AF65-F5344CB8AC3E}">
        <p14:creationId xmlns:p14="http://schemas.microsoft.com/office/powerpoint/2010/main" val="855104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AutoShape 2" descr="https://encrypted-tbn1.gstatic.com/images?q=tbn:ANd9GcTdPYlQXamaCDTx1VaOwCDZzzPhndDsSHvftRcmDErT6T1Fs-w42w"/>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 name="Title 1"/>
          <p:cNvSpPr>
            <a:spLocks noGrp="1"/>
          </p:cNvSpPr>
          <p:nvPr>
            <p:ph type="title"/>
          </p:nvPr>
        </p:nvSpPr>
        <p:spPr>
          <a:xfrm>
            <a:off x="241937" y="62044"/>
            <a:ext cx="8229600" cy="1143000"/>
          </a:xfrm>
        </p:spPr>
        <p:txBody>
          <a:bodyPr>
            <a:normAutofit/>
          </a:bodyPr>
          <a:lstStyle/>
          <a:p>
            <a:pPr algn="l"/>
            <a:r>
              <a:rPr lang="en-US" b="1" dirty="0" smtClean="0">
                <a:solidFill>
                  <a:srgbClr val="7030A0"/>
                </a:solidFill>
              </a:rPr>
              <a:t>Selecting your </a:t>
            </a:r>
            <a:r>
              <a:rPr lang="en-US" b="1" u="sng" dirty="0" smtClean="0">
                <a:solidFill>
                  <a:srgbClr val="7030A0"/>
                </a:solidFill>
              </a:rPr>
              <a:t>judgement </a:t>
            </a:r>
            <a:r>
              <a:rPr lang="en-US" b="1" dirty="0" smtClean="0">
                <a:solidFill>
                  <a:srgbClr val="7030A0"/>
                </a:solidFill>
              </a:rPr>
              <a:t>sample</a:t>
            </a:r>
            <a:endParaRPr lang="en-US" b="1" dirty="0">
              <a:solidFill>
                <a:srgbClr val="7030A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383493872"/>
              </p:ext>
            </p:extLst>
          </p:nvPr>
        </p:nvGraphicFramePr>
        <p:xfrm>
          <a:off x="314875" y="4149080"/>
          <a:ext cx="4416152" cy="2123440"/>
        </p:xfrm>
        <a:graphic>
          <a:graphicData uri="http://schemas.openxmlformats.org/drawingml/2006/table">
            <a:tbl>
              <a:tblPr firstRow="1" bandRow="1">
                <a:tableStyleId>{5C22544A-7EE6-4342-B048-85BDC9FD1C3A}</a:tableStyleId>
              </a:tblPr>
              <a:tblGrid>
                <a:gridCol w="3391545"/>
                <a:gridCol w="1024607"/>
              </a:tblGrid>
              <a:tr h="370840">
                <a:tc>
                  <a:txBody>
                    <a:bodyPr/>
                    <a:lstStyle/>
                    <a:p>
                      <a:r>
                        <a:rPr lang="en-GB" dirty="0" smtClean="0"/>
                        <a:t>Type</a:t>
                      </a:r>
                      <a:r>
                        <a:rPr lang="en-GB" baseline="0" dirty="0" smtClean="0"/>
                        <a:t> of staff</a:t>
                      </a:r>
                      <a:endParaRPr lang="en-GB" dirty="0"/>
                    </a:p>
                  </a:txBody>
                  <a:tcPr/>
                </a:tc>
                <a:tc>
                  <a:txBody>
                    <a:bodyPr/>
                    <a:lstStyle/>
                    <a:p>
                      <a:pPr algn="ctr"/>
                      <a:r>
                        <a:rPr lang="en-GB" dirty="0" smtClean="0"/>
                        <a:t>~ %</a:t>
                      </a:r>
                      <a:endParaRPr lang="en-GB"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Clinicians &amp; front line staff</a:t>
                      </a:r>
                    </a:p>
                    <a:p>
                      <a:pPr marL="0" marR="0" indent="0" algn="r" defTabSz="914400" rtl="0" eaLnBrk="1" fontAlgn="auto" latinLnBrk="0" hangingPunct="1">
                        <a:lnSpc>
                          <a:spcPct val="100000"/>
                        </a:lnSpc>
                        <a:spcBef>
                          <a:spcPts val="0"/>
                        </a:spcBef>
                        <a:spcAft>
                          <a:spcPts val="0"/>
                        </a:spcAft>
                        <a:buClrTx/>
                        <a:buSzTx/>
                        <a:buFontTx/>
                        <a:buNone/>
                        <a:tabLst/>
                        <a:defRPr/>
                      </a:pPr>
                      <a:r>
                        <a:rPr lang="en-GB" dirty="0" smtClean="0"/>
                        <a:t>- Seek to spread across services</a:t>
                      </a:r>
                    </a:p>
                  </a:txBody>
                  <a:tcPr/>
                </a:tc>
                <a:tc>
                  <a:txBody>
                    <a:bodyPr/>
                    <a:lstStyle/>
                    <a:p>
                      <a:pPr algn="ctr"/>
                      <a:r>
                        <a:rPr lang="en-GB" dirty="0" smtClean="0"/>
                        <a:t>50%</a:t>
                      </a:r>
                      <a:endParaRPr lang="en-GB" dirty="0"/>
                    </a:p>
                  </a:txBody>
                  <a:tcPr/>
                </a:tc>
              </a:tr>
              <a:tr h="370840">
                <a:tc>
                  <a:txBody>
                    <a:bodyPr/>
                    <a:lstStyle/>
                    <a:p>
                      <a:r>
                        <a:rPr lang="en-GB" dirty="0" smtClean="0"/>
                        <a:t>Executives &amp; Managers</a:t>
                      </a:r>
                      <a:endParaRPr lang="en-GB" dirty="0"/>
                    </a:p>
                  </a:txBody>
                  <a:tcPr/>
                </a:tc>
                <a:tc>
                  <a:txBody>
                    <a:bodyPr/>
                    <a:lstStyle/>
                    <a:p>
                      <a:pPr algn="ctr"/>
                      <a:r>
                        <a:rPr lang="en-GB" dirty="0" smtClean="0"/>
                        <a:t>16%</a:t>
                      </a:r>
                      <a:endParaRPr lang="en-GB" dirty="0"/>
                    </a:p>
                  </a:txBody>
                  <a:tcPr/>
                </a:tc>
              </a:tr>
              <a:tr h="370840">
                <a:tc>
                  <a:txBody>
                    <a:bodyPr/>
                    <a:lstStyle/>
                    <a:p>
                      <a:r>
                        <a:rPr lang="en-GB" dirty="0" smtClean="0"/>
                        <a:t>QI personnel</a:t>
                      </a:r>
                      <a:r>
                        <a:rPr lang="en-GB" baseline="0" dirty="0" smtClean="0"/>
                        <a:t> </a:t>
                      </a:r>
                      <a:endParaRPr lang="en-GB"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t>16%</a:t>
                      </a:r>
                    </a:p>
                  </a:txBody>
                  <a:tcPr/>
                </a:tc>
              </a:tr>
              <a:tr h="370840">
                <a:tc>
                  <a:txBody>
                    <a:bodyPr/>
                    <a:lstStyle/>
                    <a:p>
                      <a:r>
                        <a:rPr lang="en-GB" dirty="0" smtClean="0"/>
                        <a:t>Support</a:t>
                      </a:r>
                      <a:r>
                        <a:rPr lang="en-GB" baseline="0" dirty="0" smtClean="0"/>
                        <a:t> services</a:t>
                      </a:r>
                      <a:endParaRPr lang="en-GB"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t>16%</a:t>
                      </a:r>
                    </a:p>
                  </a:txBody>
                  <a:tcPr/>
                </a:tc>
              </a:tr>
            </a:tbl>
          </a:graphicData>
        </a:graphic>
      </p:graphicFrame>
      <p:sp>
        <p:nvSpPr>
          <p:cNvPr id="14" name="Content Placeholder 2"/>
          <p:cNvSpPr>
            <a:spLocks noGrp="1"/>
          </p:cNvSpPr>
          <p:nvPr>
            <p:ph idx="1"/>
          </p:nvPr>
        </p:nvSpPr>
        <p:spPr>
          <a:xfrm>
            <a:off x="457200" y="1412776"/>
            <a:ext cx="8229600" cy="2448271"/>
          </a:xfrm>
        </p:spPr>
        <p:txBody>
          <a:bodyPr>
            <a:normAutofit fontScale="55000" lnSpcReduction="20000"/>
          </a:bodyPr>
          <a:lstStyle/>
          <a:p>
            <a:r>
              <a:rPr lang="en-GB" sz="4500" dirty="0" smtClean="0"/>
              <a:t>Explanation and opportunity to engage essential</a:t>
            </a:r>
          </a:p>
          <a:p>
            <a:r>
              <a:rPr lang="en-GB" sz="4500" dirty="0" smtClean="0"/>
              <a:t>Aim to provide a 15min briefing as provided</a:t>
            </a:r>
          </a:p>
          <a:p>
            <a:pPr marL="0" indent="0">
              <a:buNone/>
            </a:pPr>
            <a:endParaRPr lang="en-GB" sz="4500" dirty="0" smtClean="0"/>
          </a:p>
          <a:p>
            <a:r>
              <a:rPr lang="en-GB" sz="4500" dirty="0" smtClean="0"/>
              <a:t>Respondents should be:</a:t>
            </a:r>
            <a:endParaRPr lang="en-GB" sz="4500" dirty="0"/>
          </a:p>
          <a:p>
            <a:pPr lvl="1"/>
            <a:r>
              <a:rPr lang="en-GB" sz="4500" dirty="0"/>
              <a:t>M</a:t>
            </a:r>
            <a:r>
              <a:rPr lang="en-GB" sz="4500" dirty="0" smtClean="0"/>
              <a:t>inimum band 7</a:t>
            </a:r>
          </a:p>
          <a:p>
            <a:pPr lvl="1"/>
            <a:r>
              <a:rPr lang="en-GB" sz="4500" dirty="0" smtClean="0"/>
              <a:t>Substantive staff who have worked 2+ years in the trust</a:t>
            </a:r>
          </a:p>
        </p:txBody>
      </p:sp>
      <p:graphicFrame>
        <p:nvGraphicFramePr>
          <p:cNvPr id="6" name="Table 5"/>
          <p:cNvGraphicFramePr>
            <a:graphicFrameLocks noGrp="1"/>
          </p:cNvGraphicFramePr>
          <p:nvPr>
            <p:extLst>
              <p:ext uri="{D42A27DB-BD31-4B8C-83A1-F6EECF244321}">
                <p14:modId xmlns:p14="http://schemas.microsoft.com/office/powerpoint/2010/main" val="4149335327"/>
              </p:ext>
            </p:extLst>
          </p:nvPr>
        </p:nvGraphicFramePr>
        <p:xfrm>
          <a:off x="5076056" y="4149080"/>
          <a:ext cx="3840088" cy="2225040"/>
        </p:xfrm>
        <a:graphic>
          <a:graphicData uri="http://schemas.openxmlformats.org/drawingml/2006/table">
            <a:tbl>
              <a:tblPr firstRow="1" bandRow="1">
                <a:tableStyleId>{5C22544A-7EE6-4342-B048-85BDC9FD1C3A}</a:tableStyleId>
              </a:tblPr>
              <a:tblGrid>
                <a:gridCol w="2664296"/>
                <a:gridCol w="1175792"/>
              </a:tblGrid>
              <a:tr h="370840">
                <a:tc>
                  <a:txBody>
                    <a:bodyPr/>
                    <a:lstStyle/>
                    <a:p>
                      <a:pPr algn="l" fontAlgn="b"/>
                      <a:r>
                        <a:rPr lang="en-GB" sz="1800" u="none" strike="noStrike" dirty="0">
                          <a:effectLst/>
                        </a:rPr>
                        <a:t>Organisational size</a:t>
                      </a:r>
                      <a:endParaRPr lang="en-GB" sz="1800" b="0" i="0" u="none" strike="noStrike" dirty="0">
                        <a:solidFill>
                          <a:srgbClr val="000000"/>
                        </a:solidFill>
                        <a:effectLst/>
                        <a:latin typeface="Calibri"/>
                      </a:endParaRPr>
                    </a:p>
                  </a:txBody>
                  <a:tcPr marL="9525" marR="9525" marT="9525" marB="0" anchor="b"/>
                </a:tc>
                <a:tc>
                  <a:txBody>
                    <a:bodyPr/>
                    <a:lstStyle/>
                    <a:p>
                      <a:pPr algn="l" fontAlgn="b"/>
                      <a:r>
                        <a:rPr lang="en-GB" sz="1800" u="none" strike="noStrike" dirty="0">
                          <a:effectLst/>
                        </a:rPr>
                        <a:t>Surveys</a:t>
                      </a:r>
                      <a:endParaRPr lang="en-GB" sz="1800" b="0" i="0" u="none" strike="noStrike" dirty="0">
                        <a:solidFill>
                          <a:srgbClr val="000000"/>
                        </a:solidFill>
                        <a:effectLst/>
                        <a:latin typeface="Calibri"/>
                      </a:endParaRPr>
                    </a:p>
                  </a:txBody>
                  <a:tcPr marL="9525" marR="9525" marT="9525" marB="0" anchor="b"/>
                </a:tc>
              </a:tr>
              <a:tr h="370840">
                <a:tc>
                  <a:txBody>
                    <a:bodyPr/>
                    <a:lstStyle/>
                    <a:p>
                      <a:pPr algn="l" fontAlgn="b"/>
                      <a:r>
                        <a:rPr lang="en-GB" sz="1800" u="none" strike="noStrike">
                          <a:effectLst/>
                        </a:rPr>
                        <a:t>30</a:t>
                      </a:r>
                      <a:endParaRPr lang="en-GB" sz="1800" b="0" i="0" u="none" strike="noStrike">
                        <a:solidFill>
                          <a:srgbClr val="000000"/>
                        </a:solidFill>
                        <a:effectLst/>
                        <a:latin typeface="Calibri"/>
                      </a:endParaRPr>
                    </a:p>
                  </a:txBody>
                  <a:tcPr marL="9525" marR="9525" marT="9525" marB="0" anchor="b"/>
                </a:tc>
                <a:tc>
                  <a:txBody>
                    <a:bodyPr/>
                    <a:lstStyle/>
                    <a:p>
                      <a:pPr algn="l" fontAlgn="b"/>
                      <a:r>
                        <a:rPr lang="en-GB" sz="1800" u="none" strike="noStrike" dirty="0">
                          <a:effectLst/>
                        </a:rPr>
                        <a:t>25</a:t>
                      </a:r>
                      <a:endParaRPr lang="en-GB" sz="1800" b="0" i="0" u="none" strike="noStrike" dirty="0">
                        <a:solidFill>
                          <a:srgbClr val="000000"/>
                        </a:solidFill>
                        <a:effectLst/>
                        <a:latin typeface="Calibri"/>
                      </a:endParaRPr>
                    </a:p>
                  </a:txBody>
                  <a:tcPr marL="9525" marR="9525" marT="9525" marB="0" anchor="b"/>
                </a:tc>
              </a:tr>
              <a:tr h="370840">
                <a:tc>
                  <a:txBody>
                    <a:bodyPr/>
                    <a:lstStyle/>
                    <a:p>
                      <a:pPr algn="l" fontAlgn="b"/>
                      <a:r>
                        <a:rPr lang="en-GB" sz="1800" u="none" strike="noStrike">
                          <a:effectLst/>
                        </a:rPr>
                        <a:t>100</a:t>
                      </a:r>
                      <a:endParaRPr lang="en-GB" sz="1800" b="0" i="0" u="none" strike="noStrike">
                        <a:solidFill>
                          <a:srgbClr val="000000"/>
                        </a:solidFill>
                        <a:effectLst/>
                        <a:latin typeface="Calibri"/>
                      </a:endParaRPr>
                    </a:p>
                  </a:txBody>
                  <a:tcPr marL="9525" marR="9525" marT="9525" marB="0" anchor="b"/>
                </a:tc>
                <a:tc>
                  <a:txBody>
                    <a:bodyPr/>
                    <a:lstStyle/>
                    <a:p>
                      <a:pPr algn="l" fontAlgn="b"/>
                      <a:r>
                        <a:rPr lang="en-GB" sz="1800" u="none" strike="noStrike" dirty="0">
                          <a:effectLst/>
                        </a:rPr>
                        <a:t>50</a:t>
                      </a:r>
                      <a:endParaRPr lang="en-GB" sz="1800" b="0" i="0" u="none" strike="noStrike" dirty="0">
                        <a:solidFill>
                          <a:srgbClr val="000000"/>
                        </a:solidFill>
                        <a:effectLst/>
                        <a:latin typeface="Calibri"/>
                      </a:endParaRPr>
                    </a:p>
                  </a:txBody>
                  <a:tcPr marL="9525" marR="9525" marT="9525" marB="0" anchor="b"/>
                </a:tc>
              </a:tr>
              <a:tr h="370840">
                <a:tc>
                  <a:txBody>
                    <a:bodyPr/>
                    <a:lstStyle/>
                    <a:p>
                      <a:pPr algn="l" fontAlgn="b"/>
                      <a:r>
                        <a:rPr lang="en-GB" sz="1800" u="none" strike="noStrike">
                          <a:effectLst/>
                        </a:rPr>
                        <a:t>1000</a:t>
                      </a:r>
                      <a:endParaRPr lang="en-GB" sz="1800" b="0" i="0" u="none" strike="noStrike">
                        <a:solidFill>
                          <a:srgbClr val="000000"/>
                        </a:solidFill>
                        <a:effectLst/>
                        <a:latin typeface="Calibri"/>
                      </a:endParaRPr>
                    </a:p>
                  </a:txBody>
                  <a:tcPr marL="9525" marR="9525" marT="9525" marB="0" anchor="b"/>
                </a:tc>
                <a:tc>
                  <a:txBody>
                    <a:bodyPr/>
                    <a:lstStyle/>
                    <a:p>
                      <a:pPr algn="l" fontAlgn="b"/>
                      <a:r>
                        <a:rPr lang="en-GB" sz="1800" u="none" strike="noStrike" dirty="0">
                          <a:effectLst/>
                        </a:rPr>
                        <a:t>100</a:t>
                      </a:r>
                      <a:endParaRPr lang="en-GB" sz="1800" b="0" i="0" u="none" strike="noStrike" dirty="0">
                        <a:solidFill>
                          <a:srgbClr val="000000"/>
                        </a:solidFill>
                        <a:effectLst/>
                        <a:latin typeface="Calibri"/>
                      </a:endParaRPr>
                    </a:p>
                  </a:txBody>
                  <a:tcPr marL="9525" marR="9525" marT="9525" marB="0" anchor="b"/>
                </a:tc>
              </a:tr>
              <a:tr h="370840">
                <a:tc>
                  <a:txBody>
                    <a:bodyPr/>
                    <a:lstStyle/>
                    <a:p>
                      <a:pPr algn="l" fontAlgn="b"/>
                      <a:r>
                        <a:rPr lang="en-GB" sz="1800" u="none" strike="noStrike">
                          <a:effectLst/>
                        </a:rPr>
                        <a:t>10000</a:t>
                      </a:r>
                      <a:endParaRPr lang="en-GB" sz="1800" b="0" i="0" u="none" strike="noStrike">
                        <a:solidFill>
                          <a:srgbClr val="000000"/>
                        </a:solidFill>
                        <a:effectLst/>
                        <a:latin typeface="Calibri"/>
                      </a:endParaRPr>
                    </a:p>
                  </a:txBody>
                  <a:tcPr marL="9525" marR="9525" marT="9525" marB="0" anchor="b"/>
                </a:tc>
                <a:tc>
                  <a:txBody>
                    <a:bodyPr/>
                    <a:lstStyle/>
                    <a:p>
                      <a:pPr algn="l" fontAlgn="b"/>
                      <a:r>
                        <a:rPr lang="en-GB" sz="1800" u="none" strike="noStrike" dirty="0">
                          <a:effectLst/>
                        </a:rPr>
                        <a:t>200</a:t>
                      </a:r>
                      <a:endParaRPr lang="en-GB" sz="1800" b="0" i="0" u="none" strike="noStrike" dirty="0">
                        <a:solidFill>
                          <a:srgbClr val="000000"/>
                        </a:solidFill>
                        <a:effectLst/>
                        <a:latin typeface="Calibri"/>
                      </a:endParaRPr>
                    </a:p>
                  </a:txBody>
                  <a:tcPr marL="9525" marR="9525" marT="9525" marB="0" anchor="b"/>
                </a:tc>
              </a:tr>
              <a:tr h="370840">
                <a:tc>
                  <a:txBody>
                    <a:bodyPr/>
                    <a:lstStyle/>
                    <a:p>
                      <a:pPr algn="l" fontAlgn="b"/>
                      <a:r>
                        <a:rPr lang="en-GB" sz="1800" u="none" strike="noStrike" dirty="0">
                          <a:effectLst/>
                        </a:rPr>
                        <a:t>70000000!</a:t>
                      </a:r>
                      <a:endParaRPr lang="en-GB" sz="1800" b="0" i="0" u="none" strike="noStrike" dirty="0">
                        <a:solidFill>
                          <a:srgbClr val="000000"/>
                        </a:solidFill>
                        <a:effectLst/>
                        <a:latin typeface="Calibri"/>
                      </a:endParaRPr>
                    </a:p>
                  </a:txBody>
                  <a:tcPr marL="9525" marR="9525" marT="9525" marB="0" anchor="b"/>
                </a:tc>
                <a:tc>
                  <a:txBody>
                    <a:bodyPr/>
                    <a:lstStyle/>
                    <a:p>
                      <a:pPr algn="l" fontAlgn="b"/>
                      <a:r>
                        <a:rPr lang="en-GB" sz="1800" u="none" strike="noStrike" dirty="0">
                          <a:effectLst/>
                        </a:rPr>
                        <a:t>1000</a:t>
                      </a:r>
                      <a:endParaRPr lang="en-GB" sz="1800" b="0" i="0" u="none" strike="noStrike" dirty="0">
                        <a:solidFill>
                          <a:srgbClr val="000000"/>
                        </a:solidFill>
                        <a:effectLst/>
                        <a:latin typeface="Calibri"/>
                      </a:endParaRPr>
                    </a:p>
                  </a:txBody>
                  <a:tcPr marL="9525" marR="9525" marT="9525" marB="0" anchor="b"/>
                </a:tc>
              </a:tr>
            </a:tbl>
          </a:graphicData>
        </a:graphic>
      </p:graphicFrame>
    </p:spTree>
    <p:extLst>
      <p:ext uri="{BB962C8B-B14F-4D97-AF65-F5344CB8AC3E}">
        <p14:creationId xmlns:p14="http://schemas.microsoft.com/office/powerpoint/2010/main" val="3954811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itle 1"/>
          <p:cNvSpPr txBox="1">
            <a:spLocks/>
          </p:cNvSpPr>
          <p:nvPr/>
        </p:nvSpPr>
        <p:spPr>
          <a:xfrm>
            <a:off x="461852" y="332656"/>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7030A0"/>
                </a:solidFill>
              </a:rPr>
              <a:t> ####### NHSFT</a:t>
            </a:r>
          </a:p>
        </p:txBody>
      </p:sp>
      <p:sp>
        <p:nvSpPr>
          <p:cNvPr id="4" name="TextBox 3">
            <a:extLst>
              <a:ext uri="{FF2B5EF4-FFF2-40B4-BE49-F238E27FC236}">
                <a16:creationId xmlns="" xmlns:a16="http://schemas.microsoft.com/office/drawing/2014/main" id="{47785CE2-D746-414C-BD5C-FC7F27A4F951}"/>
              </a:ext>
            </a:extLst>
          </p:cNvPr>
          <p:cNvSpPr txBox="1"/>
          <p:nvPr/>
        </p:nvSpPr>
        <p:spPr>
          <a:xfrm>
            <a:off x="8356954" y="1981430"/>
            <a:ext cx="619506" cy="646331"/>
          </a:xfrm>
          <a:prstGeom prst="rect">
            <a:avLst/>
          </a:prstGeom>
          <a:solidFill>
            <a:schemeClr val="tx2">
              <a:lumMod val="20000"/>
              <a:lumOff val="80000"/>
            </a:schemeClr>
          </a:solidFill>
        </p:spPr>
        <p:txBody>
          <a:bodyPr wrap="square" rtlCol="0">
            <a:spAutoFit/>
          </a:bodyPr>
          <a:lstStyle/>
          <a:p>
            <a:r>
              <a:rPr lang="en-GB" u="sng" dirty="0"/>
              <a:t>22.5 </a:t>
            </a:r>
            <a:r>
              <a:rPr lang="en-GB" dirty="0"/>
              <a:t>            60</a:t>
            </a:r>
          </a:p>
        </p:txBody>
      </p:sp>
      <p:sp>
        <p:nvSpPr>
          <p:cNvPr id="9" name="TextBox 8">
            <a:extLst>
              <a:ext uri="{FF2B5EF4-FFF2-40B4-BE49-F238E27FC236}">
                <a16:creationId xmlns="" xmlns:a16="http://schemas.microsoft.com/office/drawing/2014/main" id="{FF8F7EDB-F9F8-4080-A247-81D95AC90094}"/>
              </a:ext>
            </a:extLst>
          </p:cNvPr>
          <p:cNvSpPr txBox="1"/>
          <p:nvPr/>
        </p:nvSpPr>
        <p:spPr>
          <a:xfrm>
            <a:off x="8364372" y="3524875"/>
            <a:ext cx="619506" cy="646331"/>
          </a:xfrm>
          <a:prstGeom prst="rect">
            <a:avLst/>
          </a:prstGeom>
          <a:solidFill>
            <a:schemeClr val="tx2">
              <a:lumMod val="20000"/>
              <a:lumOff val="80000"/>
            </a:schemeClr>
          </a:solidFill>
        </p:spPr>
        <p:txBody>
          <a:bodyPr wrap="square" rtlCol="0">
            <a:spAutoFit/>
          </a:bodyPr>
          <a:lstStyle/>
          <a:p>
            <a:r>
              <a:rPr lang="en-GB" u="sng" dirty="0"/>
              <a:t>30 </a:t>
            </a:r>
            <a:r>
              <a:rPr lang="en-GB" dirty="0"/>
              <a:t>        60</a:t>
            </a:r>
          </a:p>
        </p:txBody>
      </p:sp>
      <p:sp>
        <p:nvSpPr>
          <p:cNvPr id="10" name="TextBox 9">
            <a:extLst>
              <a:ext uri="{FF2B5EF4-FFF2-40B4-BE49-F238E27FC236}">
                <a16:creationId xmlns="" xmlns:a16="http://schemas.microsoft.com/office/drawing/2014/main" id="{58652674-6505-458C-8638-2735498418E6}"/>
              </a:ext>
            </a:extLst>
          </p:cNvPr>
          <p:cNvSpPr txBox="1"/>
          <p:nvPr/>
        </p:nvSpPr>
        <p:spPr>
          <a:xfrm>
            <a:off x="8364372" y="4941168"/>
            <a:ext cx="619506" cy="646331"/>
          </a:xfrm>
          <a:prstGeom prst="rect">
            <a:avLst/>
          </a:prstGeom>
          <a:solidFill>
            <a:schemeClr val="tx2">
              <a:lumMod val="20000"/>
              <a:lumOff val="80000"/>
            </a:schemeClr>
          </a:solidFill>
        </p:spPr>
        <p:txBody>
          <a:bodyPr wrap="square" rtlCol="0">
            <a:spAutoFit/>
          </a:bodyPr>
          <a:lstStyle/>
          <a:p>
            <a:r>
              <a:rPr lang="en-GB" u="sng" dirty="0"/>
              <a:t>26.5 </a:t>
            </a:r>
            <a:r>
              <a:rPr lang="en-GB" dirty="0"/>
              <a:t>        60</a:t>
            </a:r>
          </a:p>
        </p:txBody>
      </p:sp>
      <p:sp>
        <p:nvSpPr>
          <p:cNvPr id="11" name="TextBox 10">
            <a:extLst>
              <a:ext uri="{FF2B5EF4-FFF2-40B4-BE49-F238E27FC236}">
                <a16:creationId xmlns="" xmlns:a16="http://schemas.microsoft.com/office/drawing/2014/main" id="{F237A16A-7426-4C2C-B17F-CBA7BDA3B7FE}"/>
              </a:ext>
            </a:extLst>
          </p:cNvPr>
          <p:cNvSpPr txBox="1"/>
          <p:nvPr/>
        </p:nvSpPr>
        <p:spPr>
          <a:xfrm>
            <a:off x="8381699" y="6042103"/>
            <a:ext cx="619506" cy="646331"/>
          </a:xfrm>
          <a:prstGeom prst="rect">
            <a:avLst/>
          </a:prstGeom>
          <a:solidFill>
            <a:srgbClr val="92D050"/>
          </a:solidFill>
        </p:spPr>
        <p:txBody>
          <a:bodyPr wrap="square" rtlCol="0">
            <a:spAutoFit/>
          </a:bodyPr>
          <a:lstStyle/>
          <a:p>
            <a:r>
              <a:rPr lang="en-GB" u="sng" dirty="0"/>
              <a:t>79 </a:t>
            </a:r>
            <a:r>
              <a:rPr lang="en-GB" dirty="0"/>
              <a:t>        180</a:t>
            </a:r>
          </a:p>
        </p:txBody>
      </p:sp>
      <p:pic>
        <p:nvPicPr>
          <p:cNvPr id="5" name="Picture 4">
            <a:extLst>
              <a:ext uri="{FF2B5EF4-FFF2-40B4-BE49-F238E27FC236}">
                <a16:creationId xmlns="" xmlns:a16="http://schemas.microsoft.com/office/drawing/2014/main" id="{29D781F0-2D5D-4F4F-BBC4-8FEFF21F877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9062" y="1475656"/>
            <a:ext cx="8076701" cy="4353644"/>
          </a:xfrm>
          <a:prstGeom prst="rect">
            <a:avLst/>
          </a:prstGeom>
        </p:spPr>
      </p:pic>
    </p:spTree>
    <p:extLst>
      <p:ext uri="{BB962C8B-B14F-4D97-AF65-F5344CB8AC3E}">
        <p14:creationId xmlns:p14="http://schemas.microsoft.com/office/powerpoint/2010/main" val="2965763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solidFill>
                  <a:prstClr val="black">
                    <a:tint val="75000"/>
                  </a:prstClr>
                </a:solidFill>
              </a:rPr>
              <a:t>CONNECT | LEARN | INFLUENCE</a:t>
            </a:r>
          </a:p>
        </p:txBody>
      </p:sp>
      <p:sp>
        <p:nvSpPr>
          <p:cNvPr id="6" name="Content Placeholder 2"/>
          <p:cNvSpPr>
            <a:spLocks noGrp="1"/>
          </p:cNvSpPr>
          <p:nvPr>
            <p:ph idx="1"/>
          </p:nvPr>
        </p:nvSpPr>
        <p:spPr>
          <a:xfrm>
            <a:off x="457200" y="1600206"/>
            <a:ext cx="8229600" cy="4525963"/>
          </a:xfrm>
        </p:spPr>
        <p:txBody>
          <a:bodyPr>
            <a:normAutofit lnSpcReduction="10000"/>
          </a:bodyPr>
          <a:lstStyle/>
          <a:p>
            <a:r>
              <a:rPr lang="en-GB" dirty="0"/>
              <a:t>Can the QIBBF be used at a system level to help:</a:t>
            </a:r>
          </a:p>
          <a:p>
            <a:pPr lvl="1"/>
            <a:r>
              <a:rPr lang="en-GB" dirty="0"/>
              <a:t>Develop a common understanding of core improvement concepts?</a:t>
            </a:r>
          </a:p>
          <a:p>
            <a:pPr lvl="1"/>
            <a:r>
              <a:rPr lang="en-GB" dirty="0"/>
              <a:t>Develop a common approach to continuous improvement?</a:t>
            </a:r>
          </a:p>
          <a:p>
            <a:pPr lvl="1"/>
            <a:r>
              <a:rPr lang="en-GB" dirty="0"/>
              <a:t>Identify strengths and opportunities across sectors? </a:t>
            </a:r>
          </a:p>
          <a:p>
            <a:pPr lvl="1"/>
            <a:r>
              <a:rPr lang="en-GB" dirty="0"/>
              <a:t>Foster a collective learning community with similar aims?</a:t>
            </a:r>
          </a:p>
        </p:txBody>
      </p:sp>
      <p:sp>
        <p:nvSpPr>
          <p:cNvPr id="9" name="Title 1"/>
          <p:cNvSpPr txBox="1">
            <a:spLocks/>
          </p:cNvSpPr>
          <p:nvPr/>
        </p:nvSpPr>
        <p:spPr>
          <a:xfrm>
            <a:off x="539552" y="13697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mtClean="0">
                <a:solidFill>
                  <a:srgbClr val="7030A0"/>
                </a:solidFill>
              </a:rPr>
              <a:t>System diagnostic</a:t>
            </a:r>
            <a:endParaRPr lang="en-US" dirty="0">
              <a:solidFill>
                <a:srgbClr val="7030A0"/>
              </a:solidFill>
            </a:endParaRP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1969" y="347425"/>
            <a:ext cx="2469291" cy="722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899466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134600" y="7162800"/>
            <a:ext cx="695325"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6" name="Title 1"/>
          <p:cNvSpPr>
            <a:spLocks noGrp="1"/>
          </p:cNvSpPr>
          <p:nvPr>
            <p:ph type="title"/>
          </p:nvPr>
        </p:nvSpPr>
        <p:spPr>
          <a:xfrm>
            <a:off x="539552" y="136970"/>
            <a:ext cx="8229600" cy="1143000"/>
          </a:xfrm>
        </p:spPr>
        <p:txBody>
          <a:bodyPr>
            <a:normAutofit/>
          </a:bodyPr>
          <a:lstStyle/>
          <a:p>
            <a:pPr algn="l"/>
            <a:r>
              <a:rPr lang="en-US" dirty="0" smtClean="0">
                <a:solidFill>
                  <a:srgbClr val="7030A0"/>
                </a:solidFill>
              </a:rPr>
              <a:t>System diagnostic</a:t>
            </a:r>
            <a:endParaRPr lang="en-US" dirty="0">
              <a:solidFill>
                <a:srgbClr val="7030A0"/>
              </a:solidFill>
            </a:endParaRPr>
          </a:p>
        </p:txBody>
      </p:sp>
      <p:pic>
        <p:nvPicPr>
          <p:cNvPr id="10" name="E9F1B346-33A9-44BD-AD2F-5CECB9807471">
            <a:extLst>
              <a:ext uri="{FF2B5EF4-FFF2-40B4-BE49-F238E27FC236}">
                <a16:creationId xmlns:a16="http://schemas.microsoft.com/office/drawing/2014/main" xmlns="" id="{643170E8-93E4-C0F2-39B9-82854DFA640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4629" b="17228"/>
          <a:stretch/>
        </p:blipFill>
        <p:spPr bwMode="auto">
          <a:xfrm>
            <a:off x="467544" y="1772816"/>
            <a:ext cx="3888432" cy="3986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716016" y="1772816"/>
            <a:ext cx="4032448" cy="3139321"/>
          </a:xfrm>
          <a:prstGeom prst="rect">
            <a:avLst/>
          </a:prstGeom>
          <a:noFill/>
        </p:spPr>
        <p:txBody>
          <a:bodyPr wrap="square" rtlCol="0">
            <a:spAutoFit/>
          </a:bodyPr>
          <a:lstStyle/>
          <a:p>
            <a:r>
              <a:rPr lang="en-GB" b="1" dirty="0" smtClean="0"/>
              <a:t>Nine healthcare organisations</a:t>
            </a:r>
          </a:p>
          <a:p>
            <a:endParaRPr lang="en-GB" dirty="0"/>
          </a:p>
          <a:p>
            <a:r>
              <a:rPr lang="en-GB" dirty="0" smtClean="0"/>
              <a:t>X2 Acute Trusts</a:t>
            </a:r>
          </a:p>
          <a:p>
            <a:endParaRPr lang="en-GB" dirty="0"/>
          </a:p>
          <a:p>
            <a:r>
              <a:rPr lang="en-GB" dirty="0" smtClean="0"/>
              <a:t>X2 Community Trusts</a:t>
            </a:r>
          </a:p>
          <a:p>
            <a:endParaRPr lang="en-GB" dirty="0"/>
          </a:p>
          <a:p>
            <a:r>
              <a:rPr lang="en-GB" dirty="0" smtClean="0"/>
              <a:t>X2 Mental Health Trusts</a:t>
            </a:r>
          </a:p>
          <a:p>
            <a:endParaRPr lang="en-GB" dirty="0" smtClean="0"/>
          </a:p>
          <a:p>
            <a:r>
              <a:rPr lang="en-GB" dirty="0" smtClean="0"/>
              <a:t>X2 Hospices</a:t>
            </a:r>
          </a:p>
          <a:p>
            <a:endParaRPr lang="en-GB" dirty="0"/>
          </a:p>
          <a:p>
            <a:r>
              <a:rPr lang="en-GB" dirty="0" smtClean="0"/>
              <a:t>X1 ICB</a:t>
            </a:r>
          </a:p>
        </p:txBody>
      </p:sp>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1969" y="347425"/>
            <a:ext cx="2469291" cy="722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797939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 xmlns:a16="http://schemas.microsoft.com/office/drawing/2014/main" id="{960DB57D-DB1C-4036-B3D9-D4E5E0325B3C}"/>
              </a:ext>
            </a:extLst>
          </p:cNvPr>
          <p:cNvGrpSpPr/>
          <p:nvPr/>
        </p:nvGrpSpPr>
        <p:grpSpPr>
          <a:xfrm>
            <a:off x="3400558" y="2095509"/>
            <a:ext cx="1747506" cy="1462183"/>
            <a:chOff x="6096000" y="1088707"/>
            <a:chExt cx="2330008" cy="1949577"/>
          </a:xfrm>
        </p:grpSpPr>
        <p:grpSp>
          <p:nvGrpSpPr>
            <p:cNvPr id="23" name="Group 22">
              <a:extLst>
                <a:ext uri="{FF2B5EF4-FFF2-40B4-BE49-F238E27FC236}">
                  <a16:creationId xmlns="" xmlns:a16="http://schemas.microsoft.com/office/drawing/2014/main" id="{B4A4BB34-B683-480D-B27B-45566048ADCF}"/>
                </a:ext>
              </a:extLst>
            </p:cNvPr>
            <p:cNvGrpSpPr/>
            <p:nvPr/>
          </p:nvGrpSpPr>
          <p:grpSpPr>
            <a:xfrm>
              <a:off x="6096000" y="2494216"/>
              <a:ext cx="2330008" cy="544068"/>
              <a:chOff x="4603434" y="1405509"/>
              <a:chExt cx="2330008" cy="544068"/>
            </a:xfrm>
          </p:grpSpPr>
          <p:sp>
            <p:nvSpPr>
              <p:cNvPr id="25" name="Rectangle 24">
                <a:extLst>
                  <a:ext uri="{FF2B5EF4-FFF2-40B4-BE49-F238E27FC236}">
                    <a16:creationId xmlns="" xmlns:a16="http://schemas.microsoft.com/office/drawing/2014/main" id="{55C7D012-939C-4BBD-B200-00C6A5BBB74D}"/>
                  </a:ext>
                </a:extLst>
              </p:cNvPr>
              <p:cNvSpPr/>
              <p:nvPr/>
            </p:nvSpPr>
            <p:spPr>
              <a:xfrm>
                <a:off x="4603434" y="1405509"/>
                <a:ext cx="2330008" cy="544068"/>
              </a:xfrm>
              <a:prstGeom prst="rect">
                <a:avLst/>
              </a:prstGeom>
              <a:solidFill>
                <a:srgbClr val="0070C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6" name="TextBox 25">
                <a:extLst>
                  <a:ext uri="{FF2B5EF4-FFF2-40B4-BE49-F238E27FC236}">
                    <a16:creationId xmlns="" xmlns:a16="http://schemas.microsoft.com/office/drawing/2014/main" id="{9008C4BC-CD1D-4E7F-9B86-38954BA77380}"/>
                  </a:ext>
                </a:extLst>
              </p:cNvPr>
              <p:cNvSpPr txBox="1"/>
              <p:nvPr/>
            </p:nvSpPr>
            <p:spPr>
              <a:xfrm>
                <a:off x="4603434" y="1405509"/>
                <a:ext cx="2330008" cy="5440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600075">
                  <a:lnSpc>
                    <a:spcPct val="90000"/>
                  </a:lnSpc>
                  <a:spcBef>
                    <a:spcPct val="0"/>
                  </a:spcBef>
                  <a:spcAft>
                    <a:spcPct val="35000"/>
                  </a:spcAft>
                  <a:defRPr b="1"/>
                </a:pPr>
                <a:r>
                  <a:rPr lang="en-US" sz="1200">
                    <a:latin typeface="Calibri" panose="020F0502020204030204" pitchFamily="34" charset="0"/>
                    <a:cs typeface="Calibri" panose="020F0502020204030204" pitchFamily="34" charset="0"/>
                  </a:rPr>
                  <a:t>Virtual Workshop 2</a:t>
                </a:r>
              </a:p>
            </p:txBody>
          </p:sp>
        </p:grpSp>
        <p:sp>
          <p:nvSpPr>
            <p:cNvPr id="24" name="TextBox 23">
              <a:extLst>
                <a:ext uri="{FF2B5EF4-FFF2-40B4-BE49-F238E27FC236}">
                  <a16:creationId xmlns="" xmlns:a16="http://schemas.microsoft.com/office/drawing/2014/main" id="{479B9998-2BEC-4D08-B6FD-3EE3B51D51CD}"/>
                </a:ext>
              </a:extLst>
            </p:cNvPr>
            <p:cNvSpPr txBox="1"/>
            <p:nvPr/>
          </p:nvSpPr>
          <p:spPr>
            <a:xfrm>
              <a:off x="6096000" y="1088707"/>
              <a:ext cx="2330008" cy="1405509"/>
            </a:xfrm>
            <a:prstGeom prst="rect">
              <a:avLst/>
            </a:prstGeom>
            <a:solidFill>
              <a:schemeClr val="accent1">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0013" tIns="100013" rIns="100013" bIns="100013" numCol="1" spcCol="1270" anchor="ctr" anchorCtr="0">
              <a:noAutofit/>
            </a:bodyPr>
            <a:lstStyle/>
            <a:p>
              <a:pPr marL="128588" indent="-128588" defTabSz="466725">
                <a:lnSpc>
                  <a:spcPct val="90000"/>
                </a:lnSpc>
                <a:spcBef>
                  <a:spcPct val="0"/>
                </a:spcBef>
                <a:spcAft>
                  <a:spcPct val="35000"/>
                </a:spcAft>
                <a:buFont typeface="Arial" panose="020B0604020202020204" pitchFamily="34" charset="0"/>
                <a:buChar char="•"/>
              </a:pPr>
              <a:r>
                <a:rPr lang="en-GB" sz="975">
                  <a:solidFill>
                    <a:srgbClr val="454D55"/>
                  </a:solidFill>
                  <a:latin typeface="Arial" panose="020B0604020202020204" pitchFamily="34" charset="0"/>
                  <a:cs typeface="Arial" panose="020B0604020202020204" pitchFamily="34" charset="0"/>
                </a:rPr>
                <a:t>Review results survey 2</a:t>
              </a:r>
            </a:p>
            <a:p>
              <a:pPr marL="128588" indent="-128588" defTabSz="466725">
                <a:lnSpc>
                  <a:spcPct val="90000"/>
                </a:lnSpc>
                <a:spcBef>
                  <a:spcPct val="0"/>
                </a:spcBef>
                <a:spcAft>
                  <a:spcPct val="35000"/>
                </a:spcAft>
                <a:buFont typeface="Arial" panose="020B0604020202020204" pitchFamily="34" charset="0"/>
                <a:buChar char="•"/>
              </a:pPr>
              <a:r>
                <a:rPr lang="en-GB" sz="975">
                  <a:solidFill>
                    <a:srgbClr val="454D55"/>
                  </a:solidFill>
                  <a:latin typeface="Arial" panose="020B0604020202020204" pitchFamily="34" charset="0"/>
                  <a:cs typeface="Arial" panose="020B0604020202020204" pitchFamily="34" charset="0"/>
                </a:rPr>
                <a:t>Layer 3 delivered</a:t>
              </a:r>
            </a:p>
            <a:p>
              <a:pPr marL="128588" indent="-128588" defTabSz="466725">
                <a:lnSpc>
                  <a:spcPct val="90000"/>
                </a:lnSpc>
                <a:spcBef>
                  <a:spcPct val="0"/>
                </a:spcBef>
                <a:spcAft>
                  <a:spcPct val="35000"/>
                </a:spcAft>
                <a:buFont typeface="Arial" panose="020B0604020202020204" pitchFamily="34" charset="0"/>
                <a:buChar char="•"/>
              </a:pPr>
              <a:r>
                <a:rPr lang="en-GB" sz="975">
                  <a:solidFill>
                    <a:srgbClr val="454D55"/>
                  </a:solidFill>
                  <a:latin typeface="Arial" panose="020B0604020202020204" pitchFamily="34" charset="0"/>
                  <a:cs typeface="Arial" panose="020B0604020202020204" pitchFamily="34" charset="0"/>
                </a:rPr>
                <a:t>Survey 3 undertaken</a:t>
              </a:r>
            </a:p>
            <a:p>
              <a:pPr marL="128588" indent="-128588" defTabSz="466725">
                <a:lnSpc>
                  <a:spcPct val="90000"/>
                </a:lnSpc>
                <a:spcBef>
                  <a:spcPct val="0"/>
                </a:spcBef>
                <a:spcAft>
                  <a:spcPct val="35000"/>
                </a:spcAft>
                <a:buFont typeface="Arial" panose="020B0604020202020204" pitchFamily="34" charset="0"/>
                <a:buChar char="•"/>
              </a:pPr>
              <a:endParaRPr lang="en-US" sz="900" b="1">
                <a:solidFill>
                  <a:srgbClr val="454D55"/>
                </a:solidFill>
                <a:latin typeface="Calibri" panose="020F0502020204030204" pitchFamily="34" charset="0"/>
                <a:cs typeface="Calibri" panose="020F0502020204030204" pitchFamily="34" charset="0"/>
              </a:endParaRPr>
            </a:p>
          </p:txBody>
        </p:sp>
      </p:grpSp>
      <p:grpSp>
        <p:nvGrpSpPr>
          <p:cNvPr id="27" name="Group 26">
            <a:extLst>
              <a:ext uri="{FF2B5EF4-FFF2-40B4-BE49-F238E27FC236}">
                <a16:creationId xmlns="" xmlns:a16="http://schemas.microsoft.com/office/drawing/2014/main" id="{C770058B-6F2D-4A2A-9D33-0923AE804D41}"/>
              </a:ext>
            </a:extLst>
          </p:cNvPr>
          <p:cNvGrpSpPr/>
          <p:nvPr/>
        </p:nvGrpSpPr>
        <p:grpSpPr>
          <a:xfrm>
            <a:off x="1907704" y="4311920"/>
            <a:ext cx="1747506" cy="1462183"/>
            <a:chOff x="6096000" y="1088707"/>
            <a:chExt cx="2330008" cy="1949577"/>
          </a:xfrm>
        </p:grpSpPr>
        <p:grpSp>
          <p:nvGrpSpPr>
            <p:cNvPr id="28" name="Group 27">
              <a:extLst>
                <a:ext uri="{FF2B5EF4-FFF2-40B4-BE49-F238E27FC236}">
                  <a16:creationId xmlns="" xmlns:a16="http://schemas.microsoft.com/office/drawing/2014/main" id="{327A1D5C-08F0-46A9-A507-F7EFC53C97A8}"/>
                </a:ext>
              </a:extLst>
            </p:cNvPr>
            <p:cNvGrpSpPr/>
            <p:nvPr/>
          </p:nvGrpSpPr>
          <p:grpSpPr>
            <a:xfrm>
              <a:off x="6096000" y="2494216"/>
              <a:ext cx="2330008" cy="544068"/>
              <a:chOff x="4603434" y="1405509"/>
              <a:chExt cx="2330008" cy="544068"/>
            </a:xfrm>
          </p:grpSpPr>
          <p:sp>
            <p:nvSpPr>
              <p:cNvPr id="30" name="Rectangle 29">
                <a:extLst>
                  <a:ext uri="{FF2B5EF4-FFF2-40B4-BE49-F238E27FC236}">
                    <a16:creationId xmlns="" xmlns:a16="http://schemas.microsoft.com/office/drawing/2014/main" id="{074FEF55-E312-4C3D-BCB1-AE957EE5CF25}"/>
                  </a:ext>
                </a:extLst>
              </p:cNvPr>
              <p:cNvSpPr/>
              <p:nvPr/>
            </p:nvSpPr>
            <p:spPr>
              <a:xfrm>
                <a:off x="4603434" y="1405509"/>
                <a:ext cx="2330008" cy="544068"/>
              </a:xfrm>
              <a:prstGeom prst="rect">
                <a:avLst/>
              </a:prstGeom>
              <a:solidFill>
                <a:srgbClr val="0070C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1" name="TextBox 30">
                <a:extLst>
                  <a:ext uri="{FF2B5EF4-FFF2-40B4-BE49-F238E27FC236}">
                    <a16:creationId xmlns="" xmlns:a16="http://schemas.microsoft.com/office/drawing/2014/main" id="{0A89FB97-FE1E-491F-9850-DC7803A2E34A}"/>
                  </a:ext>
                </a:extLst>
              </p:cNvPr>
              <p:cNvSpPr txBox="1"/>
              <p:nvPr/>
            </p:nvSpPr>
            <p:spPr>
              <a:xfrm>
                <a:off x="4603434" y="1405509"/>
                <a:ext cx="2330008" cy="5440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600075">
                  <a:lnSpc>
                    <a:spcPct val="90000"/>
                  </a:lnSpc>
                  <a:spcBef>
                    <a:spcPct val="0"/>
                  </a:spcBef>
                  <a:spcAft>
                    <a:spcPct val="35000"/>
                  </a:spcAft>
                  <a:defRPr b="1"/>
                </a:pPr>
                <a:r>
                  <a:rPr lang="en-US" sz="1200">
                    <a:latin typeface="Calibri" panose="020F0502020204030204" pitchFamily="34" charset="0"/>
                    <a:cs typeface="Calibri" panose="020F0502020204030204" pitchFamily="34" charset="0"/>
                  </a:rPr>
                  <a:t>Virtual Workshop 1</a:t>
                </a:r>
              </a:p>
            </p:txBody>
          </p:sp>
        </p:grpSp>
        <p:sp>
          <p:nvSpPr>
            <p:cNvPr id="29" name="TextBox 28">
              <a:extLst>
                <a:ext uri="{FF2B5EF4-FFF2-40B4-BE49-F238E27FC236}">
                  <a16:creationId xmlns="" xmlns:a16="http://schemas.microsoft.com/office/drawing/2014/main" id="{22F70019-0F18-4835-A685-ADE33123D5FE}"/>
                </a:ext>
              </a:extLst>
            </p:cNvPr>
            <p:cNvSpPr txBox="1"/>
            <p:nvPr/>
          </p:nvSpPr>
          <p:spPr>
            <a:xfrm>
              <a:off x="6096000" y="1088707"/>
              <a:ext cx="2330008" cy="1405509"/>
            </a:xfrm>
            <a:prstGeom prst="rect">
              <a:avLst/>
            </a:prstGeom>
            <a:solidFill>
              <a:schemeClr val="accent1">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0013" tIns="100013" rIns="100013" bIns="100013" numCol="1" spcCol="1270" anchor="ctr" anchorCtr="0">
              <a:noAutofit/>
            </a:bodyPr>
            <a:lstStyle/>
            <a:p>
              <a:pPr marL="128588" indent="-128588" defTabSz="466725">
                <a:lnSpc>
                  <a:spcPct val="90000"/>
                </a:lnSpc>
                <a:spcBef>
                  <a:spcPct val="0"/>
                </a:spcBef>
                <a:spcAft>
                  <a:spcPct val="35000"/>
                </a:spcAft>
                <a:buFont typeface="Arial" panose="020B0604020202020204" pitchFamily="34" charset="0"/>
                <a:buChar char="•"/>
              </a:pPr>
              <a:r>
                <a:rPr lang="en-GB" sz="975" dirty="0">
                  <a:solidFill>
                    <a:srgbClr val="454D55"/>
                  </a:solidFill>
                  <a:latin typeface="Arial" panose="020B0604020202020204" pitchFamily="34" charset="0"/>
                  <a:cs typeface="Arial" panose="020B0604020202020204" pitchFamily="34" charset="0"/>
                </a:rPr>
                <a:t>Review results survey 1</a:t>
              </a:r>
            </a:p>
            <a:p>
              <a:pPr marL="128588" indent="-128588" defTabSz="466725">
                <a:lnSpc>
                  <a:spcPct val="90000"/>
                </a:lnSpc>
                <a:spcBef>
                  <a:spcPct val="0"/>
                </a:spcBef>
                <a:spcAft>
                  <a:spcPct val="35000"/>
                </a:spcAft>
                <a:buFont typeface="Arial" panose="020B0604020202020204" pitchFamily="34" charset="0"/>
                <a:buChar char="•"/>
              </a:pPr>
              <a:r>
                <a:rPr lang="en-GB" sz="975" dirty="0">
                  <a:solidFill>
                    <a:srgbClr val="454D55"/>
                  </a:solidFill>
                  <a:latin typeface="Arial" panose="020B0604020202020204" pitchFamily="34" charset="0"/>
                  <a:cs typeface="Arial" panose="020B0604020202020204" pitchFamily="34" charset="0"/>
                </a:rPr>
                <a:t>Layer 2 delivered</a:t>
              </a:r>
            </a:p>
            <a:p>
              <a:pPr marL="128588" indent="-128588" defTabSz="466725">
                <a:lnSpc>
                  <a:spcPct val="90000"/>
                </a:lnSpc>
                <a:spcBef>
                  <a:spcPct val="0"/>
                </a:spcBef>
                <a:spcAft>
                  <a:spcPct val="35000"/>
                </a:spcAft>
                <a:buFont typeface="Arial" panose="020B0604020202020204" pitchFamily="34" charset="0"/>
                <a:buChar char="•"/>
              </a:pPr>
              <a:r>
                <a:rPr lang="en-GB" sz="975" dirty="0">
                  <a:solidFill>
                    <a:srgbClr val="454D55"/>
                  </a:solidFill>
                  <a:latin typeface="Arial" panose="020B0604020202020204" pitchFamily="34" charset="0"/>
                  <a:cs typeface="Arial" panose="020B0604020202020204" pitchFamily="34" charset="0"/>
                </a:rPr>
                <a:t>Survey 2 undertaken</a:t>
              </a:r>
            </a:p>
          </p:txBody>
        </p:sp>
      </p:grpSp>
      <p:grpSp>
        <p:nvGrpSpPr>
          <p:cNvPr id="32" name="Group 31">
            <a:extLst>
              <a:ext uri="{FF2B5EF4-FFF2-40B4-BE49-F238E27FC236}">
                <a16:creationId xmlns="" xmlns:a16="http://schemas.microsoft.com/office/drawing/2014/main" id="{0C3D603C-94C3-4043-9A3B-C4F6C9E7E577}"/>
              </a:ext>
            </a:extLst>
          </p:cNvPr>
          <p:cNvGrpSpPr/>
          <p:nvPr/>
        </p:nvGrpSpPr>
        <p:grpSpPr>
          <a:xfrm>
            <a:off x="450675" y="2090375"/>
            <a:ext cx="1747506" cy="1462183"/>
            <a:chOff x="6096000" y="1088707"/>
            <a:chExt cx="2330008" cy="1949577"/>
          </a:xfrm>
        </p:grpSpPr>
        <p:grpSp>
          <p:nvGrpSpPr>
            <p:cNvPr id="33" name="Group 32">
              <a:extLst>
                <a:ext uri="{FF2B5EF4-FFF2-40B4-BE49-F238E27FC236}">
                  <a16:creationId xmlns="" xmlns:a16="http://schemas.microsoft.com/office/drawing/2014/main" id="{EBC4506C-8C50-412D-B4FC-4A7E2E240522}"/>
                </a:ext>
              </a:extLst>
            </p:cNvPr>
            <p:cNvGrpSpPr/>
            <p:nvPr/>
          </p:nvGrpSpPr>
          <p:grpSpPr>
            <a:xfrm>
              <a:off x="6096000" y="2494216"/>
              <a:ext cx="2330008" cy="544068"/>
              <a:chOff x="4603434" y="1405509"/>
              <a:chExt cx="2330008" cy="544068"/>
            </a:xfrm>
          </p:grpSpPr>
          <p:sp>
            <p:nvSpPr>
              <p:cNvPr id="35" name="Rectangle 34">
                <a:extLst>
                  <a:ext uri="{FF2B5EF4-FFF2-40B4-BE49-F238E27FC236}">
                    <a16:creationId xmlns="" xmlns:a16="http://schemas.microsoft.com/office/drawing/2014/main" id="{678A562C-068D-444B-81EB-4CC186826596}"/>
                  </a:ext>
                </a:extLst>
              </p:cNvPr>
              <p:cNvSpPr/>
              <p:nvPr/>
            </p:nvSpPr>
            <p:spPr>
              <a:xfrm>
                <a:off x="4603434" y="1405509"/>
                <a:ext cx="2330008" cy="544068"/>
              </a:xfrm>
              <a:prstGeom prst="rect">
                <a:avLst/>
              </a:prstGeom>
              <a:solidFill>
                <a:srgbClr val="0070C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6" name="TextBox 35">
                <a:extLst>
                  <a:ext uri="{FF2B5EF4-FFF2-40B4-BE49-F238E27FC236}">
                    <a16:creationId xmlns="" xmlns:a16="http://schemas.microsoft.com/office/drawing/2014/main" id="{E833DBD1-88C2-4EA2-B7EF-86573541802E}"/>
                  </a:ext>
                </a:extLst>
              </p:cNvPr>
              <p:cNvSpPr txBox="1"/>
              <p:nvPr/>
            </p:nvSpPr>
            <p:spPr>
              <a:xfrm>
                <a:off x="4603434" y="1405509"/>
                <a:ext cx="2330008" cy="5440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600075">
                  <a:lnSpc>
                    <a:spcPct val="90000"/>
                  </a:lnSpc>
                  <a:spcBef>
                    <a:spcPct val="0"/>
                  </a:spcBef>
                  <a:spcAft>
                    <a:spcPct val="35000"/>
                  </a:spcAft>
                  <a:defRPr b="1"/>
                </a:pPr>
                <a:r>
                  <a:rPr lang="en-US" sz="1200">
                    <a:latin typeface="Calibri" panose="020F0502020204030204" pitchFamily="34" charset="0"/>
                    <a:cs typeface="Calibri" panose="020F0502020204030204" pitchFamily="34" charset="0"/>
                  </a:rPr>
                  <a:t>Face-to-face Launch</a:t>
                </a:r>
              </a:p>
            </p:txBody>
          </p:sp>
        </p:grpSp>
        <p:sp>
          <p:nvSpPr>
            <p:cNvPr id="34" name="TextBox 33">
              <a:extLst>
                <a:ext uri="{FF2B5EF4-FFF2-40B4-BE49-F238E27FC236}">
                  <a16:creationId xmlns="" xmlns:a16="http://schemas.microsoft.com/office/drawing/2014/main" id="{B98795E9-8DE7-4062-80E5-D71467871FB4}"/>
                </a:ext>
              </a:extLst>
            </p:cNvPr>
            <p:cNvSpPr txBox="1"/>
            <p:nvPr/>
          </p:nvSpPr>
          <p:spPr>
            <a:xfrm>
              <a:off x="6096000" y="1088707"/>
              <a:ext cx="2330008" cy="1405509"/>
            </a:xfrm>
            <a:prstGeom prst="rect">
              <a:avLst/>
            </a:prstGeom>
            <a:solidFill>
              <a:schemeClr val="accent1">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0013" tIns="100013" rIns="100013" bIns="100013" numCol="1" spcCol="1270" anchor="ctr" anchorCtr="0">
              <a:noAutofit/>
            </a:bodyPr>
            <a:lstStyle/>
            <a:p>
              <a:pPr marL="128588" indent="-128588" defTabSz="466725">
                <a:lnSpc>
                  <a:spcPct val="90000"/>
                </a:lnSpc>
                <a:spcBef>
                  <a:spcPct val="0"/>
                </a:spcBef>
                <a:spcAft>
                  <a:spcPct val="35000"/>
                </a:spcAft>
                <a:buFont typeface="Arial" panose="020B0604020202020204" pitchFamily="34" charset="0"/>
                <a:buChar char="•"/>
              </a:pPr>
              <a:r>
                <a:rPr lang="en-US" sz="975">
                  <a:solidFill>
                    <a:srgbClr val="454D55"/>
                  </a:solidFill>
                  <a:latin typeface="Arial" panose="020B0604020202020204" pitchFamily="34" charset="0"/>
                  <a:cs typeface="Arial" panose="020B0604020202020204" pitchFamily="34" charset="0"/>
                </a:rPr>
                <a:t>Layer 1 delivered launch event</a:t>
              </a:r>
            </a:p>
            <a:p>
              <a:pPr marL="128588" indent="-128588" defTabSz="466725">
                <a:lnSpc>
                  <a:spcPct val="90000"/>
                </a:lnSpc>
                <a:spcBef>
                  <a:spcPct val="0"/>
                </a:spcBef>
                <a:spcAft>
                  <a:spcPct val="35000"/>
                </a:spcAft>
                <a:buFont typeface="Arial" panose="020B0604020202020204" pitchFamily="34" charset="0"/>
                <a:buChar char="•"/>
              </a:pPr>
              <a:r>
                <a:rPr lang="en-US" sz="975">
                  <a:solidFill>
                    <a:srgbClr val="454D55"/>
                  </a:solidFill>
                  <a:latin typeface="Arial" panose="020B0604020202020204" pitchFamily="34" charset="0"/>
                  <a:cs typeface="Arial" panose="020B0604020202020204" pitchFamily="34" charset="0"/>
                </a:rPr>
                <a:t>Survey 1 undertaken</a:t>
              </a:r>
            </a:p>
          </p:txBody>
        </p:sp>
      </p:grpSp>
      <p:grpSp>
        <p:nvGrpSpPr>
          <p:cNvPr id="49" name="Group 48">
            <a:extLst>
              <a:ext uri="{FF2B5EF4-FFF2-40B4-BE49-F238E27FC236}">
                <a16:creationId xmlns="" xmlns:a16="http://schemas.microsoft.com/office/drawing/2014/main" id="{0A73B6E1-980B-4DFC-BA86-6DE2FF213A56}"/>
              </a:ext>
            </a:extLst>
          </p:cNvPr>
          <p:cNvGrpSpPr/>
          <p:nvPr/>
        </p:nvGrpSpPr>
        <p:grpSpPr>
          <a:xfrm>
            <a:off x="4912726" y="4310612"/>
            <a:ext cx="1747506" cy="1462183"/>
            <a:chOff x="6096000" y="1088707"/>
            <a:chExt cx="2330008" cy="1949577"/>
          </a:xfrm>
        </p:grpSpPr>
        <p:grpSp>
          <p:nvGrpSpPr>
            <p:cNvPr id="50" name="Group 49">
              <a:extLst>
                <a:ext uri="{FF2B5EF4-FFF2-40B4-BE49-F238E27FC236}">
                  <a16:creationId xmlns="" xmlns:a16="http://schemas.microsoft.com/office/drawing/2014/main" id="{AF82BA16-E944-40FC-AE5E-2BF1F977122D}"/>
                </a:ext>
              </a:extLst>
            </p:cNvPr>
            <p:cNvGrpSpPr/>
            <p:nvPr/>
          </p:nvGrpSpPr>
          <p:grpSpPr>
            <a:xfrm>
              <a:off x="6096000" y="2494216"/>
              <a:ext cx="2330008" cy="544068"/>
              <a:chOff x="4603434" y="1405509"/>
              <a:chExt cx="2330008" cy="544068"/>
            </a:xfrm>
          </p:grpSpPr>
          <p:sp>
            <p:nvSpPr>
              <p:cNvPr id="52" name="Rectangle 51">
                <a:extLst>
                  <a:ext uri="{FF2B5EF4-FFF2-40B4-BE49-F238E27FC236}">
                    <a16:creationId xmlns="" xmlns:a16="http://schemas.microsoft.com/office/drawing/2014/main" id="{55DBB080-2A07-4F0B-83DC-5AFC312B699C}"/>
                  </a:ext>
                </a:extLst>
              </p:cNvPr>
              <p:cNvSpPr/>
              <p:nvPr/>
            </p:nvSpPr>
            <p:spPr>
              <a:xfrm>
                <a:off x="4603434" y="1405509"/>
                <a:ext cx="2330008" cy="544068"/>
              </a:xfrm>
              <a:prstGeom prst="rect">
                <a:avLst/>
              </a:prstGeom>
              <a:solidFill>
                <a:srgbClr val="0070C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53" name="TextBox 52">
                <a:extLst>
                  <a:ext uri="{FF2B5EF4-FFF2-40B4-BE49-F238E27FC236}">
                    <a16:creationId xmlns="" xmlns:a16="http://schemas.microsoft.com/office/drawing/2014/main" id="{612AD3B4-B501-40B7-8C93-B3AD0B8FF2FC}"/>
                  </a:ext>
                </a:extLst>
              </p:cNvPr>
              <p:cNvSpPr txBox="1"/>
              <p:nvPr/>
            </p:nvSpPr>
            <p:spPr>
              <a:xfrm>
                <a:off x="4603434" y="1405509"/>
                <a:ext cx="2330008" cy="5440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600075">
                  <a:lnSpc>
                    <a:spcPct val="90000"/>
                  </a:lnSpc>
                  <a:spcBef>
                    <a:spcPct val="0"/>
                  </a:spcBef>
                  <a:spcAft>
                    <a:spcPct val="35000"/>
                  </a:spcAft>
                  <a:defRPr b="1"/>
                </a:pPr>
                <a:r>
                  <a:rPr lang="en-US" sz="1200">
                    <a:latin typeface="Calibri" panose="020F0502020204030204" pitchFamily="34" charset="0"/>
                    <a:cs typeface="Calibri" panose="020F0502020204030204" pitchFamily="34" charset="0"/>
                  </a:rPr>
                  <a:t>Virtual Workshop 3</a:t>
                </a:r>
              </a:p>
            </p:txBody>
          </p:sp>
        </p:grpSp>
        <p:sp>
          <p:nvSpPr>
            <p:cNvPr id="51" name="TextBox 50">
              <a:extLst>
                <a:ext uri="{FF2B5EF4-FFF2-40B4-BE49-F238E27FC236}">
                  <a16:creationId xmlns="" xmlns:a16="http://schemas.microsoft.com/office/drawing/2014/main" id="{6EEA89E3-BF14-4F49-8402-3F5567320E5D}"/>
                </a:ext>
              </a:extLst>
            </p:cNvPr>
            <p:cNvSpPr txBox="1"/>
            <p:nvPr/>
          </p:nvSpPr>
          <p:spPr>
            <a:xfrm>
              <a:off x="6096000" y="1088707"/>
              <a:ext cx="2330008" cy="1405509"/>
            </a:xfrm>
            <a:prstGeom prst="rect">
              <a:avLst/>
            </a:prstGeom>
            <a:solidFill>
              <a:schemeClr val="accent1">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0013" tIns="100013" rIns="100013" bIns="100013" numCol="1" spcCol="1270" anchor="ctr" anchorCtr="0">
              <a:noAutofit/>
            </a:bodyPr>
            <a:lstStyle/>
            <a:p>
              <a:pPr marL="128588" indent="-128588" defTabSz="466725">
                <a:lnSpc>
                  <a:spcPct val="90000"/>
                </a:lnSpc>
                <a:spcBef>
                  <a:spcPct val="0"/>
                </a:spcBef>
                <a:spcAft>
                  <a:spcPct val="35000"/>
                </a:spcAft>
                <a:buFont typeface="Arial" panose="020B0604020202020204" pitchFamily="34" charset="0"/>
                <a:buChar char="•"/>
              </a:pPr>
              <a:r>
                <a:rPr lang="en-GB" sz="975" dirty="0">
                  <a:solidFill>
                    <a:srgbClr val="454D55"/>
                  </a:solidFill>
                  <a:latin typeface="Arial" panose="020B0604020202020204" pitchFamily="34" charset="0"/>
                  <a:cs typeface="Arial" panose="020B0604020202020204" pitchFamily="34" charset="0"/>
                </a:rPr>
                <a:t>Review results survey 3</a:t>
              </a:r>
            </a:p>
            <a:p>
              <a:pPr marL="128588" indent="-128588" defTabSz="466725">
                <a:lnSpc>
                  <a:spcPct val="90000"/>
                </a:lnSpc>
                <a:spcBef>
                  <a:spcPct val="0"/>
                </a:spcBef>
                <a:spcAft>
                  <a:spcPct val="35000"/>
                </a:spcAft>
                <a:buFont typeface="Arial" panose="020B0604020202020204" pitchFamily="34" charset="0"/>
                <a:buChar char="•"/>
              </a:pPr>
              <a:r>
                <a:rPr lang="en-GB" sz="975" dirty="0">
                  <a:solidFill>
                    <a:srgbClr val="454D55"/>
                  </a:solidFill>
                  <a:latin typeface="Arial" panose="020B0604020202020204" pitchFamily="34" charset="0"/>
                  <a:cs typeface="Arial" panose="020B0604020202020204" pitchFamily="34" charset="0"/>
                </a:rPr>
                <a:t>Review final results and insight/learning</a:t>
              </a:r>
            </a:p>
            <a:p>
              <a:pPr marL="128588" indent="-128588" defTabSz="466725">
                <a:lnSpc>
                  <a:spcPct val="90000"/>
                </a:lnSpc>
                <a:spcBef>
                  <a:spcPct val="0"/>
                </a:spcBef>
                <a:spcAft>
                  <a:spcPct val="35000"/>
                </a:spcAft>
                <a:buFont typeface="Arial" panose="020B0604020202020204" pitchFamily="34" charset="0"/>
                <a:buChar char="•"/>
              </a:pPr>
              <a:r>
                <a:rPr lang="en-GB" sz="975" dirty="0">
                  <a:solidFill>
                    <a:srgbClr val="454D55"/>
                  </a:solidFill>
                  <a:latin typeface="Arial" panose="020B0604020202020204" pitchFamily="34" charset="0"/>
                  <a:cs typeface="Arial" panose="020B0604020202020204" pitchFamily="34" charset="0"/>
                </a:rPr>
                <a:t>90-day plans agreed</a:t>
              </a:r>
            </a:p>
            <a:p>
              <a:pPr marL="128588" indent="-128588" defTabSz="466725">
                <a:lnSpc>
                  <a:spcPct val="90000"/>
                </a:lnSpc>
                <a:spcBef>
                  <a:spcPct val="0"/>
                </a:spcBef>
                <a:spcAft>
                  <a:spcPct val="35000"/>
                </a:spcAft>
                <a:buFont typeface="Arial" panose="020B0604020202020204" pitchFamily="34" charset="0"/>
                <a:buChar char="•"/>
              </a:pPr>
              <a:r>
                <a:rPr lang="en-GB" sz="975" dirty="0">
                  <a:solidFill>
                    <a:srgbClr val="454D55"/>
                  </a:solidFill>
                  <a:latin typeface="Arial" panose="020B0604020202020204" pitchFamily="34" charset="0"/>
                  <a:cs typeface="Arial" panose="020B0604020202020204" pitchFamily="34" charset="0"/>
                </a:rPr>
                <a:t>Final report written</a:t>
              </a:r>
            </a:p>
          </p:txBody>
        </p:sp>
      </p:grpSp>
      <p:cxnSp>
        <p:nvCxnSpPr>
          <p:cNvPr id="57" name="Straight Arrow Connector 56">
            <a:extLst>
              <a:ext uri="{FF2B5EF4-FFF2-40B4-BE49-F238E27FC236}">
                <a16:creationId xmlns="" xmlns:a16="http://schemas.microsoft.com/office/drawing/2014/main" id="{7EC72926-0445-4195-9F6F-7B5E0EE9AFD8}"/>
              </a:ext>
            </a:extLst>
          </p:cNvPr>
          <p:cNvCxnSpPr>
            <a:cxnSpLocks/>
          </p:cNvCxnSpPr>
          <p:nvPr/>
        </p:nvCxnSpPr>
        <p:spPr>
          <a:xfrm flipV="1">
            <a:off x="2781457" y="4069393"/>
            <a:ext cx="0" cy="2473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 xmlns:a16="http://schemas.microsoft.com/office/drawing/2014/main" id="{41F71C0D-1AD2-41C0-8104-A604E0CCA783}"/>
              </a:ext>
            </a:extLst>
          </p:cNvPr>
          <p:cNvCxnSpPr>
            <a:cxnSpLocks/>
          </p:cNvCxnSpPr>
          <p:nvPr/>
        </p:nvCxnSpPr>
        <p:spPr>
          <a:xfrm flipV="1">
            <a:off x="5796136" y="4069393"/>
            <a:ext cx="0" cy="2473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 xmlns:a16="http://schemas.microsoft.com/office/drawing/2014/main" id="{F1DFECC5-C258-4711-9106-93EB46FCA248}"/>
              </a:ext>
            </a:extLst>
          </p:cNvPr>
          <p:cNvCxnSpPr>
            <a:cxnSpLocks/>
          </p:cNvCxnSpPr>
          <p:nvPr/>
        </p:nvCxnSpPr>
        <p:spPr>
          <a:xfrm rot="10800000" flipV="1">
            <a:off x="1324428" y="3541727"/>
            <a:ext cx="0" cy="2473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 xmlns:a16="http://schemas.microsoft.com/office/drawing/2014/main" id="{AEAEF16A-8428-4EB2-9FD2-81BACE7875BF}"/>
              </a:ext>
            </a:extLst>
          </p:cNvPr>
          <p:cNvCxnSpPr>
            <a:cxnSpLocks/>
          </p:cNvCxnSpPr>
          <p:nvPr/>
        </p:nvCxnSpPr>
        <p:spPr>
          <a:xfrm rot="10800000" flipV="1">
            <a:off x="4278689" y="3523031"/>
            <a:ext cx="0" cy="2473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 xmlns:a16="http://schemas.microsoft.com/office/drawing/2014/main" id="{9E6640C8-304F-4B5B-B249-62BDD2553AC5}"/>
              </a:ext>
            </a:extLst>
          </p:cNvPr>
          <p:cNvCxnSpPr>
            <a:cxnSpLocks/>
          </p:cNvCxnSpPr>
          <p:nvPr/>
        </p:nvCxnSpPr>
        <p:spPr>
          <a:xfrm rot="10800000" flipV="1">
            <a:off x="6987482" y="3537685"/>
            <a:ext cx="0" cy="2473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 xmlns:a16="http://schemas.microsoft.com/office/drawing/2014/main" id="{FA860F79-6F5B-494A-B725-1C54A38AB23E}"/>
              </a:ext>
            </a:extLst>
          </p:cNvPr>
          <p:cNvSpPr txBox="1"/>
          <p:nvPr/>
        </p:nvSpPr>
        <p:spPr>
          <a:xfrm>
            <a:off x="824099" y="4056566"/>
            <a:ext cx="1018228" cy="253916"/>
          </a:xfrm>
          <a:prstGeom prst="rect">
            <a:avLst/>
          </a:prstGeom>
          <a:noFill/>
        </p:spPr>
        <p:txBody>
          <a:bodyPr wrap="none" rtlCol="0" anchor="ctr" anchorCtr="0">
            <a:spAutoFit/>
          </a:bodyPr>
          <a:lstStyle/>
          <a:p>
            <a:pPr algn="ctr"/>
            <a:r>
              <a:rPr lang="en-US" sz="1050" b="1" dirty="0">
                <a:solidFill>
                  <a:schemeClr val="tx1">
                    <a:lumMod val="50000"/>
                    <a:lumOff val="50000"/>
                  </a:schemeClr>
                </a:solidFill>
                <a:latin typeface="+mj-lt"/>
              </a:rPr>
              <a:t>10 March 2023</a:t>
            </a:r>
          </a:p>
        </p:txBody>
      </p:sp>
      <p:sp>
        <p:nvSpPr>
          <p:cNvPr id="72" name="TextBox 71">
            <a:extLst>
              <a:ext uri="{FF2B5EF4-FFF2-40B4-BE49-F238E27FC236}">
                <a16:creationId xmlns="" xmlns:a16="http://schemas.microsoft.com/office/drawing/2014/main" id="{04DDAB5F-003D-4B8C-9170-F9A08203B648}"/>
              </a:ext>
            </a:extLst>
          </p:cNvPr>
          <p:cNvSpPr txBox="1"/>
          <p:nvPr/>
        </p:nvSpPr>
        <p:spPr>
          <a:xfrm>
            <a:off x="2320683" y="3557693"/>
            <a:ext cx="837089" cy="253916"/>
          </a:xfrm>
          <a:prstGeom prst="rect">
            <a:avLst/>
          </a:prstGeom>
          <a:noFill/>
        </p:spPr>
        <p:txBody>
          <a:bodyPr wrap="none" rtlCol="0" anchor="ctr" anchorCtr="0">
            <a:spAutoFit/>
          </a:bodyPr>
          <a:lstStyle/>
          <a:p>
            <a:pPr algn="ctr"/>
            <a:r>
              <a:rPr lang="en-US" sz="1050" b="1" dirty="0">
                <a:solidFill>
                  <a:schemeClr val="tx1">
                    <a:lumMod val="50000"/>
                    <a:lumOff val="50000"/>
                  </a:schemeClr>
                </a:solidFill>
                <a:latin typeface="+mj-lt"/>
              </a:rPr>
              <a:t>5 May 2023</a:t>
            </a:r>
          </a:p>
        </p:txBody>
      </p:sp>
      <p:sp>
        <p:nvSpPr>
          <p:cNvPr id="73" name="TextBox 72">
            <a:extLst>
              <a:ext uri="{FF2B5EF4-FFF2-40B4-BE49-F238E27FC236}">
                <a16:creationId xmlns="" xmlns:a16="http://schemas.microsoft.com/office/drawing/2014/main" id="{B6919D9F-57A3-4C9B-8A5F-DC12BFBC4DA8}"/>
              </a:ext>
            </a:extLst>
          </p:cNvPr>
          <p:cNvSpPr txBox="1"/>
          <p:nvPr/>
        </p:nvSpPr>
        <p:spPr>
          <a:xfrm>
            <a:off x="5311189" y="3550923"/>
            <a:ext cx="873958" cy="253916"/>
          </a:xfrm>
          <a:prstGeom prst="rect">
            <a:avLst/>
          </a:prstGeom>
          <a:noFill/>
        </p:spPr>
        <p:txBody>
          <a:bodyPr wrap="none" rtlCol="0" anchor="ctr" anchorCtr="0">
            <a:spAutoFit/>
          </a:bodyPr>
          <a:lstStyle/>
          <a:p>
            <a:pPr algn="ctr"/>
            <a:r>
              <a:rPr lang="en-US" sz="1050" b="1" dirty="0">
                <a:solidFill>
                  <a:schemeClr val="tx1">
                    <a:lumMod val="50000"/>
                    <a:lumOff val="50000"/>
                  </a:schemeClr>
                </a:solidFill>
                <a:latin typeface="+mj-lt"/>
              </a:rPr>
              <a:t>27 July 2023</a:t>
            </a:r>
          </a:p>
        </p:txBody>
      </p:sp>
      <p:sp>
        <p:nvSpPr>
          <p:cNvPr id="74" name="TextBox 73">
            <a:extLst>
              <a:ext uri="{FF2B5EF4-FFF2-40B4-BE49-F238E27FC236}">
                <a16:creationId xmlns="" xmlns:a16="http://schemas.microsoft.com/office/drawing/2014/main" id="{63B50AF7-D7CD-40E3-BCC3-10FDC7A5DC52}"/>
              </a:ext>
            </a:extLst>
          </p:cNvPr>
          <p:cNvSpPr txBox="1"/>
          <p:nvPr/>
        </p:nvSpPr>
        <p:spPr>
          <a:xfrm>
            <a:off x="3798552" y="4039180"/>
            <a:ext cx="946093" cy="253916"/>
          </a:xfrm>
          <a:prstGeom prst="rect">
            <a:avLst/>
          </a:prstGeom>
          <a:noFill/>
        </p:spPr>
        <p:txBody>
          <a:bodyPr wrap="none" rtlCol="0" anchor="ctr" anchorCtr="0">
            <a:spAutoFit/>
          </a:bodyPr>
          <a:lstStyle/>
          <a:p>
            <a:pPr algn="ctr"/>
            <a:r>
              <a:rPr lang="en-US" sz="1050" b="1" dirty="0">
                <a:solidFill>
                  <a:schemeClr val="tx1">
                    <a:lumMod val="50000"/>
                    <a:lumOff val="50000"/>
                  </a:schemeClr>
                </a:solidFill>
                <a:latin typeface="+mj-lt"/>
              </a:rPr>
              <a:t>16 June 2023</a:t>
            </a:r>
          </a:p>
        </p:txBody>
      </p:sp>
      <p:sp>
        <p:nvSpPr>
          <p:cNvPr id="75" name="TextBox 74">
            <a:extLst>
              <a:ext uri="{FF2B5EF4-FFF2-40B4-BE49-F238E27FC236}">
                <a16:creationId xmlns="" xmlns:a16="http://schemas.microsoft.com/office/drawing/2014/main" id="{AD1E44D1-45E1-4A5B-A012-413F20F4C843}"/>
              </a:ext>
            </a:extLst>
          </p:cNvPr>
          <p:cNvSpPr txBox="1"/>
          <p:nvPr/>
        </p:nvSpPr>
        <p:spPr>
          <a:xfrm>
            <a:off x="6525653" y="4039180"/>
            <a:ext cx="909223" cy="253916"/>
          </a:xfrm>
          <a:prstGeom prst="rect">
            <a:avLst/>
          </a:prstGeom>
          <a:noFill/>
        </p:spPr>
        <p:txBody>
          <a:bodyPr wrap="none" rtlCol="0" anchor="ctr" anchorCtr="0">
            <a:spAutoFit/>
          </a:bodyPr>
          <a:lstStyle/>
          <a:p>
            <a:pPr algn="ctr"/>
            <a:r>
              <a:rPr lang="en-US" sz="1050" b="1" dirty="0">
                <a:solidFill>
                  <a:schemeClr val="tx1">
                    <a:lumMod val="50000"/>
                    <a:lumOff val="50000"/>
                  </a:schemeClr>
                </a:solidFill>
                <a:latin typeface="+mj-lt"/>
              </a:rPr>
              <a:t>15 Sept 2023</a:t>
            </a:r>
          </a:p>
        </p:txBody>
      </p:sp>
      <p:cxnSp>
        <p:nvCxnSpPr>
          <p:cNvPr id="78" name="Straight Connector 77">
            <a:extLst>
              <a:ext uri="{FF2B5EF4-FFF2-40B4-BE49-F238E27FC236}">
                <a16:creationId xmlns="" xmlns:a16="http://schemas.microsoft.com/office/drawing/2014/main" id="{6EE79BB5-E8F5-48EE-B440-E7CF25826023}"/>
              </a:ext>
            </a:extLst>
          </p:cNvPr>
          <p:cNvCxnSpPr/>
          <p:nvPr/>
        </p:nvCxnSpPr>
        <p:spPr>
          <a:xfrm>
            <a:off x="165151" y="1679594"/>
            <a:ext cx="8491604" cy="0"/>
          </a:xfrm>
          <a:prstGeom prst="line">
            <a:avLst/>
          </a:prstGeom>
          <a:ln w="38100">
            <a:solidFill>
              <a:srgbClr val="A07BB7"/>
            </a:solidFill>
          </a:ln>
        </p:spPr>
        <p:style>
          <a:lnRef idx="1">
            <a:schemeClr val="accent1"/>
          </a:lnRef>
          <a:fillRef idx="0">
            <a:schemeClr val="accent1"/>
          </a:fillRef>
          <a:effectRef idx="0">
            <a:schemeClr val="accent1"/>
          </a:effectRef>
          <a:fontRef idx="minor">
            <a:schemeClr val="tx1"/>
          </a:fontRef>
        </p:style>
      </p:cxnSp>
      <p:sp>
        <p:nvSpPr>
          <p:cNvPr id="3" name="Arrow: Right 2">
            <a:extLst>
              <a:ext uri="{FF2B5EF4-FFF2-40B4-BE49-F238E27FC236}">
                <a16:creationId xmlns="" xmlns:a16="http://schemas.microsoft.com/office/drawing/2014/main" id="{6B789C82-51DA-DCE5-E0E7-24E5CC2BD040}"/>
              </a:ext>
            </a:extLst>
          </p:cNvPr>
          <p:cNvSpPr/>
          <p:nvPr/>
        </p:nvSpPr>
        <p:spPr>
          <a:xfrm>
            <a:off x="450675" y="3661203"/>
            <a:ext cx="8206066" cy="5378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 xmlns:a16="http://schemas.microsoft.com/office/drawing/2014/main" id="{B17AEA91-744E-AF94-A1BB-F2C7E512DCB7}"/>
              </a:ext>
            </a:extLst>
          </p:cNvPr>
          <p:cNvSpPr txBox="1"/>
          <p:nvPr/>
        </p:nvSpPr>
        <p:spPr>
          <a:xfrm>
            <a:off x="2315394" y="3735588"/>
            <a:ext cx="4176460" cy="369332"/>
          </a:xfrm>
          <a:prstGeom prst="rect">
            <a:avLst/>
          </a:prstGeom>
          <a:noFill/>
        </p:spPr>
        <p:txBody>
          <a:bodyPr wrap="square" rtlCol="0">
            <a:spAutoFit/>
          </a:bodyPr>
          <a:lstStyle/>
          <a:p>
            <a:r>
              <a:rPr lang="en-GB" b="1" dirty="0">
                <a:solidFill>
                  <a:schemeClr val="bg1"/>
                </a:solidFill>
              </a:rPr>
              <a:t>C  o  a  c  h  </a:t>
            </a:r>
            <a:r>
              <a:rPr lang="en-GB" b="1" dirty="0" err="1">
                <a:solidFill>
                  <a:schemeClr val="bg1"/>
                </a:solidFill>
              </a:rPr>
              <a:t>i</a:t>
            </a:r>
            <a:r>
              <a:rPr lang="en-GB" b="1" dirty="0">
                <a:solidFill>
                  <a:schemeClr val="bg1"/>
                </a:solidFill>
              </a:rPr>
              <a:t>  n  g      t  h  r  o  u  g  h  o  u  t</a:t>
            </a:r>
          </a:p>
        </p:txBody>
      </p:sp>
      <p:grpSp>
        <p:nvGrpSpPr>
          <p:cNvPr id="8" name="Group 7">
            <a:extLst>
              <a:ext uri="{FF2B5EF4-FFF2-40B4-BE49-F238E27FC236}">
                <a16:creationId xmlns="" xmlns:a16="http://schemas.microsoft.com/office/drawing/2014/main" id="{ED38DBE2-14FD-6391-83A9-883F8C75A716}"/>
              </a:ext>
            </a:extLst>
          </p:cNvPr>
          <p:cNvGrpSpPr/>
          <p:nvPr/>
        </p:nvGrpSpPr>
        <p:grpSpPr>
          <a:xfrm>
            <a:off x="6522643" y="2019309"/>
            <a:ext cx="929677" cy="1462183"/>
            <a:chOff x="6096000" y="1088707"/>
            <a:chExt cx="2330008" cy="1949577"/>
          </a:xfrm>
        </p:grpSpPr>
        <p:grpSp>
          <p:nvGrpSpPr>
            <p:cNvPr id="9" name="Group 8">
              <a:extLst>
                <a:ext uri="{FF2B5EF4-FFF2-40B4-BE49-F238E27FC236}">
                  <a16:creationId xmlns="" xmlns:a16="http://schemas.microsoft.com/office/drawing/2014/main" id="{5B076426-067C-EBDB-0DE8-DD123874FAE8}"/>
                </a:ext>
              </a:extLst>
            </p:cNvPr>
            <p:cNvGrpSpPr/>
            <p:nvPr/>
          </p:nvGrpSpPr>
          <p:grpSpPr>
            <a:xfrm>
              <a:off x="6096000" y="2494216"/>
              <a:ext cx="2330008" cy="544068"/>
              <a:chOff x="4603434" y="1405509"/>
              <a:chExt cx="2330008" cy="544068"/>
            </a:xfrm>
          </p:grpSpPr>
          <p:sp>
            <p:nvSpPr>
              <p:cNvPr id="11" name="Rectangle 10">
                <a:extLst>
                  <a:ext uri="{FF2B5EF4-FFF2-40B4-BE49-F238E27FC236}">
                    <a16:creationId xmlns="" xmlns:a16="http://schemas.microsoft.com/office/drawing/2014/main" id="{F1C0CD65-172C-C020-2769-3E80379FA7D1}"/>
                  </a:ext>
                </a:extLst>
              </p:cNvPr>
              <p:cNvSpPr/>
              <p:nvPr/>
            </p:nvSpPr>
            <p:spPr>
              <a:xfrm>
                <a:off x="4603434" y="1405509"/>
                <a:ext cx="2330008" cy="544068"/>
              </a:xfrm>
              <a:prstGeom prst="rect">
                <a:avLst/>
              </a:prstGeom>
              <a:solidFill>
                <a:srgbClr val="0070C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2" name="TextBox 11">
                <a:extLst>
                  <a:ext uri="{FF2B5EF4-FFF2-40B4-BE49-F238E27FC236}">
                    <a16:creationId xmlns="" xmlns:a16="http://schemas.microsoft.com/office/drawing/2014/main" id="{3F6D1836-7626-5A57-D744-258CCAB5AA90}"/>
                  </a:ext>
                </a:extLst>
              </p:cNvPr>
              <p:cNvSpPr txBox="1"/>
              <p:nvPr/>
            </p:nvSpPr>
            <p:spPr>
              <a:xfrm>
                <a:off x="4603434" y="1405509"/>
                <a:ext cx="2330008" cy="5440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600075">
                  <a:lnSpc>
                    <a:spcPct val="90000"/>
                  </a:lnSpc>
                  <a:spcBef>
                    <a:spcPct val="0"/>
                  </a:spcBef>
                  <a:spcAft>
                    <a:spcPct val="35000"/>
                  </a:spcAft>
                  <a:defRPr b="1"/>
                </a:pPr>
                <a:r>
                  <a:rPr lang="en-US" sz="1200" dirty="0">
                    <a:latin typeface="Calibri" panose="020F0502020204030204" pitchFamily="34" charset="0"/>
                    <a:cs typeface="Calibri" panose="020F0502020204030204" pitchFamily="34" charset="0"/>
                  </a:rPr>
                  <a:t>Sharing and learning </a:t>
                </a:r>
              </a:p>
            </p:txBody>
          </p:sp>
        </p:grpSp>
        <p:sp>
          <p:nvSpPr>
            <p:cNvPr id="10" name="TextBox 9">
              <a:extLst>
                <a:ext uri="{FF2B5EF4-FFF2-40B4-BE49-F238E27FC236}">
                  <a16:creationId xmlns="" xmlns:a16="http://schemas.microsoft.com/office/drawing/2014/main" id="{359C6314-A81C-6754-034A-A6EEF48058D2}"/>
                </a:ext>
              </a:extLst>
            </p:cNvPr>
            <p:cNvSpPr txBox="1"/>
            <p:nvPr/>
          </p:nvSpPr>
          <p:spPr>
            <a:xfrm>
              <a:off x="6096000" y="1088707"/>
              <a:ext cx="2330008" cy="1405509"/>
            </a:xfrm>
            <a:prstGeom prst="rect">
              <a:avLst/>
            </a:prstGeom>
            <a:solidFill>
              <a:schemeClr val="accent1">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0013" tIns="100013" rIns="100013" bIns="100013" numCol="1" spcCol="1270" anchor="ctr" anchorCtr="0">
              <a:noAutofit/>
            </a:bodyPr>
            <a:lstStyle/>
            <a:p>
              <a:pPr marL="128588" indent="-128588" defTabSz="466725">
                <a:lnSpc>
                  <a:spcPct val="90000"/>
                </a:lnSpc>
                <a:spcBef>
                  <a:spcPct val="0"/>
                </a:spcBef>
                <a:spcAft>
                  <a:spcPct val="35000"/>
                </a:spcAft>
                <a:buFont typeface="Arial" panose="020B0604020202020204" pitchFamily="34" charset="0"/>
                <a:buChar char="•"/>
              </a:pPr>
              <a:r>
                <a:rPr lang="en-GB" sz="950" dirty="0">
                  <a:solidFill>
                    <a:srgbClr val="454D55"/>
                  </a:solidFill>
                  <a:latin typeface="Arial" panose="020B0604020202020204" pitchFamily="34" charset="0"/>
                  <a:cs typeface="Arial" panose="020B0604020202020204" pitchFamily="34" charset="0"/>
                </a:rPr>
                <a:t>Sharing and learning – celebration event</a:t>
              </a:r>
            </a:p>
            <a:p>
              <a:pPr marL="128588" indent="-128588" defTabSz="466725">
                <a:lnSpc>
                  <a:spcPct val="90000"/>
                </a:lnSpc>
                <a:spcBef>
                  <a:spcPct val="0"/>
                </a:spcBef>
                <a:spcAft>
                  <a:spcPct val="35000"/>
                </a:spcAft>
                <a:buFont typeface="Arial" panose="020B0604020202020204" pitchFamily="34" charset="0"/>
                <a:buChar char="•"/>
              </a:pPr>
              <a:endParaRPr lang="en-GB" sz="975" dirty="0">
                <a:solidFill>
                  <a:srgbClr val="454D55"/>
                </a:solidFill>
                <a:latin typeface="Arial" panose="020B0604020202020204" pitchFamily="34" charset="0"/>
                <a:cs typeface="Arial" panose="020B0604020202020204" pitchFamily="34" charset="0"/>
              </a:endParaRPr>
            </a:p>
          </p:txBody>
        </p:sp>
      </p:grpSp>
      <p:grpSp>
        <p:nvGrpSpPr>
          <p:cNvPr id="13" name="Group 12">
            <a:extLst>
              <a:ext uri="{FF2B5EF4-FFF2-40B4-BE49-F238E27FC236}">
                <a16:creationId xmlns="" xmlns:a16="http://schemas.microsoft.com/office/drawing/2014/main" id="{5C243F77-54E0-5271-238A-0B561DBB296C}"/>
              </a:ext>
            </a:extLst>
          </p:cNvPr>
          <p:cNvGrpSpPr/>
          <p:nvPr/>
        </p:nvGrpSpPr>
        <p:grpSpPr>
          <a:xfrm>
            <a:off x="7433712" y="4302557"/>
            <a:ext cx="929677" cy="1462183"/>
            <a:chOff x="6096000" y="1088707"/>
            <a:chExt cx="2330008" cy="1949577"/>
          </a:xfrm>
        </p:grpSpPr>
        <p:grpSp>
          <p:nvGrpSpPr>
            <p:cNvPr id="14" name="Group 13">
              <a:extLst>
                <a:ext uri="{FF2B5EF4-FFF2-40B4-BE49-F238E27FC236}">
                  <a16:creationId xmlns="" xmlns:a16="http://schemas.microsoft.com/office/drawing/2014/main" id="{6B9BDDA8-3377-9E00-0703-EEC56F6EB549}"/>
                </a:ext>
              </a:extLst>
            </p:cNvPr>
            <p:cNvGrpSpPr/>
            <p:nvPr/>
          </p:nvGrpSpPr>
          <p:grpSpPr>
            <a:xfrm>
              <a:off x="6096000" y="2494216"/>
              <a:ext cx="2330008" cy="544068"/>
              <a:chOff x="4603434" y="1405509"/>
              <a:chExt cx="2330008" cy="544068"/>
            </a:xfrm>
          </p:grpSpPr>
          <p:sp>
            <p:nvSpPr>
              <p:cNvPr id="16" name="Rectangle 15">
                <a:extLst>
                  <a:ext uri="{FF2B5EF4-FFF2-40B4-BE49-F238E27FC236}">
                    <a16:creationId xmlns="" xmlns:a16="http://schemas.microsoft.com/office/drawing/2014/main" id="{78A2F839-59E4-E29F-E384-EB6C0084515A}"/>
                  </a:ext>
                </a:extLst>
              </p:cNvPr>
              <p:cNvSpPr/>
              <p:nvPr/>
            </p:nvSpPr>
            <p:spPr>
              <a:xfrm>
                <a:off x="4603434" y="1405509"/>
                <a:ext cx="2330008" cy="544068"/>
              </a:xfrm>
              <a:prstGeom prst="rect">
                <a:avLst/>
              </a:prstGeom>
              <a:solidFill>
                <a:srgbClr val="0070C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7" name="TextBox 16">
                <a:extLst>
                  <a:ext uri="{FF2B5EF4-FFF2-40B4-BE49-F238E27FC236}">
                    <a16:creationId xmlns="" xmlns:a16="http://schemas.microsoft.com/office/drawing/2014/main" id="{A539EC4E-20A6-8B14-AAEF-76A0CC42888F}"/>
                  </a:ext>
                </a:extLst>
              </p:cNvPr>
              <p:cNvSpPr txBox="1"/>
              <p:nvPr/>
            </p:nvSpPr>
            <p:spPr>
              <a:xfrm>
                <a:off x="4603434" y="1405509"/>
                <a:ext cx="2330008" cy="5440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600075">
                  <a:lnSpc>
                    <a:spcPct val="90000"/>
                  </a:lnSpc>
                  <a:spcBef>
                    <a:spcPct val="0"/>
                  </a:spcBef>
                  <a:spcAft>
                    <a:spcPct val="35000"/>
                  </a:spcAft>
                  <a:defRPr b="1"/>
                </a:pPr>
                <a:r>
                  <a:rPr lang="en-US" sz="1200" dirty="0">
                    <a:latin typeface="Calibri" panose="020F0502020204030204" pitchFamily="34" charset="0"/>
                    <a:cs typeface="Calibri" panose="020F0502020204030204" pitchFamily="34" charset="0"/>
                  </a:rPr>
                  <a:t>Progress Check-in</a:t>
                </a:r>
              </a:p>
            </p:txBody>
          </p:sp>
        </p:grpSp>
        <p:sp>
          <p:nvSpPr>
            <p:cNvPr id="15" name="TextBox 14">
              <a:extLst>
                <a:ext uri="{FF2B5EF4-FFF2-40B4-BE49-F238E27FC236}">
                  <a16:creationId xmlns="" xmlns:a16="http://schemas.microsoft.com/office/drawing/2014/main" id="{116FD42D-7BFB-AC77-E542-5CFBB3616578}"/>
                </a:ext>
              </a:extLst>
            </p:cNvPr>
            <p:cNvSpPr txBox="1"/>
            <p:nvPr/>
          </p:nvSpPr>
          <p:spPr>
            <a:xfrm>
              <a:off x="6096000" y="1088707"/>
              <a:ext cx="2330008" cy="1405509"/>
            </a:xfrm>
            <a:prstGeom prst="rect">
              <a:avLst/>
            </a:prstGeom>
            <a:solidFill>
              <a:schemeClr val="accent1">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0013" tIns="100013" rIns="100013" bIns="100013" numCol="1" spcCol="1270" anchor="ctr" anchorCtr="0">
              <a:noAutofit/>
            </a:bodyPr>
            <a:lstStyle/>
            <a:p>
              <a:pPr marL="128588" indent="-128588" defTabSz="466725">
                <a:lnSpc>
                  <a:spcPct val="90000"/>
                </a:lnSpc>
                <a:spcBef>
                  <a:spcPct val="0"/>
                </a:spcBef>
                <a:spcAft>
                  <a:spcPct val="35000"/>
                </a:spcAft>
                <a:buFont typeface="Arial" panose="020B0604020202020204" pitchFamily="34" charset="0"/>
                <a:buChar char="•"/>
              </a:pPr>
              <a:r>
                <a:rPr lang="en-GB" sz="950" dirty="0">
                  <a:solidFill>
                    <a:srgbClr val="454D55"/>
                  </a:solidFill>
                  <a:latin typeface="Arial" panose="020B0604020202020204" pitchFamily="34" charset="0"/>
                  <a:cs typeface="Arial" panose="020B0604020202020204" pitchFamily="34" charset="0"/>
                </a:rPr>
                <a:t>90 day progress check-in</a:t>
              </a:r>
            </a:p>
            <a:p>
              <a:pPr marL="128588" indent="-128588" defTabSz="466725">
                <a:lnSpc>
                  <a:spcPct val="90000"/>
                </a:lnSpc>
                <a:spcBef>
                  <a:spcPct val="0"/>
                </a:spcBef>
                <a:spcAft>
                  <a:spcPct val="35000"/>
                </a:spcAft>
                <a:buFont typeface="Arial" panose="020B0604020202020204" pitchFamily="34" charset="0"/>
                <a:buChar char="•"/>
              </a:pPr>
              <a:endParaRPr lang="en-GB" sz="975" dirty="0">
                <a:solidFill>
                  <a:srgbClr val="454D55"/>
                </a:solidFill>
                <a:latin typeface="Arial" panose="020B0604020202020204" pitchFamily="34" charset="0"/>
                <a:cs typeface="Arial" panose="020B0604020202020204" pitchFamily="34" charset="0"/>
              </a:endParaRPr>
            </a:p>
          </p:txBody>
        </p:sp>
      </p:grpSp>
      <p:cxnSp>
        <p:nvCxnSpPr>
          <p:cNvPr id="18" name="Straight Arrow Connector 17">
            <a:extLst>
              <a:ext uri="{FF2B5EF4-FFF2-40B4-BE49-F238E27FC236}">
                <a16:creationId xmlns="" xmlns:a16="http://schemas.microsoft.com/office/drawing/2014/main" id="{F1D0AE10-F0FF-D01C-D200-2A612FD1BC38}"/>
              </a:ext>
            </a:extLst>
          </p:cNvPr>
          <p:cNvCxnSpPr>
            <a:cxnSpLocks/>
          </p:cNvCxnSpPr>
          <p:nvPr/>
        </p:nvCxnSpPr>
        <p:spPr>
          <a:xfrm flipV="1">
            <a:off x="7894322" y="4056566"/>
            <a:ext cx="0" cy="2473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 xmlns:a16="http://schemas.microsoft.com/office/drawing/2014/main" id="{EAE8AF37-CA3F-6808-BA09-843B15BE2FB1}"/>
              </a:ext>
            </a:extLst>
          </p:cNvPr>
          <p:cNvSpPr txBox="1"/>
          <p:nvPr/>
        </p:nvSpPr>
        <p:spPr>
          <a:xfrm>
            <a:off x="7460550" y="3548139"/>
            <a:ext cx="867546" cy="253916"/>
          </a:xfrm>
          <a:prstGeom prst="rect">
            <a:avLst/>
          </a:prstGeom>
          <a:noFill/>
        </p:spPr>
        <p:txBody>
          <a:bodyPr wrap="none" rtlCol="0" anchor="ctr" anchorCtr="0">
            <a:spAutoFit/>
          </a:bodyPr>
          <a:lstStyle/>
          <a:p>
            <a:pPr algn="ctr"/>
            <a:r>
              <a:rPr lang="en-US" sz="1050" b="1" dirty="0">
                <a:solidFill>
                  <a:schemeClr val="tx1">
                    <a:lumMod val="50000"/>
                    <a:lumOff val="50000"/>
                  </a:schemeClr>
                </a:solidFill>
                <a:latin typeface="+mj-lt"/>
              </a:rPr>
              <a:t>15 Dec 2023</a:t>
            </a:r>
          </a:p>
        </p:txBody>
      </p:sp>
      <p:sp>
        <p:nvSpPr>
          <p:cNvPr id="54"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smtClean="0">
                <a:solidFill>
                  <a:srgbClr val="7030A0"/>
                </a:solidFill>
              </a:rPr>
              <a:t>Program Timeline</a:t>
            </a:r>
            <a:endParaRPr lang="en-GB" b="1" dirty="0">
              <a:solidFill>
                <a:srgbClr val="7030A0"/>
              </a:solidFill>
            </a:endParaRPr>
          </a:p>
        </p:txBody>
      </p:sp>
    </p:spTree>
    <p:extLst>
      <p:ext uri="{BB962C8B-B14F-4D97-AF65-F5344CB8AC3E}">
        <p14:creationId xmlns:p14="http://schemas.microsoft.com/office/powerpoint/2010/main" val="110436103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229600" cy="1143000"/>
          </a:xfrm>
        </p:spPr>
        <p:txBody>
          <a:bodyPr/>
          <a:lstStyle/>
          <a:p>
            <a:r>
              <a:rPr lang="en-GB" b="1" dirty="0">
                <a:solidFill>
                  <a:srgbClr val="7030A0"/>
                </a:solidFill>
              </a:rPr>
              <a:t>Resources for support </a:t>
            </a:r>
          </a:p>
        </p:txBody>
      </p:sp>
      <p:pic>
        <p:nvPicPr>
          <p:cNvPr id="307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88024" y="1705987"/>
            <a:ext cx="4051176" cy="2600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4788024" y="4359801"/>
            <a:ext cx="4076700" cy="369332"/>
          </a:xfrm>
          <a:prstGeom prst="rect">
            <a:avLst/>
          </a:prstGeom>
          <a:noFill/>
        </p:spPr>
        <p:txBody>
          <a:bodyPr wrap="square" rtlCol="0">
            <a:spAutoFit/>
          </a:bodyPr>
          <a:lstStyle/>
          <a:p>
            <a:r>
              <a:rPr lang="en-GB" dirty="0">
                <a:solidFill>
                  <a:prstClr val="black"/>
                </a:solidFill>
              </a:rPr>
              <a:t>https://vimeo.com/showcase/7222193</a:t>
            </a:r>
          </a:p>
        </p:txBody>
      </p:sp>
      <p:sp>
        <p:nvSpPr>
          <p:cNvPr id="3" name="Footer Placeholder 2"/>
          <p:cNvSpPr>
            <a:spLocks noGrp="1"/>
          </p:cNvSpPr>
          <p:nvPr>
            <p:ph type="ftr" sz="quarter" idx="11"/>
          </p:nvPr>
        </p:nvSpPr>
        <p:spPr/>
        <p:txBody>
          <a:bodyPr/>
          <a:lstStyle/>
          <a:p>
            <a:r>
              <a:rPr lang="en-US">
                <a:solidFill>
                  <a:prstClr val="black">
                    <a:tint val="75000"/>
                  </a:prstClr>
                </a:solidFill>
              </a:rPr>
              <a:t>CONNECT | LEARN | INFLUENCE</a:t>
            </a:r>
          </a:p>
        </p:txBody>
      </p:sp>
      <p:sp>
        <p:nvSpPr>
          <p:cNvPr id="7" name="Content Placeholder 2"/>
          <p:cNvSpPr>
            <a:spLocks noGrp="1"/>
          </p:cNvSpPr>
          <p:nvPr>
            <p:ph idx="1"/>
          </p:nvPr>
        </p:nvSpPr>
        <p:spPr>
          <a:xfrm>
            <a:off x="457199" y="1600206"/>
            <a:ext cx="4065593" cy="4525963"/>
          </a:xfrm>
        </p:spPr>
        <p:txBody>
          <a:bodyPr>
            <a:normAutofit fontScale="92500" lnSpcReduction="10000"/>
          </a:bodyPr>
          <a:lstStyle/>
          <a:p>
            <a:r>
              <a:rPr lang="en-GB" dirty="0"/>
              <a:t>On site facilitation &amp; training </a:t>
            </a:r>
          </a:p>
          <a:p>
            <a:r>
              <a:rPr lang="en-GB" dirty="0"/>
              <a:t>Presentation packs</a:t>
            </a:r>
          </a:p>
          <a:p>
            <a:r>
              <a:rPr lang="en-GB" dirty="0"/>
              <a:t>3 minute videos explain each block</a:t>
            </a:r>
          </a:p>
          <a:p>
            <a:r>
              <a:rPr lang="en-GB" dirty="0"/>
              <a:t>Glossary of terms</a:t>
            </a:r>
          </a:p>
          <a:p>
            <a:r>
              <a:rPr lang="en-GB" dirty="0" smtClean="0"/>
              <a:t>Survey-Hero </a:t>
            </a:r>
            <a:r>
              <a:rPr lang="en-GB" dirty="0"/>
              <a:t>collates responses</a:t>
            </a:r>
          </a:p>
          <a:p>
            <a:r>
              <a:rPr lang="en-GB" dirty="0"/>
              <a:t>Diagnostic report</a:t>
            </a:r>
          </a:p>
        </p:txBody>
      </p:sp>
    </p:spTree>
    <p:extLst>
      <p:ext uri="{BB962C8B-B14F-4D97-AF65-F5344CB8AC3E}">
        <p14:creationId xmlns:p14="http://schemas.microsoft.com/office/powerpoint/2010/main" val="62924605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solidFill>
                  <a:prstClr val="black">
                    <a:tint val="75000"/>
                  </a:prstClr>
                </a:solidFill>
              </a:rPr>
              <a:t>CONNECT | LEARN | INFLUENCE</a:t>
            </a:r>
          </a:p>
        </p:txBody>
      </p:sp>
      <p:sp>
        <p:nvSpPr>
          <p:cNvPr id="9" name="Title 1"/>
          <p:cNvSpPr txBox="1">
            <a:spLocks/>
          </p:cNvSpPr>
          <p:nvPr/>
        </p:nvSpPr>
        <p:spPr>
          <a:xfrm>
            <a:off x="539552" y="13697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rgbClr val="7030A0"/>
                </a:solidFill>
              </a:rPr>
              <a:t>Layer 1</a:t>
            </a:r>
            <a:endParaRPr lang="en-US" dirty="0">
              <a:solidFill>
                <a:srgbClr val="7030A0"/>
              </a:solidFill>
            </a:endParaRPr>
          </a:p>
        </p:txBody>
      </p:sp>
      <p:pic>
        <p:nvPicPr>
          <p:cNvPr id="7" name="Picture 6">
            <a:extLst>
              <a:ext uri="{FF2B5EF4-FFF2-40B4-BE49-F238E27FC236}">
                <a16:creationId xmlns:a16="http://schemas.microsoft.com/office/drawing/2014/main" xmlns="" id="{CFBA11C4-4EE0-3E3B-65D6-442DD4A1CB79}"/>
              </a:ext>
            </a:extLst>
          </p:cNvPr>
          <p:cNvPicPr>
            <a:picLocks noChangeAspect="1"/>
          </p:cNvPicPr>
          <p:nvPr/>
        </p:nvPicPr>
        <p:blipFill>
          <a:blip r:embed="rId3"/>
          <a:stretch>
            <a:fillRect/>
          </a:stretch>
        </p:blipFill>
        <p:spPr>
          <a:xfrm>
            <a:off x="211867" y="1853610"/>
            <a:ext cx="8856984" cy="4733769"/>
          </a:xfrm>
          <a:prstGeom prst="rect">
            <a:avLst/>
          </a:prstGeom>
        </p:spPr>
      </p:pic>
      <p:sp>
        <p:nvSpPr>
          <p:cNvPr id="10" name="Rectangle 9"/>
          <p:cNvSpPr/>
          <p:nvPr/>
        </p:nvSpPr>
        <p:spPr>
          <a:xfrm>
            <a:off x="3375561" y="1390214"/>
            <a:ext cx="2155372" cy="474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1115615" y="1627321"/>
            <a:ext cx="6650999" cy="865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03875" y="1400210"/>
            <a:ext cx="1062598" cy="1092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31840" y="1387246"/>
            <a:ext cx="1231862" cy="1102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25329" y="1387246"/>
            <a:ext cx="1211207" cy="1105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88224" y="1387246"/>
            <a:ext cx="1120843" cy="1102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31969" y="347425"/>
            <a:ext cx="2469291" cy="722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47754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                         </a:t>
            </a:r>
            <a:r>
              <a:rPr lang="en-GB" b="1" dirty="0">
                <a:solidFill>
                  <a:srgbClr val="7030A0"/>
                </a:solidFill>
              </a:rPr>
              <a:t>The Trajectory</a:t>
            </a:r>
          </a:p>
        </p:txBody>
      </p:sp>
      <p:pic>
        <p:nvPicPr>
          <p:cNvPr id="3074" name="Picture 2" descr="http://static.squarespace.com/static/5359210be4b0f7c14f4b8bd4/t/53988d1fe4b00e5cae550c1e/1402506530320/?format=300w"/>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6400" y="304800"/>
            <a:ext cx="1905000" cy="19050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2971800" y="1257300"/>
            <a:ext cx="0" cy="3009900"/>
          </a:xfrm>
          <a:prstGeom prst="line">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2819400" y="4114800"/>
            <a:ext cx="5562600" cy="0"/>
          </a:xfrm>
          <a:prstGeom prst="line">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Freeform 8"/>
          <p:cNvSpPr/>
          <p:nvPr/>
        </p:nvSpPr>
        <p:spPr>
          <a:xfrm>
            <a:off x="2984500" y="3187397"/>
            <a:ext cx="4889500" cy="902003"/>
          </a:xfrm>
          <a:custGeom>
            <a:avLst/>
            <a:gdLst>
              <a:gd name="connsiteX0" fmla="*/ 0 w 4889500"/>
              <a:gd name="connsiteY0" fmla="*/ 902003 h 902003"/>
              <a:gd name="connsiteX1" fmla="*/ 101600 w 4889500"/>
              <a:gd name="connsiteY1" fmla="*/ 863903 h 902003"/>
              <a:gd name="connsiteX2" fmla="*/ 165100 w 4889500"/>
              <a:gd name="connsiteY2" fmla="*/ 851203 h 902003"/>
              <a:gd name="connsiteX3" fmla="*/ 203200 w 4889500"/>
              <a:gd name="connsiteY3" fmla="*/ 838503 h 902003"/>
              <a:gd name="connsiteX4" fmla="*/ 254000 w 4889500"/>
              <a:gd name="connsiteY4" fmla="*/ 825803 h 902003"/>
              <a:gd name="connsiteX5" fmla="*/ 292100 w 4889500"/>
              <a:gd name="connsiteY5" fmla="*/ 813103 h 902003"/>
              <a:gd name="connsiteX6" fmla="*/ 342900 w 4889500"/>
              <a:gd name="connsiteY6" fmla="*/ 800403 h 902003"/>
              <a:gd name="connsiteX7" fmla="*/ 419100 w 4889500"/>
              <a:gd name="connsiteY7" fmla="*/ 775003 h 902003"/>
              <a:gd name="connsiteX8" fmla="*/ 457200 w 4889500"/>
              <a:gd name="connsiteY8" fmla="*/ 762303 h 902003"/>
              <a:gd name="connsiteX9" fmla="*/ 508000 w 4889500"/>
              <a:gd name="connsiteY9" fmla="*/ 749603 h 902003"/>
              <a:gd name="connsiteX10" fmla="*/ 571500 w 4889500"/>
              <a:gd name="connsiteY10" fmla="*/ 736903 h 902003"/>
              <a:gd name="connsiteX11" fmla="*/ 609600 w 4889500"/>
              <a:gd name="connsiteY11" fmla="*/ 724203 h 902003"/>
              <a:gd name="connsiteX12" fmla="*/ 673100 w 4889500"/>
              <a:gd name="connsiteY12" fmla="*/ 622603 h 902003"/>
              <a:gd name="connsiteX13" fmla="*/ 698500 w 4889500"/>
              <a:gd name="connsiteY13" fmla="*/ 584503 h 902003"/>
              <a:gd name="connsiteX14" fmla="*/ 723900 w 4889500"/>
              <a:gd name="connsiteY14" fmla="*/ 508303 h 902003"/>
              <a:gd name="connsiteX15" fmla="*/ 825500 w 4889500"/>
              <a:gd name="connsiteY15" fmla="*/ 432103 h 902003"/>
              <a:gd name="connsiteX16" fmla="*/ 863600 w 4889500"/>
              <a:gd name="connsiteY16" fmla="*/ 394003 h 902003"/>
              <a:gd name="connsiteX17" fmla="*/ 952500 w 4889500"/>
              <a:gd name="connsiteY17" fmla="*/ 355903 h 902003"/>
              <a:gd name="connsiteX18" fmla="*/ 1079500 w 4889500"/>
              <a:gd name="connsiteY18" fmla="*/ 381303 h 902003"/>
              <a:gd name="connsiteX19" fmla="*/ 1117600 w 4889500"/>
              <a:gd name="connsiteY19" fmla="*/ 406703 h 902003"/>
              <a:gd name="connsiteX20" fmla="*/ 1130300 w 4889500"/>
              <a:gd name="connsiteY20" fmla="*/ 508303 h 902003"/>
              <a:gd name="connsiteX21" fmla="*/ 1231900 w 4889500"/>
              <a:gd name="connsiteY21" fmla="*/ 521003 h 902003"/>
              <a:gd name="connsiteX22" fmla="*/ 1270000 w 4889500"/>
              <a:gd name="connsiteY22" fmla="*/ 533703 h 902003"/>
              <a:gd name="connsiteX23" fmla="*/ 1358900 w 4889500"/>
              <a:gd name="connsiteY23" fmla="*/ 546403 h 902003"/>
              <a:gd name="connsiteX24" fmla="*/ 1409700 w 4889500"/>
              <a:gd name="connsiteY24" fmla="*/ 559103 h 902003"/>
              <a:gd name="connsiteX25" fmla="*/ 1524000 w 4889500"/>
              <a:gd name="connsiteY25" fmla="*/ 571803 h 902003"/>
              <a:gd name="connsiteX26" fmla="*/ 1587500 w 4889500"/>
              <a:gd name="connsiteY26" fmla="*/ 559103 h 902003"/>
              <a:gd name="connsiteX27" fmla="*/ 1663700 w 4889500"/>
              <a:gd name="connsiteY27" fmla="*/ 495603 h 902003"/>
              <a:gd name="connsiteX28" fmla="*/ 1739900 w 4889500"/>
              <a:gd name="connsiteY28" fmla="*/ 444803 h 902003"/>
              <a:gd name="connsiteX29" fmla="*/ 1778000 w 4889500"/>
              <a:gd name="connsiteY29" fmla="*/ 419403 h 902003"/>
              <a:gd name="connsiteX30" fmla="*/ 1905000 w 4889500"/>
              <a:gd name="connsiteY30" fmla="*/ 368603 h 902003"/>
              <a:gd name="connsiteX31" fmla="*/ 1981200 w 4889500"/>
              <a:gd name="connsiteY31" fmla="*/ 419403 h 902003"/>
              <a:gd name="connsiteX32" fmla="*/ 2019300 w 4889500"/>
              <a:gd name="connsiteY32" fmla="*/ 444803 h 902003"/>
              <a:gd name="connsiteX33" fmla="*/ 2120900 w 4889500"/>
              <a:gd name="connsiteY33" fmla="*/ 533703 h 902003"/>
              <a:gd name="connsiteX34" fmla="*/ 2171700 w 4889500"/>
              <a:gd name="connsiteY34" fmla="*/ 546403 h 902003"/>
              <a:gd name="connsiteX35" fmla="*/ 2222500 w 4889500"/>
              <a:gd name="connsiteY35" fmla="*/ 571803 h 902003"/>
              <a:gd name="connsiteX36" fmla="*/ 2298700 w 4889500"/>
              <a:gd name="connsiteY36" fmla="*/ 597203 h 902003"/>
              <a:gd name="connsiteX37" fmla="*/ 2400300 w 4889500"/>
              <a:gd name="connsiteY37" fmla="*/ 521003 h 902003"/>
              <a:gd name="connsiteX38" fmla="*/ 2425700 w 4889500"/>
              <a:gd name="connsiteY38" fmla="*/ 457503 h 902003"/>
              <a:gd name="connsiteX39" fmla="*/ 2463800 w 4889500"/>
              <a:gd name="connsiteY39" fmla="*/ 406703 h 902003"/>
              <a:gd name="connsiteX40" fmla="*/ 2489200 w 4889500"/>
              <a:gd name="connsiteY40" fmla="*/ 368603 h 902003"/>
              <a:gd name="connsiteX41" fmla="*/ 2578100 w 4889500"/>
              <a:gd name="connsiteY41" fmla="*/ 305103 h 902003"/>
              <a:gd name="connsiteX42" fmla="*/ 2603500 w 4889500"/>
              <a:gd name="connsiteY42" fmla="*/ 267003 h 902003"/>
              <a:gd name="connsiteX43" fmla="*/ 2730500 w 4889500"/>
              <a:gd name="connsiteY43" fmla="*/ 241603 h 902003"/>
              <a:gd name="connsiteX44" fmla="*/ 2781300 w 4889500"/>
              <a:gd name="connsiteY44" fmla="*/ 203503 h 902003"/>
              <a:gd name="connsiteX45" fmla="*/ 2882900 w 4889500"/>
              <a:gd name="connsiteY45" fmla="*/ 101903 h 902003"/>
              <a:gd name="connsiteX46" fmla="*/ 2933700 w 4889500"/>
              <a:gd name="connsiteY46" fmla="*/ 89203 h 902003"/>
              <a:gd name="connsiteX47" fmla="*/ 3022600 w 4889500"/>
              <a:gd name="connsiteY47" fmla="*/ 114603 h 902003"/>
              <a:gd name="connsiteX48" fmla="*/ 3086100 w 4889500"/>
              <a:gd name="connsiteY48" fmla="*/ 89203 h 902003"/>
              <a:gd name="connsiteX49" fmla="*/ 3124200 w 4889500"/>
              <a:gd name="connsiteY49" fmla="*/ 38403 h 902003"/>
              <a:gd name="connsiteX50" fmla="*/ 3149600 w 4889500"/>
              <a:gd name="connsiteY50" fmla="*/ 303 h 902003"/>
              <a:gd name="connsiteX51" fmla="*/ 3187700 w 4889500"/>
              <a:gd name="connsiteY51" fmla="*/ 25703 h 902003"/>
              <a:gd name="connsiteX52" fmla="*/ 3213100 w 4889500"/>
              <a:gd name="connsiteY52" fmla="*/ 76503 h 902003"/>
              <a:gd name="connsiteX53" fmla="*/ 3251200 w 4889500"/>
              <a:gd name="connsiteY53" fmla="*/ 140003 h 902003"/>
              <a:gd name="connsiteX54" fmla="*/ 3263900 w 4889500"/>
              <a:gd name="connsiteY54" fmla="*/ 178103 h 902003"/>
              <a:gd name="connsiteX55" fmla="*/ 3289300 w 4889500"/>
              <a:gd name="connsiteY55" fmla="*/ 216203 h 902003"/>
              <a:gd name="connsiteX56" fmla="*/ 3302000 w 4889500"/>
              <a:gd name="connsiteY56" fmla="*/ 254303 h 902003"/>
              <a:gd name="connsiteX57" fmla="*/ 3340100 w 4889500"/>
              <a:gd name="connsiteY57" fmla="*/ 292403 h 902003"/>
              <a:gd name="connsiteX58" fmla="*/ 3352800 w 4889500"/>
              <a:gd name="connsiteY58" fmla="*/ 330503 h 902003"/>
              <a:gd name="connsiteX59" fmla="*/ 3441700 w 4889500"/>
              <a:gd name="connsiteY59" fmla="*/ 419403 h 902003"/>
              <a:gd name="connsiteX60" fmla="*/ 3581400 w 4889500"/>
              <a:gd name="connsiteY60" fmla="*/ 432103 h 902003"/>
              <a:gd name="connsiteX61" fmla="*/ 3683000 w 4889500"/>
              <a:gd name="connsiteY61" fmla="*/ 457503 h 902003"/>
              <a:gd name="connsiteX62" fmla="*/ 3721100 w 4889500"/>
              <a:gd name="connsiteY62" fmla="*/ 470203 h 902003"/>
              <a:gd name="connsiteX63" fmla="*/ 3784600 w 4889500"/>
              <a:gd name="connsiteY63" fmla="*/ 482903 h 902003"/>
              <a:gd name="connsiteX64" fmla="*/ 3898900 w 4889500"/>
              <a:gd name="connsiteY64" fmla="*/ 533703 h 902003"/>
              <a:gd name="connsiteX65" fmla="*/ 3937000 w 4889500"/>
              <a:gd name="connsiteY65" fmla="*/ 546403 h 902003"/>
              <a:gd name="connsiteX66" fmla="*/ 4152900 w 4889500"/>
              <a:gd name="connsiteY66" fmla="*/ 533703 h 902003"/>
              <a:gd name="connsiteX67" fmla="*/ 4191000 w 4889500"/>
              <a:gd name="connsiteY67" fmla="*/ 432103 h 902003"/>
              <a:gd name="connsiteX68" fmla="*/ 4279900 w 4889500"/>
              <a:gd name="connsiteY68" fmla="*/ 355903 h 902003"/>
              <a:gd name="connsiteX69" fmla="*/ 4356100 w 4889500"/>
              <a:gd name="connsiteY69" fmla="*/ 343203 h 902003"/>
              <a:gd name="connsiteX70" fmla="*/ 4406900 w 4889500"/>
              <a:gd name="connsiteY70" fmla="*/ 317803 h 902003"/>
              <a:gd name="connsiteX71" fmla="*/ 4546600 w 4889500"/>
              <a:gd name="connsiteY71" fmla="*/ 355903 h 902003"/>
              <a:gd name="connsiteX72" fmla="*/ 4622800 w 4889500"/>
              <a:gd name="connsiteY72" fmla="*/ 406703 h 902003"/>
              <a:gd name="connsiteX73" fmla="*/ 4660900 w 4889500"/>
              <a:gd name="connsiteY73" fmla="*/ 432103 h 902003"/>
              <a:gd name="connsiteX74" fmla="*/ 4838700 w 4889500"/>
              <a:gd name="connsiteY74" fmla="*/ 444803 h 902003"/>
              <a:gd name="connsiteX75" fmla="*/ 4889500 w 4889500"/>
              <a:gd name="connsiteY75" fmla="*/ 457503 h 90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4889500" h="902003">
                <a:moveTo>
                  <a:pt x="0" y="902003"/>
                </a:moveTo>
                <a:cubicBezTo>
                  <a:pt x="19423" y="894234"/>
                  <a:pt x="75055" y="870539"/>
                  <a:pt x="101600" y="863903"/>
                </a:cubicBezTo>
                <a:cubicBezTo>
                  <a:pt x="122541" y="858668"/>
                  <a:pt x="144159" y="856438"/>
                  <a:pt x="165100" y="851203"/>
                </a:cubicBezTo>
                <a:cubicBezTo>
                  <a:pt x="178087" y="847956"/>
                  <a:pt x="190328" y="842181"/>
                  <a:pt x="203200" y="838503"/>
                </a:cubicBezTo>
                <a:cubicBezTo>
                  <a:pt x="219983" y="833708"/>
                  <a:pt x="237217" y="830598"/>
                  <a:pt x="254000" y="825803"/>
                </a:cubicBezTo>
                <a:cubicBezTo>
                  <a:pt x="266872" y="822125"/>
                  <a:pt x="279228" y="816781"/>
                  <a:pt x="292100" y="813103"/>
                </a:cubicBezTo>
                <a:cubicBezTo>
                  <a:pt x="308883" y="808308"/>
                  <a:pt x="326182" y="805419"/>
                  <a:pt x="342900" y="800403"/>
                </a:cubicBezTo>
                <a:cubicBezTo>
                  <a:pt x="368545" y="792710"/>
                  <a:pt x="393700" y="783470"/>
                  <a:pt x="419100" y="775003"/>
                </a:cubicBezTo>
                <a:cubicBezTo>
                  <a:pt x="431800" y="770770"/>
                  <a:pt x="444213" y="765550"/>
                  <a:pt x="457200" y="762303"/>
                </a:cubicBezTo>
                <a:cubicBezTo>
                  <a:pt x="474133" y="758070"/>
                  <a:pt x="490961" y="753389"/>
                  <a:pt x="508000" y="749603"/>
                </a:cubicBezTo>
                <a:cubicBezTo>
                  <a:pt x="529072" y="744920"/>
                  <a:pt x="550559" y="742138"/>
                  <a:pt x="571500" y="736903"/>
                </a:cubicBezTo>
                <a:cubicBezTo>
                  <a:pt x="584487" y="733656"/>
                  <a:pt x="596900" y="728436"/>
                  <a:pt x="609600" y="724203"/>
                </a:cubicBezTo>
                <a:cubicBezTo>
                  <a:pt x="667636" y="637149"/>
                  <a:pt x="596512" y="745144"/>
                  <a:pt x="673100" y="622603"/>
                </a:cubicBezTo>
                <a:cubicBezTo>
                  <a:pt x="681190" y="609660"/>
                  <a:pt x="692301" y="598451"/>
                  <a:pt x="698500" y="584503"/>
                </a:cubicBezTo>
                <a:cubicBezTo>
                  <a:pt x="709374" y="560037"/>
                  <a:pt x="704968" y="527235"/>
                  <a:pt x="723900" y="508303"/>
                </a:cubicBezTo>
                <a:cubicBezTo>
                  <a:pt x="813900" y="418303"/>
                  <a:pt x="699258" y="526784"/>
                  <a:pt x="825500" y="432103"/>
                </a:cubicBezTo>
                <a:cubicBezTo>
                  <a:pt x="839868" y="421327"/>
                  <a:pt x="848985" y="404442"/>
                  <a:pt x="863600" y="394003"/>
                </a:cubicBezTo>
                <a:cubicBezTo>
                  <a:pt x="891063" y="374386"/>
                  <a:pt x="921408" y="366267"/>
                  <a:pt x="952500" y="355903"/>
                </a:cubicBezTo>
                <a:cubicBezTo>
                  <a:pt x="985262" y="360583"/>
                  <a:pt x="1044034" y="363570"/>
                  <a:pt x="1079500" y="381303"/>
                </a:cubicBezTo>
                <a:cubicBezTo>
                  <a:pt x="1093152" y="388129"/>
                  <a:pt x="1104900" y="398236"/>
                  <a:pt x="1117600" y="406703"/>
                </a:cubicBezTo>
                <a:cubicBezTo>
                  <a:pt x="1121833" y="440570"/>
                  <a:pt x="1106166" y="484169"/>
                  <a:pt x="1130300" y="508303"/>
                </a:cubicBezTo>
                <a:cubicBezTo>
                  <a:pt x="1154434" y="532437"/>
                  <a:pt x="1198320" y="514898"/>
                  <a:pt x="1231900" y="521003"/>
                </a:cubicBezTo>
                <a:cubicBezTo>
                  <a:pt x="1245071" y="523398"/>
                  <a:pt x="1256873" y="531078"/>
                  <a:pt x="1270000" y="533703"/>
                </a:cubicBezTo>
                <a:cubicBezTo>
                  <a:pt x="1299353" y="539574"/>
                  <a:pt x="1329449" y="541048"/>
                  <a:pt x="1358900" y="546403"/>
                </a:cubicBezTo>
                <a:cubicBezTo>
                  <a:pt x="1376073" y="549525"/>
                  <a:pt x="1392448" y="556449"/>
                  <a:pt x="1409700" y="559103"/>
                </a:cubicBezTo>
                <a:cubicBezTo>
                  <a:pt x="1447589" y="564932"/>
                  <a:pt x="1485900" y="567570"/>
                  <a:pt x="1524000" y="571803"/>
                </a:cubicBezTo>
                <a:cubicBezTo>
                  <a:pt x="1545167" y="567570"/>
                  <a:pt x="1567289" y="566682"/>
                  <a:pt x="1587500" y="559103"/>
                </a:cubicBezTo>
                <a:cubicBezTo>
                  <a:pt x="1625058" y="545019"/>
                  <a:pt x="1633030" y="519457"/>
                  <a:pt x="1663700" y="495603"/>
                </a:cubicBezTo>
                <a:cubicBezTo>
                  <a:pt x="1687797" y="476861"/>
                  <a:pt x="1714500" y="461736"/>
                  <a:pt x="1739900" y="444803"/>
                </a:cubicBezTo>
                <a:cubicBezTo>
                  <a:pt x="1752600" y="436336"/>
                  <a:pt x="1763520" y="424230"/>
                  <a:pt x="1778000" y="419403"/>
                </a:cubicBezTo>
                <a:cubicBezTo>
                  <a:pt x="1872161" y="388016"/>
                  <a:pt x="1830253" y="405977"/>
                  <a:pt x="1905000" y="368603"/>
                </a:cubicBezTo>
                <a:lnTo>
                  <a:pt x="1981200" y="419403"/>
                </a:lnTo>
                <a:lnTo>
                  <a:pt x="2019300" y="444803"/>
                </a:lnTo>
                <a:cubicBezTo>
                  <a:pt x="2046817" y="486078"/>
                  <a:pt x="2061633" y="518886"/>
                  <a:pt x="2120900" y="533703"/>
                </a:cubicBezTo>
                <a:cubicBezTo>
                  <a:pt x="2137833" y="537936"/>
                  <a:pt x="2155357" y="540274"/>
                  <a:pt x="2171700" y="546403"/>
                </a:cubicBezTo>
                <a:cubicBezTo>
                  <a:pt x="2189427" y="553050"/>
                  <a:pt x="2204922" y="564772"/>
                  <a:pt x="2222500" y="571803"/>
                </a:cubicBezTo>
                <a:cubicBezTo>
                  <a:pt x="2247359" y="581747"/>
                  <a:pt x="2298700" y="597203"/>
                  <a:pt x="2298700" y="597203"/>
                </a:cubicBezTo>
                <a:cubicBezTo>
                  <a:pt x="2345547" y="573779"/>
                  <a:pt x="2368207" y="569143"/>
                  <a:pt x="2400300" y="521003"/>
                </a:cubicBezTo>
                <a:cubicBezTo>
                  <a:pt x="2412946" y="502035"/>
                  <a:pt x="2414629" y="477431"/>
                  <a:pt x="2425700" y="457503"/>
                </a:cubicBezTo>
                <a:cubicBezTo>
                  <a:pt x="2435979" y="439000"/>
                  <a:pt x="2451497" y="423927"/>
                  <a:pt x="2463800" y="406703"/>
                </a:cubicBezTo>
                <a:cubicBezTo>
                  <a:pt x="2472672" y="394283"/>
                  <a:pt x="2478407" y="379396"/>
                  <a:pt x="2489200" y="368603"/>
                </a:cubicBezTo>
                <a:cubicBezTo>
                  <a:pt x="2504953" y="352850"/>
                  <a:pt x="2556467" y="319525"/>
                  <a:pt x="2578100" y="305103"/>
                </a:cubicBezTo>
                <a:cubicBezTo>
                  <a:pt x="2586567" y="292403"/>
                  <a:pt x="2590800" y="275470"/>
                  <a:pt x="2603500" y="267003"/>
                </a:cubicBezTo>
                <a:cubicBezTo>
                  <a:pt x="2616130" y="258583"/>
                  <a:pt x="2730249" y="241645"/>
                  <a:pt x="2730500" y="241603"/>
                </a:cubicBezTo>
                <a:cubicBezTo>
                  <a:pt x="2747433" y="228903"/>
                  <a:pt x="2765697" y="217806"/>
                  <a:pt x="2781300" y="203503"/>
                </a:cubicBezTo>
                <a:cubicBezTo>
                  <a:pt x="2816606" y="171139"/>
                  <a:pt x="2836435" y="113519"/>
                  <a:pt x="2882900" y="101903"/>
                </a:cubicBezTo>
                <a:lnTo>
                  <a:pt x="2933700" y="89203"/>
                </a:lnTo>
                <a:cubicBezTo>
                  <a:pt x="2948609" y="94173"/>
                  <a:pt x="3010640" y="115932"/>
                  <a:pt x="3022600" y="114603"/>
                </a:cubicBezTo>
                <a:cubicBezTo>
                  <a:pt x="3045258" y="112085"/>
                  <a:pt x="3064933" y="97670"/>
                  <a:pt x="3086100" y="89203"/>
                </a:cubicBezTo>
                <a:cubicBezTo>
                  <a:pt x="3098800" y="72270"/>
                  <a:pt x="3111897" y="55627"/>
                  <a:pt x="3124200" y="38403"/>
                </a:cubicBezTo>
                <a:cubicBezTo>
                  <a:pt x="3133072" y="25983"/>
                  <a:pt x="3134633" y="3296"/>
                  <a:pt x="3149600" y="303"/>
                </a:cubicBezTo>
                <a:cubicBezTo>
                  <a:pt x="3164567" y="-2690"/>
                  <a:pt x="3175000" y="17236"/>
                  <a:pt x="3187700" y="25703"/>
                </a:cubicBezTo>
                <a:cubicBezTo>
                  <a:pt x="3196167" y="42636"/>
                  <a:pt x="3203906" y="59953"/>
                  <a:pt x="3213100" y="76503"/>
                </a:cubicBezTo>
                <a:cubicBezTo>
                  <a:pt x="3225088" y="98081"/>
                  <a:pt x="3240161" y="117925"/>
                  <a:pt x="3251200" y="140003"/>
                </a:cubicBezTo>
                <a:cubicBezTo>
                  <a:pt x="3257187" y="151977"/>
                  <a:pt x="3257913" y="166129"/>
                  <a:pt x="3263900" y="178103"/>
                </a:cubicBezTo>
                <a:cubicBezTo>
                  <a:pt x="3270726" y="191755"/>
                  <a:pt x="3282474" y="202551"/>
                  <a:pt x="3289300" y="216203"/>
                </a:cubicBezTo>
                <a:cubicBezTo>
                  <a:pt x="3295287" y="228177"/>
                  <a:pt x="3294574" y="243164"/>
                  <a:pt x="3302000" y="254303"/>
                </a:cubicBezTo>
                <a:cubicBezTo>
                  <a:pt x="3311963" y="269247"/>
                  <a:pt x="3327400" y="279703"/>
                  <a:pt x="3340100" y="292403"/>
                </a:cubicBezTo>
                <a:cubicBezTo>
                  <a:pt x="3344333" y="305103"/>
                  <a:pt x="3346299" y="318801"/>
                  <a:pt x="3352800" y="330503"/>
                </a:cubicBezTo>
                <a:cubicBezTo>
                  <a:pt x="3382908" y="384697"/>
                  <a:pt x="3386970" y="411584"/>
                  <a:pt x="3441700" y="419403"/>
                </a:cubicBezTo>
                <a:cubicBezTo>
                  <a:pt x="3487989" y="426016"/>
                  <a:pt x="3534833" y="427870"/>
                  <a:pt x="3581400" y="432103"/>
                </a:cubicBezTo>
                <a:cubicBezTo>
                  <a:pt x="3615267" y="440570"/>
                  <a:pt x="3649882" y="446464"/>
                  <a:pt x="3683000" y="457503"/>
                </a:cubicBezTo>
                <a:cubicBezTo>
                  <a:pt x="3695700" y="461736"/>
                  <a:pt x="3708113" y="466956"/>
                  <a:pt x="3721100" y="470203"/>
                </a:cubicBezTo>
                <a:cubicBezTo>
                  <a:pt x="3742041" y="475438"/>
                  <a:pt x="3763925" y="476700"/>
                  <a:pt x="3784600" y="482903"/>
                </a:cubicBezTo>
                <a:cubicBezTo>
                  <a:pt x="3850242" y="502596"/>
                  <a:pt x="3840528" y="508687"/>
                  <a:pt x="3898900" y="533703"/>
                </a:cubicBezTo>
                <a:cubicBezTo>
                  <a:pt x="3911205" y="538976"/>
                  <a:pt x="3924300" y="542170"/>
                  <a:pt x="3937000" y="546403"/>
                </a:cubicBezTo>
                <a:lnTo>
                  <a:pt x="4152900" y="533703"/>
                </a:lnTo>
                <a:cubicBezTo>
                  <a:pt x="4172119" y="527634"/>
                  <a:pt x="4177640" y="450807"/>
                  <a:pt x="4191000" y="432103"/>
                </a:cubicBezTo>
                <a:cubicBezTo>
                  <a:pt x="4201046" y="418038"/>
                  <a:pt x="4254729" y="364293"/>
                  <a:pt x="4279900" y="355903"/>
                </a:cubicBezTo>
                <a:cubicBezTo>
                  <a:pt x="4304329" y="347760"/>
                  <a:pt x="4330700" y="347436"/>
                  <a:pt x="4356100" y="343203"/>
                </a:cubicBezTo>
                <a:cubicBezTo>
                  <a:pt x="4373033" y="334736"/>
                  <a:pt x="4388084" y="319894"/>
                  <a:pt x="4406900" y="317803"/>
                </a:cubicBezTo>
                <a:cubicBezTo>
                  <a:pt x="4427348" y="315531"/>
                  <a:pt x="4535886" y="348760"/>
                  <a:pt x="4546600" y="355903"/>
                </a:cubicBezTo>
                <a:lnTo>
                  <a:pt x="4622800" y="406703"/>
                </a:lnTo>
                <a:cubicBezTo>
                  <a:pt x="4635500" y="415170"/>
                  <a:pt x="4645675" y="431016"/>
                  <a:pt x="4660900" y="432103"/>
                </a:cubicBezTo>
                <a:lnTo>
                  <a:pt x="4838700" y="444803"/>
                </a:lnTo>
                <a:cubicBezTo>
                  <a:pt x="4880816" y="458842"/>
                  <a:pt x="4863413" y="457503"/>
                  <a:pt x="4889500" y="45750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4" name="Straight Arrow Connector 13"/>
          <p:cNvCxnSpPr>
            <a:stCxn id="9" idx="30"/>
          </p:cNvCxnSpPr>
          <p:nvPr/>
        </p:nvCxnSpPr>
        <p:spPr>
          <a:xfrm flipH="1" flipV="1">
            <a:off x="4864100" y="2882900"/>
            <a:ext cx="25400" cy="673100"/>
          </a:xfrm>
          <a:prstGeom prst="straightConnector1">
            <a:avLst/>
          </a:prstGeom>
          <a:ln w="38100">
            <a:solidFill>
              <a:srgbClr val="0070C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4864100" y="1962150"/>
            <a:ext cx="12700" cy="825500"/>
          </a:xfrm>
          <a:prstGeom prst="straightConnector1">
            <a:avLst/>
          </a:prstGeom>
          <a:ln w="38100">
            <a:solidFill>
              <a:srgbClr val="0070C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7" name="Freeform 16"/>
          <p:cNvSpPr/>
          <p:nvPr/>
        </p:nvSpPr>
        <p:spPr>
          <a:xfrm>
            <a:off x="2971800" y="1295400"/>
            <a:ext cx="2908300" cy="2781300"/>
          </a:xfrm>
          <a:custGeom>
            <a:avLst/>
            <a:gdLst>
              <a:gd name="connsiteX0" fmla="*/ 0 w 2908300"/>
              <a:gd name="connsiteY0" fmla="*/ 2781300 h 2781300"/>
              <a:gd name="connsiteX1" fmla="*/ 101600 w 2908300"/>
              <a:gd name="connsiteY1" fmla="*/ 2679700 h 2781300"/>
              <a:gd name="connsiteX2" fmla="*/ 165100 w 2908300"/>
              <a:gd name="connsiteY2" fmla="*/ 2616200 h 2781300"/>
              <a:gd name="connsiteX3" fmla="*/ 190500 w 2908300"/>
              <a:gd name="connsiteY3" fmla="*/ 2578100 h 2781300"/>
              <a:gd name="connsiteX4" fmla="*/ 266700 w 2908300"/>
              <a:gd name="connsiteY4" fmla="*/ 2501900 h 2781300"/>
              <a:gd name="connsiteX5" fmla="*/ 355600 w 2908300"/>
              <a:gd name="connsiteY5" fmla="*/ 2400300 h 2781300"/>
              <a:gd name="connsiteX6" fmla="*/ 381000 w 2908300"/>
              <a:gd name="connsiteY6" fmla="*/ 2349500 h 2781300"/>
              <a:gd name="connsiteX7" fmla="*/ 393700 w 2908300"/>
              <a:gd name="connsiteY7" fmla="*/ 2298700 h 2781300"/>
              <a:gd name="connsiteX8" fmla="*/ 469900 w 2908300"/>
              <a:gd name="connsiteY8" fmla="*/ 2222500 h 2781300"/>
              <a:gd name="connsiteX9" fmla="*/ 508000 w 2908300"/>
              <a:gd name="connsiteY9" fmla="*/ 2184400 h 2781300"/>
              <a:gd name="connsiteX10" fmla="*/ 584200 w 2908300"/>
              <a:gd name="connsiteY10" fmla="*/ 2120900 h 2781300"/>
              <a:gd name="connsiteX11" fmla="*/ 635000 w 2908300"/>
              <a:gd name="connsiteY11" fmla="*/ 2044700 h 2781300"/>
              <a:gd name="connsiteX12" fmla="*/ 660400 w 2908300"/>
              <a:gd name="connsiteY12" fmla="*/ 1993900 h 2781300"/>
              <a:gd name="connsiteX13" fmla="*/ 825500 w 2908300"/>
              <a:gd name="connsiteY13" fmla="*/ 1892300 h 2781300"/>
              <a:gd name="connsiteX14" fmla="*/ 901700 w 2908300"/>
              <a:gd name="connsiteY14" fmla="*/ 1828800 h 2781300"/>
              <a:gd name="connsiteX15" fmla="*/ 927100 w 2908300"/>
              <a:gd name="connsiteY15" fmla="*/ 1790700 h 2781300"/>
              <a:gd name="connsiteX16" fmla="*/ 965200 w 2908300"/>
              <a:gd name="connsiteY16" fmla="*/ 1714500 h 2781300"/>
              <a:gd name="connsiteX17" fmla="*/ 1016000 w 2908300"/>
              <a:gd name="connsiteY17" fmla="*/ 1651000 h 2781300"/>
              <a:gd name="connsiteX18" fmla="*/ 1054100 w 2908300"/>
              <a:gd name="connsiteY18" fmla="*/ 1574800 h 2781300"/>
              <a:gd name="connsiteX19" fmla="*/ 1193800 w 2908300"/>
              <a:gd name="connsiteY19" fmla="*/ 1485900 h 2781300"/>
              <a:gd name="connsiteX20" fmla="*/ 1244600 w 2908300"/>
              <a:gd name="connsiteY20" fmla="*/ 1447800 h 2781300"/>
              <a:gd name="connsiteX21" fmla="*/ 1282700 w 2908300"/>
              <a:gd name="connsiteY21" fmla="*/ 1435100 h 2781300"/>
              <a:gd name="connsiteX22" fmla="*/ 1371600 w 2908300"/>
              <a:gd name="connsiteY22" fmla="*/ 1384300 h 2781300"/>
              <a:gd name="connsiteX23" fmla="*/ 1409700 w 2908300"/>
              <a:gd name="connsiteY23" fmla="*/ 1308100 h 2781300"/>
              <a:gd name="connsiteX24" fmla="*/ 1447800 w 2908300"/>
              <a:gd name="connsiteY24" fmla="*/ 1257300 h 2781300"/>
              <a:gd name="connsiteX25" fmla="*/ 1460500 w 2908300"/>
              <a:gd name="connsiteY25" fmla="*/ 1206500 h 2781300"/>
              <a:gd name="connsiteX26" fmla="*/ 1485900 w 2908300"/>
              <a:gd name="connsiteY26" fmla="*/ 1155700 h 2781300"/>
              <a:gd name="connsiteX27" fmla="*/ 1549400 w 2908300"/>
              <a:gd name="connsiteY27" fmla="*/ 1079500 h 2781300"/>
              <a:gd name="connsiteX28" fmla="*/ 1587500 w 2908300"/>
              <a:gd name="connsiteY28" fmla="*/ 1054100 h 2781300"/>
              <a:gd name="connsiteX29" fmla="*/ 1625600 w 2908300"/>
              <a:gd name="connsiteY29" fmla="*/ 1016000 h 2781300"/>
              <a:gd name="connsiteX30" fmla="*/ 1701800 w 2908300"/>
              <a:gd name="connsiteY30" fmla="*/ 977900 h 2781300"/>
              <a:gd name="connsiteX31" fmla="*/ 1790700 w 2908300"/>
              <a:gd name="connsiteY31" fmla="*/ 850900 h 2781300"/>
              <a:gd name="connsiteX32" fmla="*/ 1892300 w 2908300"/>
              <a:gd name="connsiteY32" fmla="*/ 711200 h 2781300"/>
              <a:gd name="connsiteX33" fmla="*/ 1930400 w 2908300"/>
              <a:gd name="connsiteY33" fmla="*/ 698500 h 2781300"/>
              <a:gd name="connsiteX34" fmla="*/ 1968500 w 2908300"/>
              <a:gd name="connsiteY34" fmla="*/ 660400 h 2781300"/>
              <a:gd name="connsiteX35" fmla="*/ 2044700 w 2908300"/>
              <a:gd name="connsiteY35" fmla="*/ 609600 h 2781300"/>
              <a:gd name="connsiteX36" fmla="*/ 2120900 w 2908300"/>
              <a:gd name="connsiteY36" fmla="*/ 546100 h 2781300"/>
              <a:gd name="connsiteX37" fmla="*/ 2260600 w 2908300"/>
              <a:gd name="connsiteY37" fmla="*/ 444500 h 2781300"/>
              <a:gd name="connsiteX38" fmla="*/ 2336800 w 2908300"/>
              <a:gd name="connsiteY38" fmla="*/ 368300 h 2781300"/>
              <a:gd name="connsiteX39" fmla="*/ 2438400 w 2908300"/>
              <a:gd name="connsiteY39" fmla="*/ 241300 h 2781300"/>
              <a:gd name="connsiteX40" fmla="*/ 2476500 w 2908300"/>
              <a:gd name="connsiteY40" fmla="*/ 203200 h 2781300"/>
              <a:gd name="connsiteX41" fmla="*/ 2527300 w 2908300"/>
              <a:gd name="connsiteY41" fmla="*/ 177800 h 2781300"/>
              <a:gd name="connsiteX42" fmla="*/ 2578100 w 2908300"/>
              <a:gd name="connsiteY42" fmla="*/ 127000 h 2781300"/>
              <a:gd name="connsiteX43" fmla="*/ 2628900 w 2908300"/>
              <a:gd name="connsiteY43" fmla="*/ 101600 h 2781300"/>
              <a:gd name="connsiteX44" fmla="*/ 2781300 w 2908300"/>
              <a:gd name="connsiteY44" fmla="*/ 0 h 2781300"/>
              <a:gd name="connsiteX45" fmla="*/ 2908300 w 2908300"/>
              <a:gd name="connsiteY45" fmla="*/ 0 h 278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908300" h="2781300">
                <a:moveTo>
                  <a:pt x="0" y="2781300"/>
                </a:moveTo>
                <a:cubicBezTo>
                  <a:pt x="33867" y="2747433"/>
                  <a:pt x="75033" y="2719551"/>
                  <a:pt x="101600" y="2679700"/>
                </a:cubicBezTo>
                <a:cubicBezTo>
                  <a:pt x="135467" y="2628900"/>
                  <a:pt x="114300" y="2650067"/>
                  <a:pt x="165100" y="2616200"/>
                </a:cubicBezTo>
                <a:cubicBezTo>
                  <a:pt x="173567" y="2603500"/>
                  <a:pt x="180359" y="2589508"/>
                  <a:pt x="190500" y="2578100"/>
                </a:cubicBezTo>
                <a:cubicBezTo>
                  <a:pt x="214365" y="2551252"/>
                  <a:pt x="246775" y="2531788"/>
                  <a:pt x="266700" y="2501900"/>
                </a:cubicBezTo>
                <a:cubicBezTo>
                  <a:pt x="325967" y="2413000"/>
                  <a:pt x="292100" y="2442633"/>
                  <a:pt x="355600" y="2400300"/>
                </a:cubicBezTo>
                <a:cubicBezTo>
                  <a:pt x="364067" y="2383367"/>
                  <a:pt x="374353" y="2367227"/>
                  <a:pt x="381000" y="2349500"/>
                </a:cubicBezTo>
                <a:cubicBezTo>
                  <a:pt x="387129" y="2333157"/>
                  <a:pt x="383691" y="2312999"/>
                  <a:pt x="393700" y="2298700"/>
                </a:cubicBezTo>
                <a:cubicBezTo>
                  <a:pt x="414299" y="2269272"/>
                  <a:pt x="444500" y="2247900"/>
                  <a:pt x="469900" y="2222500"/>
                </a:cubicBezTo>
                <a:cubicBezTo>
                  <a:pt x="482600" y="2209800"/>
                  <a:pt x="493056" y="2194363"/>
                  <a:pt x="508000" y="2184400"/>
                </a:cubicBezTo>
                <a:cubicBezTo>
                  <a:pt x="541867" y="2161822"/>
                  <a:pt x="557873" y="2154749"/>
                  <a:pt x="584200" y="2120900"/>
                </a:cubicBezTo>
                <a:cubicBezTo>
                  <a:pt x="602942" y="2096803"/>
                  <a:pt x="621348" y="2072004"/>
                  <a:pt x="635000" y="2044700"/>
                </a:cubicBezTo>
                <a:cubicBezTo>
                  <a:pt x="643467" y="2027767"/>
                  <a:pt x="649396" y="2009306"/>
                  <a:pt x="660400" y="1993900"/>
                </a:cubicBezTo>
                <a:cubicBezTo>
                  <a:pt x="728261" y="1898894"/>
                  <a:pt x="692202" y="2025598"/>
                  <a:pt x="825500" y="1892300"/>
                </a:cubicBezTo>
                <a:cubicBezTo>
                  <a:pt x="874393" y="1843407"/>
                  <a:pt x="848656" y="1864163"/>
                  <a:pt x="901700" y="1828800"/>
                </a:cubicBezTo>
                <a:cubicBezTo>
                  <a:pt x="910167" y="1816100"/>
                  <a:pt x="919687" y="1804043"/>
                  <a:pt x="927100" y="1790700"/>
                </a:cubicBezTo>
                <a:cubicBezTo>
                  <a:pt x="940891" y="1765876"/>
                  <a:pt x="949954" y="1738458"/>
                  <a:pt x="965200" y="1714500"/>
                </a:cubicBezTo>
                <a:cubicBezTo>
                  <a:pt x="979753" y="1691631"/>
                  <a:pt x="1001447" y="1673869"/>
                  <a:pt x="1016000" y="1651000"/>
                </a:cubicBezTo>
                <a:cubicBezTo>
                  <a:pt x="1031246" y="1627042"/>
                  <a:pt x="1036665" y="1597216"/>
                  <a:pt x="1054100" y="1574800"/>
                </a:cubicBezTo>
                <a:cubicBezTo>
                  <a:pt x="1074421" y="1548673"/>
                  <a:pt x="1179694" y="1494876"/>
                  <a:pt x="1193800" y="1485900"/>
                </a:cubicBezTo>
                <a:cubicBezTo>
                  <a:pt x="1211658" y="1474536"/>
                  <a:pt x="1226222" y="1458302"/>
                  <a:pt x="1244600" y="1447800"/>
                </a:cubicBezTo>
                <a:cubicBezTo>
                  <a:pt x="1256223" y="1441158"/>
                  <a:pt x="1270395" y="1440373"/>
                  <a:pt x="1282700" y="1435100"/>
                </a:cubicBezTo>
                <a:cubicBezTo>
                  <a:pt x="1327816" y="1415764"/>
                  <a:pt x="1333336" y="1409809"/>
                  <a:pt x="1371600" y="1384300"/>
                </a:cubicBezTo>
                <a:cubicBezTo>
                  <a:pt x="1384300" y="1358900"/>
                  <a:pt x="1395089" y="1332451"/>
                  <a:pt x="1409700" y="1308100"/>
                </a:cubicBezTo>
                <a:cubicBezTo>
                  <a:pt x="1420590" y="1289950"/>
                  <a:pt x="1438334" y="1276232"/>
                  <a:pt x="1447800" y="1257300"/>
                </a:cubicBezTo>
                <a:cubicBezTo>
                  <a:pt x="1455606" y="1241688"/>
                  <a:pt x="1454371" y="1222843"/>
                  <a:pt x="1460500" y="1206500"/>
                </a:cubicBezTo>
                <a:cubicBezTo>
                  <a:pt x="1467147" y="1188773"/>
                  <a:pt x="1476507" y="1172138"/>
                  <a:pt x="1485900" y="1155700"/>
                </a:cubicBezTo>
                <a:cubicBezTo>
                  <a:pt x="1504064" y="1123914"/>
                  <a:pt x="1520745" y="1103379"/>
                  <a:pt x="1549400" y="1079500"/>
                </a:cubicBezTo>
                <a:cubicBezTo>
                  <a:pt x="1561126" y="1069729"/>
                  <a:pt x="1575774" y="1063871"/>
                  <a:pt x="1587500" y="1054100"/>
                </a:cubicBezTo>
                <a:cubicBezTo>
                  <a:pt x="1601298" y="1042602"/>
                  <a:pt x="1611802" y="1027498"/>
                  <a:pt x="1625600" y="1016000"/>
                </a:cubicBezTo>
                <a:cubicBezTo>
                  <a:pt x="1658426" y="988645"/>
                  <a:pt x="1663615" y="990628"/>
                  <a:pt x="1701800" y="977900"/>
                </a:cubicBezTo>
                <a:cubicBezTo>
                  <a:pt x="1779690" y="848083"/>
                  <a:pt x="1696100" y="980975"/>
                  <a:pt x="1790700" y="850900"/>
                </a:cubicBezTo>
                <a:cubicBezTo>
                  <a:pt x="1812734" y="820603"/>
                  <a:pt x="1861324" y="737751"/>
                  <a:pt x="1892300" y="711200"/>
                </a:cubicBezTo>
                <a:cubicBezTo>
                  <a:pt x="1902464" y="702488"/>
                  <a:pt x="1917700" y="702733"/>
                  <a:pt x="1930400" y="698500"/>
                </a:cubicBezTo>
                <a:cubicBezTo>
                  <a:pt x="1943100" y="685800"/>
                  <a:pt x="1954323" y="671427"/>
                  <a:pt x="1968500" y="660400"/>
                </a:cubicBezTo>
                <a:cubicBezTo>
                  <a:pt x="1992597" y="641658"/>
                  <a:pt x="2023114" y="631186"/>
                  <a:pt x="2044700" y="609600"/>
                </a:cubicBezTo>
                <a:cubicBezTo>
                  <a:pt x="2103996" y="550304"/>
                  <a:pt x="2059015" y="590303"/>
                  <a:pt x="2120900" y="546100"/>
                </a:cubicBezTo>
                <a:cubicBezTo>
                  <a:pt x="2167754" y="512633"/>
                  <a:pt x="2226052" y="490564"/>
                  <a:pt x="2260600" y="444500"/>
                </a:cubicBezTo>
                <a:cubicBezTo>
                  <a:pt x="2307858" y="381489"/>
                  <a:pt x="2281088" y="405441"/>
                  <a:pt x="2336800" y="368300"/>
                </a:cubicBezTo>
                <a:cubicBezTo>
                  <a:pt x="2378264" y="285371"/>
                  <a:pt x="2348813" y="330887"/>
                  <a:pt x="2438400" y="241300"/>
                </a:cubicBezTo>
                <a:cubicBezTo>
                  <a:pt x="2451100" y="228600"/>
                  <a:pt x="2460436" y="211232"/>
                  <a:pt x="2476500" y="203200"/>
                </a:cubicBezTo>
                <a:cubicBezTo>
                  <a:pt x="2493433" y="194733"/>
                  <a:pt x="2512154" y="189159"/>
                  <a:pt x="2527300" y="177800"/>
                </a:cubicBezTo>
                <a:cubicBezTo>
                  <a:pt x="2546458" y="163432"/>
                  <a:pt x="2558942" y="141368"/>
                  <a:pt x="2578100" y="127000"/>
                </a:cubicBezTo>
                <a:cubicBezTo>
                  <a:pt x="2593246" y="115641"/>
                  <a:pt x="2614117" y="113427"/>
                  <a:pt x="2628900" y="101600"/>
                </a:cubicBezTo>
                <a:cubicBezTo>
                  <a:pt x="2686168" y="55786"/>
                  <a:pt x="2699245" y="0"/>
                  <a:pt x="2781300" y="0"/>
                </a:cubicBezTo>
                <a:lnTo>
                  <a:pt x="2908300" y="0"/>
                </a:lnTo>
              </a:path>
            </a:pathLst>
          </a:cu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TextBox 18"/>
          <p:cNvSpPr txBox="1"/>
          <p:nvPr/>
        </p:nvSpPr>
        <p:spPr>
          <a:xfrm>
            <a:off x="7543800" y="4127500"/>
            <a:ext cx="1016000" cy="369332"/>
          </a:xfrm>
          <a:prstGeom prst="rect">
            <a:avLst/>
          </a:prstGeom>
          <a:noFill/>
        </p:spPr>
        <p:txBody>
          <a:bodyPr wrap="square" rtlCol="0">
            <a:spAutoFit/>
          </a:bodyPr>
          <a:lstStyle/>
          <a:p>
            <a:r>
              <a:rPr lang="en-GB" dirty="0">
                <a:solidFill>
                  <a:prstClr val="black"/>
                </a:solidFill>
              </a:rPr>
              <a:t>Time</a:t>
            </a:r>
          </a:p>
        </p:txBody>
      </p:sp>
      <p:sp>
        <p:nvSpPr>
          <p:cNvPr id="21" name="TextBox 20"/>
          <p:cNvSpPr txBox="1"/>
          <p:nvPr/>
        </p:nvSpPr>
        <p:spPr>
          <a:xfrm rot="16200000">
            <a:off x="2190234" y="1682234"/>
            <a:ext cx="1193800" cy="369332"/>
          </a:xfrm>
          <a:prstGeom prst="rect">
            <a:avLst/>
          </a:prstGeom>
          <a:noFill/>
        </p:spPr>
        <p:txBody>
          <a:bodyPr wrap="square" rtlCol="0">
            <a:spAutoFit/>
          </a:bodyPr>
          <a:lstStyle/>
          <a:p>
            <a:r>
              <a:rPr lang="en-GB" dirty="0">
                <a:solidFill>
                  <a:prstClr val="black"/>
                </a:solidFill>
              </a:rPr>
              <a:t>Outcome</a:t>
            </a:r>
          </a:p>
        </p:txBody>
      </p:sp>
      <p:sp>
        <p:nvSpPr>
          <p:cNvPr id="23" name="Freeform 22"/>
          <p:cNvSpPr/>
          <p:nvPr/>
        </p:nvSpPr>
        <p:spPr>
          <a:xfrm>
            <a:off x="2971800" y="2268073"/>
            <a:ext cx="4584700" cy="1821327"/>
          </a:xfrm>
          <a:custGeom>
            <a:avLst/>
            <a:gdLst>
              <a:gd name="connsiteX0" fmla="*/ 0 w 4584700"/>
              <a:gd name="connsiteY0" fmla="*/ 1821327 h 1821327"/>
              <a:gd name="connsiteX1" fmla="*/ 114300 w 4584700"/>
              <a:gd name="connsiteY1" fmla="*/ 1745127 h 1821327"/>
              <a:gd name="connsiteX2" fmla="*/ 190500 w 4584700"/>
              <a:gd name="connsiteY2" fmla="*/ 1694327 h 1821327"/>
              <a:gd name="connsiteX3" fmla="*/ 228600 w 4584700"/>
              <a:gd name="connsiteY3" fmla="*/ 1656227 h 1821327"/>
              <a:gd name="connsiteX4" fmla="*/ 254000 w 4584700"/>
              <a:gd name="connsiteY4" fmla="*/ 1618127 h 1821327"/>
              <a:gd name="connsiteX5" fmla="*/ 317500 w 4584700"/>
              <a:gd name="connsiteY5" fmla="*/ 1580027 h 1821327"/>
              <a:gd name="connsiteX6" fmla="*/ 355600 w 4584700"/>
              <a:gd name="connsiteY6" fmla="*/ 1554627 h 1821327"/>
              <a:gd name="connsiteX7" fmla="*/ 381000 w 4584700"/>
              <a:gd name="connsiteY7" fmla="*/ 1516527 h 1821327"/>
              <a:gd name="connsiteX8" fmla="*/ 419100 w 4584700"/>
              <a:gd name="connsiteY8" fmla="*/ 1491127 h 1821327"/>
              <a:gd name="connsiteX9" fmla="*/ 546100 w 4584700"/>
              <a:gd name="connsiteY9" fmla="*/ 1465727 h 1821327"/>
              <a:gd name="connsiteX10" fmla="*/ 609600 w 4584700"/>
              <a:gd name="connsiteY10" fmla="*/ 1402227 h 1821327"/>
              <a:gd name="connsiteX11" fmla="*/ 660400 w 4584700"/>
              <a:gd name="connsiteY11" fmla="*/ 1287927 h 1821327"/>
              <a:gd name="connsiteX12" fmla="*/ 774700 w 4584700"/>
              <a:gd name="connsiteY12" fmla="*/ 1224427 h 1821327"/>
              <a:gd name="connsiteX13" fmla="*/ 812800 w 4584700"/>
              <a:gd name="connsiteY13" fmla="*/ 1199027 h 1821327"/>
              <a:gd name="connsiteX14" fmla="*/ 876300 w 4584700"/>
              <a:gd name="connsiteY14" fmla="*/ 1173627 h 1821327"/>
              <a:gd name="connsiteX15" fmla="*/ 901700 w 4584700"/>
              <a:gd name="connsiteY15" fmla="*/ 1135527 h 1821327"/>
              <a:gd name="connsiteX16" fmla="*/ 952500 w 4584700"/>
              <a:gd name="connsiteY16" fmla="*/ 1110127 h 1821327"/>
              <a:gd name="connsiteX17" fmla="*/ 990600 w 4584700"/>
              <a:gd name="connsiteY17" fmla="*/ 1084727 h 1821327"/>
              <a:gd name="connsiteX18" fmla="*/ 1028700 w 4584700"/>
              <a:gd name="connsiteY18" fmla="*/ 1072027 h 1821327"/>
              <a:gd name="connsiteX19" fmla="*/ 1168400 w 4584700"/>
              <a:gd name="connsiteY19" fmla="*/ 1046627 h 1821327"/>
              <a:gd name="connsiteX20" fmla="*/ 1206500 w 4584700"/>
              <a:gd name="connsiteY20" fmla="*/ 1033927 h 1821327"/>
              <a:gd name="connsiteX21" fmla="*/ 1257300 w 4584700"/>
              <a:gd name="connsiteY21" fmla="*/ 1021227 h 1821327"/>
              <a:gd name="connsiteX22" fmla="*/ 1295400 w 4584700"/>
              <a:gd name="connsiteY22" fmla="*/ 1008527 h 1821327"/>
              <a:gd name="connsiteX23" fmla="*/ 1485900 w 4584700"/>
              <a:gd name="connsiteY23" fmla="*/ 995827 h 1821327"/>
              <a:gd name="connsiteX24" fmla="*/ 1524000 w 4584700"/>
              <a:gd name="connsiteY24" fmla="*/ 983127 h 1821327"/>
              <a:gd name="connsiteX25" fmla="*/ 1727200 w 4584700"/>
              <a:gd name="connsiteY25" fmla="*/ 830727 h 1821327"/>
              <a:gd name="connsiteX26" fmla="*/ 1778000 w 4584700"/>
              <a:gd name="connsiteY26" fmla="*/ 792627 h 1821327"/>
              <a:gd name="connsiteX27" fmla="*/ 1803400 w 4584700"/>
              <a:gd name="connsiteY27" fmla="*/ 754527 h 1821327"/>
              <a:gd name="connsiteX28" fmla="*/ 1841500 w 4584700"/>
              <a:gd name="connsiteY28" fmla="*/ 729127 h 1821327"/>
              <a:gd name="connsiteX29" fmla="*/ 1892300 w 4584700"/>
              <a:gd name="connsiteY29" fmla="*/ 691027 h 1821327"/>
              <a:gd name="connsiteX30" fmla="*/ 1993900 w 4584700"/>
              <a:gd name="connsiteY30" fmla="*/ 665627 h 1821327"/>
              <a:gd name="connsiteX31" fmla="*/ 2082800 w 4584700"/>
              <a:gd name="connsiteY31" fmla="*/ 640227 h 1821327"/>
              <a:gd name="connsiteX32" fmla="*/ 2120900 w 4584700"/>
              <a:gd name="connsiteY32" fmla="*/ 602127 h 1821327"/>
              <a:gd name="connsiteX33" fmla="*/ 2159000 w 4584700"/>
              <a:gd name="connsiteY33" fmla="*/ 576727 h 1821327"/>
              <a:gd name="connsiteX34" fmla="*/ 2197100 w 4584700"/>
              <a:gd name="connsiteY34" fmla="*/ 564027 h 1821327"/>
              <a:gd name="connsiteX35" fmla="*/ 2654300 w 4584700"/>
              <a:gd name="connsiteY35" fmla="*/ 538627 h 1821327"/>
              <a:gd name="connsiteX36" fmla="*/ 2755900 w 4584700"/>
              <a:gd name="connsiteY36" fmla="*/ 487827 h 1821327"/>
              <a:gd name="connsiteX37" fmla="*/ 2844800 w 4584700"/>
              <a:gd name="connsiteY37" fmla="*/ 449727 h 1821327"/>
              <a:gd name="connsiteX38" fmla="*/ 2971800 w 4584700"/>
              <a:gd name="connsiteY38" fmla="*/ 437027 h 1821327"/>
              <a:gd name="connsiteX39" fmla="*/ 3022600 w 4584700"/>
              <a:gd name="connsiteY39" fmla="*/ 424327 h 1821327"/>
              <a:gd name="connsiteX40" fmla="*/ 3098800 w 4584700"/>
              <a:gd name="connsiteY40" fmla="*/ 373527 h 1821327"/>
              <a:gd name="connsiteX41" fmla="*/ 3136900 w 4584700"/>
              <a:gd name="connsiteY41" fmla="*/ 348127 h 1821327"/>
              <a:gd name="connsiteX42" fmla="*/ 3175000 w 4584700"/>
              <a:gd name="connsiteY42" fmla="*/ 322727 h 1821327"/>
              <a:gd name="connsiteX43" fmla="*/ 3289300 w 4584700"/>
              <a:gd name="connsiteY43" fmla="*/ 284627 h 1821327"/>
              <a:gd name="connsiteX44" fmla="*/ 3327400 w 4584700"/>
              <a:gd name="connsiteY44" fmla="*/ 271927 h 1821327"/>
              <a:gd name="connsiteX45" fmla="*/ 3771900 w 4584700"/>
              <a:gd name="connsiteY45" fmla="*/ 259227 h 1821327"/>
              <a:gd name="connsiteX46" fmla="*/ 3848100 w 4584700"/>
              <a:gd name="connsiteY46" fmla="*/ 208427 h 1821327"/>
              <a:gd name="connsiteX47" fmla="*/ 3937000 w 4584700"/>
              <a:gd name="connsiteY47" fmla="*/ 170327 h 1821327"/>
              <a:gd name="connsiteX48" fmla="*/ 4000500 w 4584700"/>
              <a:gd name="connsiteY48" fmla="*/ 94127 h 1821327"/>
              <a:gd name="connsiteX49" fmla="*/ 4076700 w 4584700"/>
              <a:gd name="connsiteY49" fmla="*/ 43327 h 1821327"/>
              <a:gd name="connsiteX50" fmla="*/ 4114800 w 4584700"/>
              <a:gd name="connsiteY50" fmla="*/ 17927 h 1821327"/>
              <a:gd name="connsiteX51" fmla="*/ 4584700 w 4584700"/>
              <a:gd name="connsiteY51" fmla="*/ 5227 h 182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584700" h="1821327">
                <a:moveTo>
                  <a:pt x="0" y="1821327"/>
                </a:moveTo>
                <a:cubicBezTo>
                  <a:pt x="122786" y="1747655"/>
                  <a:pt x="8479" y="1819202"/>
                  <a:pt x="114300" y="1745127"/>
                </a:cubicBezTo>
                <a:cubicBezTo>
                  <a:pt x="139309" y="1727621"/>
                  <a:pt x="168914" y="1715913"/>
                  <a:pt x="190500" y="1694327"/>
                </a:cubicBezTo>
                <a:cubicBezTo>
                  <a:pt x="203200" y="1681627"/>
                  <a:pt x="217102" y="1670025"/>
                  <a:pt x="228600" y="1656227"/>
                </a:cubicBezTo>
                <a:cubicBezTo>
                  <a:pt x="238371" y="1644501"/>
                  <a:pt x="242411" y="1628060"/>
                  <a:pt x="254000" y="1618127"/>
                </a:cubicBezTo>
                <a:cubicBezTo>
                  <a:pt x="272742" y="1602063"/>
                  <a:pt x="296568" y="1593110"/>
                  <a:pt x="317500" y="1580027"/>
                </a:cubicBezTo>
                <a:cubicBezTo>
                  <a:pt x="330443" y="1571937"/>
                  <a:pt x="342900" y="1563094"/>
                  <a:pt x="355600" y="1554627"/>
                </a:cubicBezTo>
                <a:cubicBezTo>
                  <a:pt x="364067" y="1541927"/>
                  <a:pt x="370207" y="1527320"/>
                  <a:pt x="381000" y="1516527"/>
                </a:cubicBezTo>
                <a:cubicBezTo>
                  <a:pt x="391793" y="1505734"/>
                  <a:pt x="405448" y="1497953"/>
                  <a:pt x="419100" y="1491127"/>
                </a:cubicBezTo>
                <a:cubicBezTo>
                  <a:pt x="454566" y="1473394"/>
                  <a:pt x="513338" y="1470407"/>
                  <a:pt x="546100" y="1465727"/>
                </a:cubicBezTo>
                <a:cubicBezTo>
                  <a:pt x="580858" y="1442555"/>
                  <a:pt x="591775" y="1442332"/>
                  <a:pt x="609600" y="1402227"/>
                </a:cubicBezTo>
                <a:cubicBezTo>
                  <a:pt x="624220" y="1369331"/>
                  <a:pt x="629045" y="1315362"/>
                  <a:pt x="660400" y="1287927"/>
                </a:cubicBezTo>
                <a:cubicBezTo>
                  <a:pt x="767182" y="1194493"/>
                  <a:pt x="699113" y="1262221"/>
                  <a:pt x="774700" y="1224427"/>
                </a:cubicBezTo>
                <a:cubicBezTo>
                  <a:pt x="788352" y="1217601"/>
                  <a:pt x="799148" y="1205853"/>
                  <a:pt x="812800" y="1199027"/>
                </a:cubicBezTo>
                <a:cubicBezTo>
                  <a:pt x="833190" y="1188832"/>
                  <a:pt x="855133" y="1182094"/>
                  <a:pt x="876300" y="1173627"/>
                </a:cubicBezTo>
                <a:cubicBezTo>
                  <a:pt x="884767" y="1160927"/>
                  <a:pt x="889974" y="1145298"/>
                  <a:pt x="901700" y="1135527"/>
                </a:cubicBezTo>
                <a:cubicBezTo>
                  <a:pt x="916244" y="1123407"/>
                  <a:pt x="936062" y="1119520"/>
                  <a:pt x="952500" y="1110127"/>
                </a:cubicBezTo>
                <a:cubicBezTo>
                  <a:pt x="965752" y="1102554"/>
                  <a:pt x="976948" y="1091553"/>
                  <a:pt x="990600" y="1084727"/>
                </a:cubicBezTo>
                <a:cubicBezTo>
                  <a:pt x="1002574" y="1078740"/>
                  <a:pt x="1015713" y="1075274"/>
                  <a:pt x="1028700" y="1072027"/>
                </a:cubicBezTo>
                <a:cubicBezTo>
                  <a:pt x="1121150" y="1048915"/>
                  <a:pt x="1066494" y="1069273"/>
                  <a:pt x="1168400" y="1046627"/>
                </a:cubicBezTo>
                <a:cubicBezTo>
                  <a:pt x="1181468" y="1043723"/>
                  <a:pt x="1193628" y="1037605"/>
                  <a:pt x="1206500" y="1033927"/>
                </a:cubicBezTo>
                <a:cubicBezTo>
                  <a:pt x="1223283" y="1029132"/>
                  <a:pt x="1240517" y="1026022"/>
                  <a:pt x="1257300" y="1021227"/>
                </a:cubicBezTo>
                <a:cubicBezTo>
                  <a:pt x="1270172" y="1017549"/>
                  <a:pt x="1282095" y="1010005"/>
                  <a:pt x="1295400" y="1008527"/>
                </a:cubicBezTo>
                <a:cubicBezTo>
                  <a:pt x="1358652" y="1001499"/>
                  <a:pt x="1422400" y="1000060"/>
                  <a:pt x="1485900" y="995827"/>
                </a:cubicBezTo>
                <a:cubicBezTo>
                  <a:pt x="1498600" y="991594"/>
                  <a:pt x="1512521" y="990015"/>
                  <a:pt x="1524000" y="983127"/>
                </a:cubicBezTo>
                <a:cubicBezTo>
                  <a:pt x="1571067" y="954887"/>
                  <a:pt x="1691660" y="858065"/>
                  <a:pt x="1727200" y="830727"/>
                </a:cubicBezTo>
                <a:cubicBezTo>
                  <a:pt x="1743977" y="817821"/>
                  <a:pt x="1766259" y="810239"/>
                  <a:pt x="1778000" y="792627"/>
                </a:cubicBezTo>
                <a:cubicBezTo>
                  <a:pt x="1786467" y="779927"/>
                  <a:pt x="1792607" y="765320"/>
                  <a:pt x="1803400" y="754527"/>
                </a:cubicBezTo>
                <a:cubicBezTo>
                  <a:pt x="1814193" y="743734"/>
                  <a:pt x="1829080" y="737999"/>
                  <a:pt x="1841500" y="729127"/>
                </a:cubicBezTo>
                <a:cubicBezTo>
                  <a:pt x="1858724" y="716824"/>
                  <a:pt x="1873922" y="701529"/>
                  <a:pt x="1892300" y="691027"/>
                </a:cubicBezTo>
                <a:cubicBezTo>
                  <a:pt x="1913963" y="678648"/>
                  <a:pt x="1976797" y="669428"/>
                  <a:pt x="1993900" y="665627"/>
                </a:cubicBezTo>
                <a:cubicBezTo>
                  <a:pt x="2041740" y="654996"/>
                  <a:pt x="2040372" y="654370"/>
                  <a:pt x="2082800" y="640227"/>
                </a:cubicBezTo>
                <a:cubicBezTo>
                  <a:pt x="2095500" y="627527"/>
                  <a:pt x="2107102" y="613625"/>
                  <a:pt x="2120900" y="602127"/>
                </a:cubicBezTo>
                <a:cubicBezTo>
                  <a:pt x="2132626" y="592356"/>
                  <a:pt x="2145348" y="583553"/>
                  <a:pt x="2159000" y="576727"/>
                </a:cubicBezTo>
                <a:cubicBezTo>
                  <a:pt x="2170974" y="570740"/>
                  <a:pt x="2183752" y="565054"/>
                  <a:pt x="2197100" y="564027"/>
                </a:cubicBezTo>
                <a:cubicBezTo>
                  <a:pt x="2349285" y="552320"/>
                  <a:pt x="2501900" y="547094"/>
                  <a:pt x="2654300" y="538627"/>
                </a:cubicBezTo>
                <a:lnTo>
                  <a:pt x="2755900" y="487827"/>
                </a:lnTo>
                <a:cubicBezTo>
                  <a:pt x="2777565" y="476995"/>
                  <a:pt x="2817808" y="453880"/>
                  <a:pt x="2844800" y="449727"/>
                </a:cubicBezTo>
                <a:cubicBezTo>
                  <a:pt x="2886850" y="443258"/>
                  <a:pt x="2929467" y="441260"/>
                  <a:pt x="2971800" y="437027"/>
                </a:cubicBezTo>
                <a:cubicBezTo>
                  <a:pt x="2988733" y="432794"/>
                  <a:pt x="3006988" y="432133"/>
                  <a:pt x="3022600" y="424327"/>
                </a:cubicBezTo>
                <a:cubicBezTo>
                  <a:pt x="3049904" y="410675"/>
                  <a:pt x="3073400" y="390460"/>
                  <a:pt x="3098800" y="373527"/>
                </a:cubicBezTo>
                <a:lnTo>
                  <a:pt x="3136900" y="348127"/>
                </a:lnTo>
                <a:cubicBezTo>
                  <a:pt x="3149600" y="339660"/>
                  <a:pt x="3160828" y="328396"/>
                  <a:pt x="3175000" y="322727"/>
                </a:cubicBezTo>
                <a:cubicBezTo>
                  <a:pt x="3284467" y="278940"/>
                  <a:pt x="3193597" y="311971"/>
                  <a:pt x="3289300" y="284627"/>
                </a:cubicBezTo>
                <a:cubicBezTo>
                  <a:pt x="3302172" y="280949"/>
                  <a:pt x="3314032" y="272631"/>
                  <a:pt x="3327400" y="271927"/>
                </a:cubicBezTo>
                <a:cubicBezTo>
                  <a:pt x="3475422" y="264136"/>
                  <a:pt x="3623733" y="263460"/>
                  <a:pt x="3771900" y="259227"/>
                </a:cubicBezTo>
                <a:cubicBezTo>
                  <a:pt x="3797300" y="242294"/>
                  <a:pt x="3819140" y="218080"/>
                  <a:pt x="3848100" y="208427"/>
                </a:cubicBezTo>
                <a:cubicBezTo>
                  <a:pt x="3904161" y="189740"/>
                  <a:pt x="3874226" y="201714"/>
                  <a:pt x="3937000" y="170327"/>
                </a:cubicBezTo>
                <a:cubicBezTo>
                  <a:pt x="3959578" y="136460"/>
                  <a:pt x="3966651" y="120454"/>
                  <a:pt x="4000500" y="94127"/>
                </a:cubicBezTo>
                <a:cubicBezTo>
                  <a:pt x="4024597" y="75385"/>
                  <a:pt x="4051300" y="60260"/>
                  <a:pt x="4076700" y="43327"/>
                </a:cubicBezTo>
                <a:cubicBezTo>
                  <a:pt x="4089400" y="34860"/>
                  <a:pt x="4099690" y="20086"/>
                  <a:pt x="4114800" y="17927"/>
                </a:cubicBezTo>
                <a:cubicBezTo>
                  <a:pt x="4329424" y="-12734"/>
                  <a:pt x="4173766" y="5227"/>
                  <a:pt x="4584700" y="5227"/>
                </a:cubicBezTo>
              </a:path>
            </a:pathLst>
          </a:cu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5" name="TextBox 24"/>
          <p:cNvSpPr txBox="1"/>
          <p:nvPr/>
        </p:nvSpPr>
        <p:spPr>
          <a:xfrm>
            <a:off x="627102" y="2240002"/>
            <a:ext cx="1519198" cy="369332"/>
          </a:xfrm>
          <a:prstGeom prst="rect">
            <a:avLst/>
          </a:prstGeom>
          <a:noFill/>
        </p:spPr>
        <p:txBody>
          <a:bodyPr wrap="square" rtlCol="0">
            <a:spAutoFit/>
          </a:bodyPr>
          <a:lstStyle/>
          <a:p>
            <a:pPr algn="ctr"/>
            <a:r>
              <a:rPr lang="en-GB" dirty="0">
                <a:solidFill>
                  <a:prstClr val="black"/>
                </a:solidFill>
              </a:rPr>
              <a:t>Steve Spear</a:t>
            </a:r>
          </a:p>
        </p:txBody>
      </p:sp>
      <p:pic>
        <p:nvPicPr>
          <p:cNvPr id="15"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7941" y="4963244"/>
            <a:ext cx="1066800" cy="1562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463879" y="6021288"/>
            <a:ext cx="3800271" cy="369332"/>
          </a:xfrm>
          <a:prstGeom prst="rect">
            <a:avLst/>
          </a:prstGeom>
        </p:spPr>
        <p:txBody>
          <a:bodyPr wrap="none">
            <a:spAutoFit/>
          </a:bodyPr>
          <a:lstStyle/>
          <a:p>
            <a:r>
              <a:rPr lang="en-GB" dirty="0">
                <a:solidFill>
                  <a:prstClr val="black"/>
                </a:solidFill>
              </a:rPr>
              <a:t>http://www.thehighvelocityedge.com/</a:t>
            </a:r>
          </a:p>
        </p:txBody>
      </p:sp>
      <p:pic>
        <p:nvPicPr>
          <p:cNvPr id="5122"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391400" y="5827583"/>
            <a:ext cx="1409700" cy="80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ooter Placeholder 3"/>
          <p:cNvSpPr>
            <a:spLocks noGrp="1"/>
          </p:cNvSpPr>
          <p:nvPr>
            <p:ph type="ftr" sz="quarter" idx="11"/>
          </p:nvPr>
        </p:nvSpPr>
        <p:spPr/>
        <p:txBody>
          <a:bodyPr/>
          <a:lstStyle/>
          <a:p>
            <a:r>
              <a:rPr lang="en-US">
                <a:solidFill>
                  <a:prstClr val="black">
                    <a:tint val="75000"/>
                  </a:prstClr>
                </a:solidFill>
              </a:rPr>
              <a:t>CONNECT | LEARN | INFLUENCE</a:t>
            </a:r>
          </a:p>
        </p:txBody>
      </p:sp>
    </p:spTree>
    <p:extLst>
      <p:ext uri="{BB962C8B-B14F-4D97-AF65-F5344CB8AC3E}">
        <p14:creationId xmlns:p14="http://schemas.microsoft.com/office/powerpoint/2010/main" val="58602510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extBox 76"/>
          <p:cNvSpPr txBox="1"/>
          <p:nvPr/>
        </p:nvSpPr>
        <p:spPr>
          <a:xfrm>
            <a:off x="1902140" y="5563881"/>
            <a:ext cx="6789312" cy="338554"/>
          </a:xfrm>
          <a:prstGeom prst="rect">
            <a:avLst/>
          </a:prstGeom>
          <a:noFill/>
        </p:spPr>
        <p:txBody>
          <a:bodyPr wrap="square" rtlCol="0">
            <a:spAutoFit/>
          </a:bodyPr>
          <a:lstStyle/>
          <a:p>
            <a:r>
              <a:rPr lang="en-US" sz="1600" dirty="0">
                <a:solidFill>
                  <a:prstClr val="black"/>
                </a:solidFill>
                <a:latin typeface="Bodoni MT" panose="02070603080606020203" pitchFamily="18" charset="0"/>
              </a:rPr>
              <a:t>Without this we won’t have the </a:t>
            </a:r>
            <a:r>
              <a:rPr lang="en-US" sz="1600" b="1" dirty="0">
                <a:solidFill>
                  <a:prstClr val="black"/>
                </a:solidFill>
                <a:latin typeface="Bodoni MT" panose="02070603080606020203" pitchFamily="18" charset="0"/>
              </a:rPr>
              <a:t>right values</a:t>
            </a:r>
            <a:r>
              <a:rPr lang="en-US" sz="1600" dirty="0">
                <a:solidFill>
                  <a:prstClr val="black"/>
                </a:solidFill>
                <a:latin typeface="Bodoni MT" panose="02070603080606020203" pitchFamily="18" charset="0"/>
              </a:rPr>
              <a:t> to continually improve</a:t>
            </a:r>
          </a:p>
        </p:txBody>
      </p:sp>
      <p:sp>
        <p:nvSpPr>
          <p:cNvPr id="79" name="Rectangle 78"/>
          <p:cNvSpPr/>
          <p:nvPr/>
        </p:nvSpPr>
        <p:spPr>
          <a:xfrm>
            <a:off x="5338830" y="1578735"/>
            <a:ext cx="1828800" cy="1600200"/>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74" name="Oval 73"/>
          <p:cNvSpPr/>
          <p:nvPr/>
        </p:nvSpPr>
        <p:spPr>
          <a:xfrm>
            <a:off x="4157730" y="2912235"/>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grpSp>
        <p:nvGrpSpPr>
          <p:cNvPr id="78" name="Group 77"/>
          <p:cNvGrpSpPr/>
          <p:nvPr/>
        </p:nvGrpSpPr>
        <p:grpSpPr>
          <a:xfrm>
            <a:off x="3243330" y="1578735"/>
            <a:ext cx="2362200" cy="1600200"/>
            <a:chOff x="2971800" y="1578735"/>
            <a:chExt cx="2362200" cy="1600200"/>
          </a:xfrm>
        </p:grpSpPr>
        <p:sp>
          <p:nvSpPr>
            <p:cNvPr id="72" name="Rectangle 71"/>
            <p:cNvSpPr/>
            <p:nvPr/>
          </p:nvSpPr>
          <p:spPr>
            <a:xfrm>
              <a:off x="3238500" y="1578735"/>
              <a:ext cx="1828800" cy="16002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solidFill>
                  <a:prstClr val="white"/>
                </a:solidFill>
              </a:endParaRPr>
            </a:p>
          </p:txBody>
        </p:sp>
        <p:sp>
          <p:nvSpPr>
            <p:cNvPr id="73" name="Oval 72"/>
            <p:cNvSpPr/>
            <p:nvPr/>
          </p:nvSpPr>
          <p:spPr>
            <a:xfrm>
              <a:off x="4800600" y="2112135"/>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solidFill>
                  <a:prstClr val="white"/>
                </a:solidFill>
              </a:endParaRPr>
            </a:p>
          </p:txBody>
        </p:sp>
        <p:sp>
          <p:nvSpPr>
            <p:cNvPr id="76" name="Oval 75"/>
            <p:cNvSpPr/>
            <p:nvPr/>
          </p:nvSpPr>
          <p:spPr>
            <a:xfrm>
              <a:off x="2971800" y="2112135"/>
              <a:ext cx="533400"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solidFill>
                  <a:prstClr val="white"/>
                </a:solidFill>
              </a:endParaRPr>
            </a:p>
          </p:txBody>
        </p:sp>
      </p:grpSp>
      <p:grpSp>
        <p:nvGrpSpPr>
          <p:cNvPr id="67" name="Group 66"/>
          <p:cNvGrpSpPr/>
          <p:nvPr/>
        </p:nvGrpSpPr>
        <p:grpSpPr>
          <a:xfrm>
            <a:off x="1681230" y="1578735"/>
            <a:ext cx="2095500" cy="1866900"/>
            <a:chOff x="2127696" y="577939"/>
            <a:chExt cx="2095500" cy="1866900"/>
          </a:xfrm>
        </p:grpSpPr>
        <p:sp>
          <p:nvSpPr>
            <p:cNvPr id="62" name="Rectangle 61"/>
            <p:cNvSpPr/>
            <p:nvPr/>
          </p:nvSpPr>
          <p:spPr>
            <a:xfrm>
              <a:off x="2127696" y="577939"/>
              <a:ext cx="1828800" cy="16002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63" name="Oval 62"/>
            <p:cNvSpPr/>
            <p:nvPr/>
          </p:nvSpPr>
          <p:spPr>
            <a:xfrm>
              <a:off x="3689796" y="1111339"/>
              <a:ext cx="533400"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64" name="Oval 63"/>
            <p:cNvSpPr/>
            <p:nvPr/>
          </p:nvSpPr>
          <p:spPr>
            <a:xfrm>
              <a:off x="2775396" y="1911439"/>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grpSp>
      <p:grpSp>
        <p:nvGrpSpPr>
          <p:cNvPr id="61" name="Group 60"/>
          <p:cNvGrpSpPr/>
          <p:nvPr/>
        </p:nvGrpSpPr>
        <p:grpSpPr>
          <a:xfrm>
            <a:off x="6905760" y="2912235"/>
            <a:ext cx="2095500" cy="2133600"/>
            <a:chOff x="1333500" y="571500"/>
            <a:chExt cx="2095500" cy="2133600"/>
          </a:xfrm>
          <a:solidFill>
            <a:schemeClr val="accent2">
              <a:lumMod val="75000"/>
            </a:schemeClr>
          </a:solidFill>
        </p:grpSpPr>
        <p:sp>
          <p:nvSpPr>
            <p:cNvPr id="56" name="Rectangle 55"/>
            <p:cNvSpPr/>
            <p:nvPr/>
          </p:nvSpPr>
          <p:spPr>
            <a:xfrm>
              <a:off x="1600200" y="838200"/>
              <a:ext cx="1828800" cy="160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58" name="Oval 57"/>
            <p:cNvSpPr/>
            <p:nvPr/>
          </p:nvSpPr>
          <p:spPr>
            <a:xfrm>
              <a:off x="2247900" y="21717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59" name="Oval 58"/>
            <p:cNvSpPr/>
            <p:nvPr/>
          </p:nvSpPr>
          <p:spPr>
            <a:xfrm>
              <a:off x="2247900" y="5715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60" name="Oval 59"/>
            <p:cNvSpPr/>
            <p:nvPr/>
          </p:nvSpPr>
          <p:spPr>
            <a:xfrm>
              <a:off x="1333500" y="13716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grpSp>
      <p:grpSp>
        <p:nvGrpSpPr>
          <p:cNvPr id="42" name="Group 41"/>
          <p:cNvGrpSpPr/>
          <p:nvPr/>
        </p:nvGrpSpPr>
        <p:grpSpPr>
          <a:xfrm>
            <a:off x="1681230" y="2912235"/>
            <a:ext cx="2095500" cy="2133600"/>
            <a:chOff x="1409700" y="2912235"/>
            <a:chExt cx="2095500" cy="2133600"/>
          </a:xfrm>
        </p:grpSpPr>
        <p:sp>
          <p:nvSpPr>
            <p:cNvPr id="37" name="Rectangle 36"/>
            <p:cNvSpPr/>
            <p:nvPr/>
          </p:nvSpPr>
          <p:spPr>
            <a:xfrm>
              <a:off x="1409700" y="3178935"/>
              <a:ext cx="1828800" cy="1600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38" name="Oval 37"/>
            <p:cNvSpPr/>
            <p:nvPr/>
          </p:nvSpPr>
          <p:spPr>
            <a:xfrm>
              <a:off x="2971800" y="3712335"/>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39" name="Oval 38"/>
            <p:cNvSpPr/>
            <p:nvPr/>
          </p:nvSpPr>
          <p:spPr>
            <a:xfrm>
              <a:off x="2057400" y="4512435"/>
              <a:ext cx="533400" cy="533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40" name="Oval 39"/>
            <p:cNvSpPr/>
            <p:nvPr/>
          </p:nvSpPr>
          <p:spPr>
            <a:xfrm>
              <a:off x="2057400" y="2912235"/>
              <a:ext cx="533400" cy="533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grpSp>
      <p:grpSp>
        <p:nvGrpSpPr>
          <p:cNvPr id="36" name="Group 35"/>
          <p:cNvGrpSpPr/>
          <p:nvPr/>
        </p:nvGrpSpPr>
        <p:grpSpPr>
          <a:xfrm>
            <a:off x="1681230" y="4512435"/>
            <a:ext cx="1828800" cy="1866900"/>
            <a:chOff x="762000" y="4457700"/>
            <a:chExt cx="1828800" cy="1866900"/>
          </a:xfrm>
        </p:grpSpPr>
        <p:sp>
          <p:nvSpPr>
            <p:cNvPr id="9" name="Rectangle 8"/>
            <p:cNvSpPr/>
            <p:nvPr/>
          </p:nvSpPr>
          <p:spPr>
            <a:xfrm>
              <a:off x="762000" y="4724400"/>
              <a:ext cx="1828800" cy="16002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12" name="Oval 11"/>
            <p:cNvSpPr/>
            <p:nvPr/>
          </p:nvSpPr>
          <p:spPr>
            <a:xfrm>
              <a:off x="1409700" y="4457700"/>
              <a:ext cx="533400" cy="5334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grpSp>
      <p:grpSp>
        <p:nvGrpSpPr>
          <p:cNvPr id="35" name="Group 34"/>
          <p:cNvGrpSpPr/>
          <p:nvPr/>
        </p:nvGrpSpPr>
        <p:grpSpPr>
          <a:xfrm>
            <a:off x="3243330" y="4512435"/>
            <a:ext cx="2362200" cy="1866900"/>
            <a:chOff x="2324100" y="4457700"/>
            <a:chExt cx="2362200" cy="1866900"/>
          </a:xfrm>
        </p:grpSpPr>
        <p:sp>
          <p:nvSpPr>
            <p:cNvPr id="22" name="Rectangle 21"/>
            <p:cNvSpPr/>
            <p:nvPr/>
          </p:nvSpPr>
          <p:spPr>
            <a:xfrm>
              <a:off x="2590800" y="4724400"/>
              <a:ext cx="1828800" cy="1600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23" name="Oval 22"/>
            <p:cNvSpPr/>
            <p:nvPr/>
          </p:nvSpPr>
          <p:spPr>
            <a:xfrm>
              <a:off x="4152900" y="5257800"/>
              <a:ext cx="533400" cy="533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25" name="Oval 24"/>
            <p:cNvSpPr/>
            <p:nvPr/>
          </p:nvSpPr>
          <p:spPr>
            <a:xfrm>
              <a:off x="3238500" y="4457700"/>
              <a:ext cx="533400" cy="5334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26" name="Oval 25"/>
            <p:cNvSpPr/>
            <p:nvPr/>
          </p:nvSpPr>
          <p:spPr>
            <a:xfrm>
              <a:off x="2324100" y="5257800"/>
              <a:ext cx="533400" cy="5334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grpSp>
      <p:grpSp>
        <p:nvGrpSpPr>
          <p:cNvPr id="33" name="Group 32"/>
          <p:cNvGrpSpPr/>
          <p:nvPr/>
        </p:nvGrpSpPr>
        <p:grpSpPr>
          <a:xfrm>
            <a:off x="5076960" y="4512435"/>
            <a:ext cx="2362200" cy="1866900"/>
            <a:chOff x="2324100" y="838200"/>
            <a:chExt cx="2362200" cy="1866900"/>
          </a:xfrm>
          <a:solidFill>
            <a:schemeClr val="accent1">
              <a:lumMod val="75000"/>
            </a:schemeClr>
          </a:solidFill>
        </p:grpSpPr>
        <p:sp>
          <p:nvSpPr>
            <p:cNvPr id="27" name="Rectangle 26"/>
            <p:cNvSpPr/>
            <p:nvPr/>
          </p:nvSpPr>
          <p:spPr>
            <a:xfrm>
              <a:off x="2590800" y="1104900"/>
              <a:ext cx="1828800" cy="160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28" name="Oval 27"/>
            <p:cNvSpPr/>
            <p:nvPr/>
          </p:nvSpPr>
          <p:spPr>
            <a:xfrm>
              <a:off x="4152900" y="16383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30" name="Oval 29"/>
            <p:cNvSpPr/>
            <p:nvPr/>
          </p:nvSpPr>
          <p:spPr>
            <a:xfrm>
              <a:off x="3238500" y="8382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31" name="Oval 30"/>
            <p:cNvSpPr/>
            <p:nvPr/>
          </p:nvSpPr>
          <p:spPr>
            <a:xfrm>
              <a:off x="2324100" y="16383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grpSp>
      <p:grpSp>
        <p:nvGrpSpPr>
          <p:cNvPr id="34" name="Group 33"/>
          <p:cNvGrpSpPr/>
          <p:nvPr/>
        </p:nvGrpSpPr>
        <p:grpSpPr>
          <a:xfrm>
            <a:off x="6905760" y="4512435"/>
            <a:ext cx="2095500" cy="1866900"/>
            <a:chOff x="5986530" y="4457700"/>
            <a:chExt cx="2095500" cy="1866900"/>
          </a:xfrm>
        </p:grpSpPr>
        <p:sp>
          <p:nvSpPr>
            <p:cNvPr id="14" name="Rectangle 13"/>
            <p:cNvSpPr/>
            <p:nvPr/>
          </p:nvSpPr>
          <p:spPr>
            <a:xfrm>
              <a:off x="6253230" y="4724400"/>
              <a:ext cx="1828800" cy="1600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17" name="Oval 16"/>
            <p:cNvSpPr/>
            <p:nvPr/>
          </p:nvSpPr>
          <p:spPr>
            <a:xfrm>
              <a:off x="6900930" y="4457700"/>
              <a:ext cx="533400" cy="5334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18" name="Oval 17"/>
            <p:cNvSpPr/>
            <p:nvPr/>
          </p:nvSpPr>
          <p:spPr>
            <a:xfrm>
              <a:off x="5986530" y="5257800"/>
              <a:ext cx="533400" cy="5334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grpSp>
      <p:grpSp>
        <p:nvGrpSpPr>
          <p:cNvPr id="48" name="Group 47"/>
          <p:cNvGrpSpPr/>
          <p:nvPr/>
        </p:nvGrpSpPr>
        <p:grpSpPr>
          <a:xfrm>
            <a:off x="3243330" y="2912235"/>
            <a:ext cx="2362200" cy="2133600"/>
            <a:chOff x="2247900" y="571500"/>
            <a:chExt cx="2362200" cy="2133600"/>
          </a:xfrm>
          <a:solidFill>
            <a:schemeClr val="accent6">
              <a:lumMod val="75000"/>
            </a:schemeClr>
          </a:solidFill>
        </p:grpSpPr>
        <p:sp>
          <p:nvSpPr>
            <p:cNvPr id="43" name="Rectangle 42"/>
            <p:cNvSpPr/>
            <p:nvPr/>
          </p:nvSpPr>
          <p:spPr>
            <a:xfrm>
              <a:off x="2514600" y="838200"/>
              <a:ext cx="1828800" cy="160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44" name="Oval 43"/>
            <p:cNvSpPr/>
            <p:nvPr/>
          </p:nvSpPr>
          <p:spPr>
            <a:xfrm>
              <a:off x="4076700" y="13716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45" name="Oval 44"/>
            <p:cNvSpPr/>
            <p:nvPr/>
          </p:nvSpPr>
          <p:spPr>
            <a:xfrm>
              <a:off x="3162300" y="21717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46" name="Oval 45"/>
            <p:cNvSpPr/>
            <p:nvPr/>
          </p:nvSpPr>
          <p:spPr>
            <a:xfrm>
              <a:off x="3162300" y="5715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47" name="Oval 46"/>
            <p:cNvSpPr/>
            <p:nvPr/>
          </p:nvSpPr>
          <p:spPr>
            <a:xfrm>
              <a:off x="2247900" y="137160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grpSp>
      <p:grpSp>
        <p:nvGrpSpPr>
          <p:cNvPr id="55" name="Group 54"/>
          <p:cNvGrpSpPr/>
          <p:nvPr/>
        </p:nvGrpSpPr>
        <p:grpSpPr>
          <a:xfrm>
            <a:off x="5072130" y="2912235"/>
            <a:ext cx="2362200" cy="2133600"/>
            <a:chOff x="4800600" y="2912235"/>
            <a:chExt cx="2362200" cy="2133600"/>
          </a:xfrm>
        </p:grpSpPr>
        <p:sp>
          <p:nvSpPr>
            <p:cNvPr id="50" name="Rectangle 49"/>
            <p:cNvSpPr/>
            <p:nvPr/>
          </p:nvSpPr>
          <p:spPr>
            <a:xfrm>
              <a:off x="5067300" y="3178935"/>
              <a:ext cx="1828800" cy="16002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51" name="Oval 50"/>
            <p:cNvSpPr/>
            <p:nvPr/>
          </p:nvSpPr>
          <p:spPr>
            <a:xfrm>
              <a:off x="6629400" y="3712335"/>
              <a:ext cx="533400" cy="5334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52" name="Oval 51"/>
            <p:cNvSpPr/>
            <p:nvPr/>
          </p:nvSpPr>
          <p:spPr>
            <a:xfrm>
              <a:off x="5715000" y="4512435"/>
              <a:ext cx="533400" cy="53340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53" name="Oval 52"/>
            <p:cNvSpPr/>
            <p:nvPr/>
          </p:nvSpPr>
          <p:spPr>
            <a:xfrm>
              <a:off x="5715000" y="2912235"/>
              <a:ext cx="533400" cy="53340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54" name="Oval 53"/>
            <p:cNvSpPr/>
            <p:nvPr/>
          </p:nvSpPr>
          <p:spPr>
            <a:xfrm>
              <a:off x="4800600" y="3712335"/>
              <a:ext cx="533400" cy="53340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grpSp>
      <p:sp>
        <p:nvSpPr>
          <p:cNvPr id="82" name="Oval 81"/>
          <p:cNvSpPr/>
          <p:nvPr/>
        </p:nvSpPr>
        <p:spPr>
          <a:xfrm>
            <a:off x="5072130" y="2112135"/>
            <a:ext cx="533400" cy="5334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87" name="TextBox 86"/>
          <p:cNvSpPr txBox="1"/>
          <p:nvPr/>
        </p:nvSpPr>
        <p:spPr>
          <a:xfrm>
            <a:off x="1776480" y="5040661"/>
            <a:ext cx="1365644" cy="584775"/>
          </a:xfrm>
          <a:prstGeom prst="rect">
            <a:avLst/>
          </a:prstGeom>
          <a:noFill/>
        </p:spPr>
        <p:txBody>
          <a:bodyPr wrap="square" rtlCol="0">
            <a:spAutoFit/>
          </a:bodyPr>
          <a:lstStyle/>
          <a:p>
            <a:r>
              <a:rPr lang="en-US" sz="1600" b="1" dirty="0">
                <a:solidFill>
                  <a:prstClr val="black"/>
                </a:solidFill>
              </a:rPr>
              <a:t>Family as a unit of care</a:t>
            </a:r>
          </a:p>
        </p:txBody>
      </p:sp>
      <p:sp>
        <p:nvSpPr>
          <p:cNvPr id="88" name="TextBox 87"/>
          <p:cNvSpPr txBox="1"/>
          <p:nvPr/>
        </p:nvSpPr>
        <p:spPr>
          <a:xfrm>
            <a:off x="3564766" y="5045835"/>
            <a:ext cx="1524000" cy="830997"/>
          </a:xfrm>
          <a:prstGeom prst="rect">
            <a:avLst/>
          </a:prstGeom>
          <a:noFill/>
        </p:spPr>
        <p:txBody>
          <a:bodyPr wrap="square" rtlCol="0">
            <a:spAutoFit/>
          </a:bodyPr>
          <a:lstStyle/>
          <a:p>
            <a:r>
              <a:rPr lang="en-US" sz="1600" b="1" dirty="0">
                <a:solidFill>
                  <a:prstClr val="black"/>
                </a:solidFill>
              </a:rPr>
              <a:t>Partnership in personalized</a:t>
            </a:r>
          </a:p>
          <a:p>
            <a:r>
              <a:rPr lang="en-US" sz="1600" b="1" dirty="0">
                <a:solidFill>
                  <a:prstClr val="black"/>
                </a:solidFill>
              </a:rPr>
              <a:t>care </a:t>
            </a:r>
          </a:p>
        </p:txBody>
      </p:sp>
      <p:sp>
        <p:nvSpPr>
          <p:cNvPr id="89" name="TextBox 88"/>
          <p:cNvSpPr txBox="1"/>
          <p:nvPr/>
        </p:nvSpPr>
        <p:spPr>
          <a:xfrm>
            <a:off x="5381764" y="5045839"/>
            <a:ext cx="1706585" cy="1077218"/>
          </a:xfrm>
          <a:prstGeom prst="rect">
            <a:avLst/>
          </a:prstGeom>
          <a:noFill/>
        </p:spPr>
        <p:txBody>
          <a:bodyPr wrap="square" rtlCol="0">
            <a:spAutoFit/>
          </a:bodyPr>
          <a:lstStyle/>
          <a:p>
            <a:r>
              <a:rPr lang="en-US" sz="1600" b="1" dirty="0">
                <a:solidFill>
                  <a:prstClr val="white"/>
                </a:solidFill>
              </a:rPr>
              <a:t>From “what’s the matter?” to </a:t>
            </a:r>
          </a:p>
          <a:p>
            <a:r>
              <a:rPr lang="en-US" sz="1600" b="1" dirty="0">
                <a:solidFill>
                  <a:prstClr val="white"/>
                </a:solidFill>
              </a:rPr>
              <a:t>“what matters to me”</a:t>
            </a:r>
          </a:p>
        </p:txBody>
      </p:sp>
      <p:sp>
        <p:nvSpPr>
          <p:cNvPr id="90" name="TextBox 89"/>
          <p:cNvSpPr txBox="1"/>
          <p:nvPr/>
        </p:nvSpPr>
        <p:spPr>
          <a:xfrm>
            <a:off x="7057491" y="5071815"/>
            <a:ext cx="1934379" cy="830997"/>
          </a:xfrm>
          <a:prstGeom prst="rect">
            <a:avLst/>
          </a:prstGeom>
          <a:noFill/>
        </p:spPr>
        <p:txBody>
          <a:bodyPr wrap="square" rtlCol="0">
            <a:spAutoFit/>
          </a:bodyPr>
          <a:lstStyle/>
          <a:p>
            <a:pPr algn="r"/>
            <a:r>
              <a:rPr lang="en-US" sz="1600" b="1" dirty="0">
                <a:solidFill>
                  <a:prstClr val="white"/>
                </a:solidFill>
              </a:rPr>
              <a:t>System co-design</a:t>
            </a:r>
          </a:p>
          <a:p>
            <a:pPr algn="r"/>
            <a:r>
              <a:rPr lang="en-US" sz="1600" b="1" dirty="0">
                <a:solidFill>
                  <a:prstClr val="white"/>
                </a:solidFill>
              </a:rPr>
              <a:t> Representation</a:t>
            </a:r>
          </a:p>
          <a:p>
            <a:pPr algn="r"/>
            <a:r>
              <a:rPr lang="en-US" sz="1600" b="1" dirty="0">
                <a:solidFill>
                  <a:prstClr val="white"/>
                </a:solidFill>
              </a:rPr>
              <a:t>Collective Voice</a:t>
            </a:r>
          </a:p>
        </p:txBody>
      </p:sp>
      <p:sp>
        <p:nvSpPr>
          <p:cNvPr id="91" name="TextBox 90"/>
          <p:cNvSpPr txBox="1"/>
          <p:nvPr/>
        </p:nvSpPr>
        <p:spPr>
          <a:xfrm>
            <a:off x="1793908" y="3244338"/>
            <a:ext cx="1447800" cy="1077218"/>
          </a:xfrm>
          <a:prstGeom prst="rect">
            <a:avLst/>
          </a:prstGeom>
          <a:noFill/>
        </p:spPr>
        <p:txBody>
          <a:bodyPr wrap="square" rtlCol="0">
            <a:spAutoFit/>
          </a:bodyPr>
          <a:lstStyle/>
          <a:p>
            <a:r>
              <a:rPr lang="en-US" sz="1600" b="1" dirty="0">
                <a:solidFill>
                  <a:prstClr val="black"/>
                </a:solidFill>
              </a:rPr>
              <a:t>Valued workforce &amp; psychological safety </a:t>
            </a:r>
          </a:p>
        </p:txBody>
      </p:sp>
      <p:sp>
        <p:nvSpPr>
          <p:cNvPr id="92" name="Rectangle 91"/>
          <p:cNvSpPr/>
          <p:nvPr/>
        </p:nvSpPr>
        <p:spPr>
          <a:xfrm>
            <a:off x="3478370" y="3240372"/>
            <a:ext cx="1818425" cy="1323439"/>
          </a:xfrm>
          <a:prstGeom prst="rect">
            <a:avLst/>
          </a:prstGeom>
        </p:spPr>
        <p:txBody>
          <a:bodyPr wrap="square">
            <a:spAutoFit/>
          </a:bodyPr>
          <a:lstStyle/>
          <a:p>
            <a:pPr algn="ctr"/>
            <a:r>
              <a:rPr lang="en-US" sz="1600" b="1" dirty="0">
                <a:solidFill>
                  <a:prstClr val="white"/>
                </a:solidFill>
              </a:rPr>
              <a:t>Compassionate leadership with relentless focus who connect with the ‘front line</a:t>
            </a:r>
            <a:r>
              <a:rPr lang="en-US" sz="1600" dirty="0">
                <a:solidFill>
                  <a:prstClr val="white"/>
                </a:solidFill>
              </a:rPr>
              <a:t>’</a:t>
            </a:r>
          </a:p>
        </p:txBody>
      </p:sp>
      <p:sp>
        <p:nvSpPr>
          <p:cNvPr id="93" name="Rectangle 92"/>
          <p:cNvSpPr/>
          <p:nvPr/>
        </p:nvSpPr>
        <p:spPr>
          <a:xfrm>
            <a:off x="5381762" y="3244338"/>
            <a:ext cx="1775289" cy="1077218"/>
          </a:xfrm>
          <a:prstGeom prst="rect">
            <a:avLst/>
          </a:prstGeom>
        </p:spPr>
        <p:txBody>
          <a:bodyPr wrap="square">
            <a:spAutoFit/>
          </a:bodyPr>
          <a:lstStyle/>
          <a:p>
            <a:pPr algn="ctr"/>
            <a:r>
              <a:rPr lang="en-US" sz="1600" b="1" dirty="0">
                <a:solidFill>
                  <a:prstClr val="black"/>
                </a:solidFill>
              </a:rPr>
              <a:t>Functional ‘Team’ ethos incl. clinical &amp; informatics integration </a:t>
            </a:r>
          </a:p>
        </p:txBody>
      </p:sp>
      <p:sp>
        <p:nvSpPr>
          <p:cNvPr id="94" name="TextBox 93"/>
          <p:cNvSpPr txBox="1"/>
          <p:nvPr/>
        </p:nvSpPr>
        <p:spPr>
          <a:xfrm>
            <a:off x="7187703" y="3273511"/>
            <a:ext cx="1794457" cy="1077218"/>
          </a:xfrm>
          <a:prstGeom prst="rect">
            <a:avLst/>
          </a:prstGeom>
          <a:noFill/>
        </p:spPr>
        <p:txBody>
          <a:bodyPr wrap="square" rtlCol="0">
            <a:spAutoFit/>
          </a:bodyPr>
          <a:lstStyle/>
          <a:p>
            <a:pPr algn="r"/>
            <a:r>
              <a:rPr lang="en-US" sz="1600" b="1" dirty="0">
                <a:solidFill>
                  <a:schemeClr val="bg1"/>
                </a:solidFill>
              </a:rPr>
              <a:t>Increasing staff capacity</a:t>
            </a:r>
          </a:p>
          <a:p>
            <a:pPr algn="r"/>
            <a:r>
              <a:rPr lang="en-US" sz="1600" b="1" dirty="0">
                <a:solidFill>
                  <a:schemeClr val="bg1"/>
                </a:solidFill>
              </a:rPr>
              <a:t>   &amp; capability in  QI &amp; innovation</a:t>
            </a:r>
          </a:p>
        </p:txBody>
      </p:sp>
      <p:sp>
        <p:nvSpPr>
          <p:cNvPr id="95" name="TextBox 94"/>
          <p:cNvSpPr txBox="1"/>
          <p:nvPr/>
        </p:nvSpPr>
        <p:spPr>
          <a:xfrm>
            <a:off x="1776480" y="1640174"/>
            <a:ext cx="1638300" cy="1323439"/>
          </a:xfrm>
          <a:prstGeom prst="rect">
            <a:avLst/>
          </a:prstGeom>
          <a:noFill/>
        </p:spPr>
        <p:txBody>
          <a:bodyPr wrap="square" rtlCol="0">
            <a:spAutoFit/>
          </a:bodyPr>
          <a:lstStyle/>
          <a:p>
            <a:r>
              <a:rPr lang="en-US" sz="1600" b="1" dirty="0">
                <a:solidFill>
                  <a:prstClr val="black"/>
                </a:solidFill>
              </a:rPr>
              <a:t>Comprehensive ‘capture’ process: </a:t>
            </a:r>
          </a:p>
          <a:p>
            <a:r>
              <a:rPr lang="en-US" sz="1600" b="1" dirty="0">
                <a:solidFill>
                  <a:prstClr val="black"/>
                </a:solidFill>
              </a:rPr>
              <a:t>Issues, events &amp; feedback</a:t>
            </a:r>
          </a:p>
        </p:txBody>
      </p:sp>
      <p:sp>
        <p:nvSpPr>
          <p:cNvPr id="96" name="TextBox 95"/>
          <p:cNvSpPr txBox="1"/>
          <p:nvPr/>
        </p:nvSpPr>
        <p:spPr>
          <a:xfrm>
            <a:off x="3640966" y="1675155"/>
            <a:ext cx="1447800" cy="1077218"/>
          </a:xfrm>
          <a:prstGeom prst="rect">
            <a:avLst/>
          </a:prstGeom>
          <a:noFill/>
        </p:spPr>
        <p:txBody>
          <a:bodyPr wrap="square" rtlCol="0">
            <a:spAutoFit/>
          </a:bodyPr>
          <a:lstStyle/>
          <a:p>
            <a:pPr algn="ctr"/>
            <a:r>
              <a:rPr lang="en-US" sz="1600" b="1" dirty="0">
                <a:solidFill>
                  <a:prstClr val="black"/>
                </a:solidFill>
              </a:rPr>
              <a:t>System diagnostics across the continuum</a:t>
            </a:r>
          </a:p>
        </p:txBody>
      </p:sp>
      <p:sp>
        <p:nvSpPr>
          <p:cNvPr id="97" name="TextBox 96"/>
          <p:cNvSpPr txBox="1"/>
          <p:nvPr/>
        </p:nvSpPr>
        <p:spPr>
          <a:xfrm>
            <a:off x="5545504" y="1640177"/>
            <a:ext cx="1447800" cy="1077218"/>
          </a:xfrm>
          <a:prstGeom prst="rect">
            <a:avLst/>
          </a:prstGeom>
          <a:noFill/>
        </p:spPr>
        <p:txBody>
          <a:bodyPr wrap="square" rtlCol="0">
            <a:spAutoFit/>
          </a:bodyPr>
          <a:lstStyle/>
          <a:p>
            <a:pPr algn="ctr"/>
            <a:r>
              <a:rPr lang="en-US" sz="1600" b="1" dirty="0" smtClean="0">
                <a:solidFill>
                  <a:prstClr val="white"/>
                </a:solidFill>
              </a:rPr>
              <a:t>Improvement methods active at the point of care</a:t>
            </a:r>
            <a:endParaRPr lang="en-US" sz="1600" b="1" dirty="0">
              <a:solidFill>
                <a:prstClr val="white"/>
              </a:solidFill>
            </a:endParaRPr>
          </a:p>
        </p:txBody>
      </p:sp>
      <p:grpSp>
        <p:nvGrpSpPr>
          <p:cNvPr id="102" name="Group 101"/>
          <p:cNvGrpSpPr/>
          <p:nvPr/>
        </p:nvGrpSpPr>
        <p:grpSpPr>
          <a:xfrm>
            <a:off x="6879466" y="1584101"/>
            <a:ext cx="2121794" cy="1600200"/>
            <a:chOff x="6900930" y="1578735"/>
            <a:chExt cx="2121794" cy="1600200"/>
          </a:xfrm>
        </p:grpSpPr>
        <p:grpSp>
          <p:nvGrpSpPr>
            <p:cNvPr id="86" name="Group 85"/>
            <p:cNvGrpSpPr/>
            <p:nvPr/>
          </p:nvGrpSpPr>
          <p:grpSpPr>
            <a:xfrm>
              <a:off x="6900930" y="1578735"/>
              <a:ext cx="2121794" cy="1600200"/>
              <a:chOff x="6629400" y="1578735"/>
              <a:chExt cx="2121794" cy="1600200"/>
            </a:xfrm>
          </p:grpSpPr>
          <p:sp>
            <p:nvSpPr>
              <p:cNvPr id="4" name="Rectangle 3"/>
              <p:cNvSpPr/>
              <p:nvPr/>
            </p:nvSpPr>
            <p:spPr>
              <a:xfrm>
                <a:off x="6922394" y="1578735"/>
                <a:ext cx="1828800" cy="16002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80" name="Oval 79"/>
              <p:cNvSpPr/>
              <p:nvPr/>
            </p:nvSpPr>
            <p:spPr>
              <a:xfrm>
                <a:off x="6629400" y="2112135"/>
                <a:ext cx="533400" cy="533400"/>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grpSp>
        <p:sp>
          <p:nvSpPr>
            <p:cNvPr id="98" name="TextBox 97"/>
            <p:cNvSpPr txBox="1"/>
            <p:nvPr/>
          </p:nvSpPr>
          <p:spPr>
            <a:xfrm>
              <a:off x="7167630" y="1684974"/>
              <a:ext cx="1809673" cy="1323439"/>
            </a:xfrm>
            <a:prstGeom prst="rect">
              <a:avLst/>
            </a:prstGeom>
            <a:noFill/>
          </p:spPr>
          <p:txBody>
            <a:bodyPr wrap="square" rtlCol="0">
              <a:spAutoFit/>
            </a:bodyPr>
            <a:lstStyle/>
            <a:p>
              <a:pPr algn="ctr"/>
              <a:r>
                <a:rPr lang="en-US" sz="1600" b="1" dirty="0">
                  <a:solidFill>
                    <a:prstClr val="black"/>
                  </a:solidFill>
                </a:rPr>
                <a:t>Real time transparent  measurement &amp; understanding of variability </a:t>
              </a:r>
            </a:p>
          </p:txBody>
        </p:sp>
      </p:grpSp>
      <p:sp>
        <p:nvSpPr>
          <p:cNvPr id="100" name="Pentagon 99"/>
          <p:cNvSpPr/>
          <p:nvPr/>
        </p:nvSpPr>
        <p:spPr>
          <a:xfrm rot="16200000">
            <a:off x="77013" y="3263985"/>
            <a:ext cx="1569492" cy="1399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a:solidFill>
                  <a:prstClr val="white"/>
                </a:solidFill>
              </a:rPr>
              <a:t>Cultural &amp; InfrastructureEssentials</a:t>
            </a:r>
          </a:p>
        </p:txBody>
      </p:sp>
      <p:sp>
        <p:nvSpPr>
          <p:cNvPr id="101" name="Pentagon 100"/>
          <p:cNvSpPr/>
          <p:nvPr/>
        </p:nvSpPr>
        <p:spPr>
          <a:xfrm rot="16200000">
            <a:off x="67354" y="1668777"/>
            <a:ext cx="1569492" cy="1399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a:solidFill>
                  <a:prstClr val="white"/>
                </a:solidFill>
              </a:rPr>
              <a:t>Learning System Essentials</a:t>
            </a:r>
          </a:p>
        </p:txBody>
      </p:sp>
      <p:sp>
        <p:nvSpPr>
          <p:cNvPr id="75" name="Pentagon 74"/>
          <p:cNvSpPr/>
          <p:nvPr/>
        </p:nvSpPr>
        <p:spPr>
          <a:xfrm rot="16200000">
            <a:off x="67354" y="4864185"/>
            <a:ext cx="1569492" cy="1399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a:solidFill>
                  <a:prstClr val="white"/>
                </a:solidFill>
              </a:rPr>
              <a:t>Person &amp; Family Centered Care</a:t>
            </a:r>
          </a:p>
        </p:txBody>
      </p:sp>
      <p:pic>
        <p:nvPicPr>
          <p:cNvPr id="8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134600" y="7162800"/>
            <a:ext cx="695325"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5" name="Oval 104"/>
          <p:cNvSpPr/>
          <p:nvPr/>
        </p:nvSpPr>
        <p:spPr>
          <a:xfrm>
            <a:off x="4788023" y="4227618"/>
            <a:ext cx="508772" cy="5023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11" name="Oval 110"/>
          <p:cNvSpPr/>
          <p:nvPr/>
        </p:nvSpPr>
        <p:spPr>
          <a:xfrm>
            <a:off x="6592786" y="4227618"/>
            <a:ext cx="508772" cy="5023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12" name="Oval 111"/>
          <p:cNvSpPr/>
          <p:nvPr/>
        </p:nvSpPr>
        <p:spPr>
          <a:xfrm>
            <a:off x="8422176" y="4227618"/>
            <a:ext cx="508772" cy="5023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13" name="Oval 112"/>
          <p:cNvSpPr/>
          <p:nvPr/>
        </p:nvSpPr>
        <p:spPr>
          <a:xfrm>
            <a:off x="2906008" y="4227618"/>
            <a:ext cx="508772" cy="5023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14" name="Oval 113"/>
          <p:cNvSpPr/>
          <p:nvPr/>
        </p:nvSpPr>
        <p:spPr>
          <a:xfrm>
            <a:off x="2887738" y="5800339"/>
            <a:ext cx="508772" cy="5023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15" name="Oval 114"/>
          <p:cNvSpPr/>
          <p:nvPr/>
        </p:nvSpPr>
        <p:spPr>
          <a:xfrm>
            <a:off x="4757543" y="5810479"/>
            <a:ext cx="508772" cy="5023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16" name="Oval 115"/>
          <p:cNvSpPr/>
          <p:nvPr/>
        </p:nvSpPr>
        <p:spPr>
          <a:xfrm>
            <a:off x="6592786" y="5828139"/>
            <a:ext cx="508772" cy="5023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17" name="Oval 116"/>
          <p:cNvSpPr/>
          <p:nvPr/>
        </p:nvSpPr>
        <p:spPr>
          <a:xfrm>
            <a:off x="8439958" y="5810479"/>
            <a:ext cx="508772" cy="5023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18" name="Oval 117"/>
          <p:cNvSpPr/>
          <p:nvPr/>
        </p:nvSpPr>
        <p:spPr>
          <a:xfrm>
            <a:off x="8422176" y="2594281"/>
            <a:ext cx="508772" cy="5023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19" name="Oval 118"/>
          <p:cNvSpPr/>
          <p:nvPr/>
        </p:nvSpPr>
        <p:spPr>
          <a:xfrm>
            <a:off x="6602446" y="2629262"/>
            <a:ext cx="508772" cy="5023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20" name="Oval 119"/>
          <p:cNvSpPr/>
          <p:nvPr/>
        </p:nvSpPr>
        <p:spPr>
          <a:xfrm>
            <a:off x="4774687" y="2629262"/>
            <a:ext cx="508772" cy="5023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21" name="Oval 120"/>
          <p:cNvSpPr/>
          <p:nvPr/>
        </p:nvSpPr>
        <p:spPr>
          <a:xfrm>
            <a:off x="2939413" y="2629262"/>
            <a:ext cx="508772" cy="5023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7" name="TextBox 6"/>
          <p:cNvSpPr txBox="1"/>
          <p:nvPr/>
        </p:nvSpPr>
        <p:spPr>
          <a:xfrm>
            <a:off x="2939413" y="2695757"/>
            <a:ext cx="508772" cy="338554"/>
          </a:xfrm>
          <a:prstGeom prst="rect">
            <a:avLst/>
          </a:prstGeom>
          <a:noFill/>
        </p:spPr>
        <p:txBody>
          <a:bodyPr wrap="square" rtlCol="0">
            <a:spAutoFit/>
          </a:bodyPr>
          <a:lstStyle/>
          <a:p>
            <a:r>
              <a:rPr lang="en-GB" sz="1600" b="1" dirty="0" smtClean="0"/>
              <a:t>7.7</a:t>
            </a:r>
            <a:endParaRPr lang="en-GB" sz="1600" b="1" dirty="0"/>
          </a:p>
        </p:txBody>
      </p:sp>
      <p:sp>
        <p:nvSpPr>
          <p:cNvPr id="122" name="TextBox 121"/>
          <p:cNvSpPr txBox="1"/>
          <p:nvPr/>
        </p:nvSpPr>
        <p:spPr>
          <a:xfrm>
            <a:off x="2906008" y="4294113"/>
            <a:ext cx="508772" cy="338554"/>
          </a:xfrm>
          <a:prstGeom prst="rect">
            <a:avLst/>
          </a:prstGeom>
          <a:noFill/>
        </p:spPr>
        <p:txBody>
          <a:bodyPr wrap="square" rtlCol="0">
            <a:spAutoFit/>
          </a:bodyPr>
          <a:lstStyle/>
          <a:p>
            <a:r>
              <a:rPr lang="en-GB" sz="1600" b="1" dirty="0" smtClean="0"/>
              <a:t>8.5</a:t>
            </a:r>
            <a:endParaRPr lang="en-GB" sz="1600" b="1" dirty="0"/>
          </a:p>
        </p:txBody>
      </p:sp>
      <p:sp>
        <p:nvSpPr>
          <p:cNvPr id="123" name="TextBox 122"/>
          <p:cNvSpPr txBox="1"/>
          <p:nvPr/>
        </p:nvSpPr>
        <p:spPr>
          <a:xfrm>
            <a:off x="4774687" y="2695757"/>
            <a:ext cx="508772" cy="338554"/>
          </a:xfrm>
          <a:prstGeom prst="rect">
            <a:avLst/>
          </a:prstGeom>
          <a:noFill/>
        </p:spPr>
        <p:txBody>
          <a:bodyPr wrap="square" rtlCol="0">
            <a:spAutoFit/>
          </a:bodyPr>
          <a:lstStyle/>
          <a:p>
            <a:r>
              <a:rPr lang="en-GB" sz="1600" b="1" dirty="0" smtClean="0"/>
              <a:t>5.5</a:t>
            </a:r>
            <a:endParaRPr lang="en-GB" sz="1600" b="1" dirty="0"/>
          </a:p>
        </p:txBody>
      </p:sp>
      <p:sp>
        <p:nvSpPr>
          <p:cNvPr id="124" name="TextBox 123"/>
          <p:cNvSpPr txBox="1"/>
          <p:nvPr/>
        </p:nvSpPr>
        <p:spPr>
          <a:xfrm>
            <a:off x="6604400" y="2695757"/>
            <a:ext cx="508772" cy="338554"/>
          </a:xfrm>
          <a:prstGeom prst="rect">
            <a:avLst/>
          </a:prstGeom>
          <a:noFill/>
        </p:spPr>
        <p:txBody>
          <a:bodyPr wrap="square" rtlCol="0">
            <a:spAutoFit/>
          </a:bodyPr>
          <a:lstStyle/>
          <a:p>
            <a:r>
              <a:rPr lang="en-GB" sz="1600" b="1" dirty="0" smtClean="0"/>
              <a:t>5.1</a:t>
            </a:r>
            <a:endParaRPr lang="en-GB" sz="1600" b="1" dirty="0"/>
          </a:p>
        </p:txBody>
      </p:sp>
      <p:sp>
        <p:nvSpPr>
          <p:cNvPr id="125" name="TextBox 124"/>
          <p:cNvSpPr txBox="1"/>
          <p:nvPr/>
        </p:nvSpPr>
        <p:spPr>
          <a:xfrm>
            <a:off x="8422176" y="2660776"/>
            <a:ext cx="508772" cy="338554"/>
          </a:xfrm>
          <a:prstGeom prst="rect">
            <a:avLst/>
          </a:prstGeom>
          <a:noFill/>
        </p:spPr>
        <p:txBody>
          <a:bodyPr wrap="square" rtlCol="0">
            <a:spAutoFit/>
          </a:bodyPr>
          <a:lstStyle/>
          <a:p>
            <a:r>
              <a:rPr lang="en-GB" sz="1600" b="1" dirty="0" smtClean="0"/>
              <a:t>5.5</a:t>
            </a:r>
            <a:endParaRPr lang="en-GB" sz="1600" b="1" dirty="0"/>
          </a:p>
        </p:txBody>
      </p:sp>
      <p:sp>
        <p:nvSpPr>
          <p:cNvPr id="126" name="TextBox 125"/>
          <p:cNvSpPr txBox="1"/>
          <p:nvPr/>
        </p:nvSpPr>
        <p:spPr>
          <a:xfrm>
            <a:off x="8414396" y="4304002"/>
            <a:ext cx="508772" cy="338554"/>
          </a:xfrm>
          <a:prstGeom prst="rect">
            <a:avLst/>
          </a:prstGeom>
          <a:noFill/>
        </p:spPr>
        <p:txBody>
          <a:bodyPr wrap="square" rtlCol="0">
            <a:spAutoFit/>
          </a:bodyPr>
          <a:lstStyle/>
          <a:p>
            <a:r>
              <a:rPr lang="en-GB" sz="1600" b="1" dirty="0" smtClean="0"/>
              <a:t>5.6</a:t>
            </a:r>
            <a:endParaRPr lang="en-GB" sz="1600" b="1" dirty="0"/>
          </a:p>
        </p:txBody>
      </p:sp>
      <p:sp>
        <p:nvSpPr>
          <p:cNvPr id="127" name="TextBox 126"/>
          <p:cNvSpPr txBox="1"/>
          <p:nvPr/>
        </p:nvSpPr>
        <p:spPr>
          <a:xfrm>
            <a:off x="6548719" y="4303820"/>
            <a:ext cx="508772" cy="338554"/>
          </a:xfrm>
          <a:prstGeom prst="rect">
            <a:avLst/>
          </a:prstGeom>
          <a:noFill/>
        </p:spPr>
        <p:txBody>
          <a:bodyPr wrap="square" rtlCol="0">
            <a:spAutoFit/>
          </a:bodyPr>
          <a:lstStyle/>
          <a:p>
            <a:r>
              <a:rPr lang="en-GB" sz="1600" b="1" dirty="0" smtClean="0"/>
              <a:t>6.8</a:t>
            </a:r>
            <a:endParaRPr lang="en-GB" sz="1600" b="1" dirty="0"/>
          </a:p>
        </p:txBody>
      </p:sp>
      <p:sp>
        <p:nvSpPr>
          <p:cNvPr id="128" name="TextBox 127"/>
          <p:cNvSpPr txBox="1"/>
          <p:nvPr/>
        </p:nvSpPr>
        <p:spPr>
          <a:xfrm>
            <a:off x="4788024" y="4294113"/>
            <a:ext cx="508772" cy="338554"/>
          </a:xfrm>
          <a:prstGeom prst="rect">
            <a:avLst/>
          </a:prstGeom>
          <a:noFill/>
        </p:spPr>
        <p:txBody>
          <a:bodyPr wrap="square" rtlCol="0">
            <a:spAutoFit/>
          </a:bodyPr>
          <a:lstStyle/>
          <a:p>
            <a:r>
              <a:rPr lang="en-GB" sz="1600" b="1" dirty="0" smtClean="0"/>
              <a:t>6.3</a:t>
            </a:r>
            <a:endParaRPr lang="en-GB" sz="1600" b="1" dirty="0"/>
          </a:p>
        </p:txBody>
      </p:sp>
      <p:sp>
        <p:nvSpPr>
          <p:cNvPr id="129" name="TextBox 128"/>
          <p:cNvSpPr txBox="1"/>
          <p:nvPr/>
        </p:nvSpPr>
        <p:spPr>
          <a:xfrm>
            <a:off x="2883043" y="5852927"/>
            <a:ext cx="508772" cy="338554"/>
          </a:xfrm>
          <a:prstGeom prst="rect">
            <a:avLst/>
          </a:prstGeom>
          <a:noFill/>
        </p:spPr>
        <p:txBody>
          <a:bodyPr wrap="square" rtlCol="0">
            <a:spAutoFit/>
          </a:bodyPr>
          <a:lstStyle/>
          <a:p>
            <a:r>
              <a:rPr lang="en-GB" sz="1600" b="1" dirty="0" smtClean="0"/>
              <a:t>6.3</a:t>
            </a:r>
            <a:endParaRPr lang="en-GB" sz="1600" b="1" dirty="0"/>
          </a:p>
        </p:txBody>
      </p:sp>
      <p:sp>
        <p:nvSpPr>
          <p:cNvPr id="130" name="TextBox 129"/>
          <p:cNvSpPr txBox="1"/>
          <p:nvPr/>
        </p:nvSpPr>
        <p:spPr>
          <a:xfrm>
            <a:off x="4757678" y="5894634"/>
            <a:ext cx="508772" cy="338554"/>
          </a:xfrm>
          <a:prstGeom prst="rect">
            <a:avLst/>
          </a:prstGeom>
          <a:noFill/>
        </p:spPr>
        <p:txBody>
          <a:bodyPr wrap="square" rtlCol="0">
            <a:spAutoFit/>
          </a:bodyPr>
          <a:lstStyle/>
          <a:p>
            <a:r>
              <a:rPr lang="en-GB" sz="1600" b="1" dirty="0" smtClean="0"/>
              <a:t>6.3</a:t>
            </a:r>
            <a:endParaRPr lang="en-GB" sz="1600" b="1" dirty="0"/>
          </a:p>
        </p:txBody>
      </p:sp>
      <p:sp>
        <p:nvSpPr>
          <p:cNvPr id="131" name="TextBox 130"/>
          <p:cNvSpPr txBox="1"/>
          <p:nvPr/>
        </p:nvSpPr>
        <p:spPr>
          <a:xfrm>
            <a:off x="6595010" y="5877156"/>
            <a:ext cx="508772" cy="338554"/>
          </a:xfrm>
          <a:prstGeom prst="rect">
            <a:avLst/>
          </a:prstGeom>
          <a:noFill/>
        </p:spPr>
        <p:txBody>
          <a:bodyPr wrap="square" rtlCol="0">
            <a:spAutoFit/>
          </a:bodyPr>
          <a:lstStyle/>
          <a:p>
            <a:r>
              <a:rPr lang="en-GB" sz="1600" b="1" dirty="0" smtClean="0"/>
              <a:t>6.3</a:t>
            </a:r>
            <a:endParaRPr lang="en-GB" sz="1600" b="1" dirty="0"/>
          </a:p>
        </p:txBody>
      </p:sp>
      <p:sp>
        <p:nvSpPr>
          <p:cNvPr id="132" name="TextBox 131"/>
          <p:cNvSpPr txBox="1"/>
          <p:nvPr/>
        </p:nvSpPr>
        <p:spPr>
          <a:xfrm>
            <a:off x="8425948" y="5876974"/>
            <a:ext cx="508772" cy="338554"/>
          </a:xfrm>
          <a:prstGeom prst="rect">
            <a:avLst/>
          </a:prstGeom>
          <a:noFill/>
        </p:spPr>
        <p:txBody>
          <a:bodyPr wrap="square" rtlCol="0">
            <a:spAutoFit/>
          </a:bodyPr>
          <a:lstStyle/>
          <a:p>
            <a:r>
              <a:rPr lang="en-GB" sz="1600" b="1" dirty="0" smtClean="0"/>
              <a:t>4.8</a:t>
            </a:r>
            <a:endParaRPr lang="en-GB" sz="1600" b="1" dirty="0"/>
          </a:p>
        </p:txBody>
      </p:sp>
      <p:sp>
        <p:nvSpPr>
          <p:cNvPr id="49" name="Arc 48"/>
          <p:cNvSpPr/>
          <p:nvPr/>
        </p:nvSpPr>
        <p:spPr>
          <a:xfrm>
            <a:off x="2792347" y="2868187"/>
            <a:ext cx="4620519" cy="2172474"/>
          </a:xfrm>
          <a:prstGeom prst="arc">
            <a:avLst/>
          </a:prstGeom>
          <a:ln w="762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4" name="Arc 133"/>
          <p:cNvSpPr/>
          <p:nvPr/>
        </p:nvSpPr>
        <p:spPr>
          <a:xfrm rot="888623">
            <a:off x="4379741" y="2690449"/>
            <a:ext cx="3030616" cy="1788366"/>
          </a:xfrm>
          <a:prstGeom prst="arc">
            <a:avLst/>
          </a:prstGeom>
          <a:ln w="762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5" name="Arc 134"/>
          <p:cNvSpPr/>
          <p:nvPr/>
        </p:nvSpPr>
        <p:spPr>
          <a:xfrm rot="4554545">
            <a:off x="6157942" y="2299115"/>
            <a:ext cx="1952477" cy="1400429"/>
          </a:xfrm>
          <a:prstGeom prst="arc">
            <a:avLst/>
          </a:prstGeom>
          <a:ln w="762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6" name="Arc 135"/>
          <p:cNvSpPr/>
          <p:nvPr/>
        </p:nvSpPr>
        <p:spPr>
          <a:xfrm rot="18883111" flipV="1">
            <a:off x="5634600" y="3740845"/>
            <a:ext cx="2080653" cy="1877441"/>
          </a:xfrm>
          <a:prstGeom prst="arc">
            <a:avLst/>
          </a:prstGeom>
          <a:ln w="762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7" name="TextBox 136"/>
          <p:cNvSpPr txBox="1"/>
          <p:nvPr/>
        </p:nvSpPr>
        <p:spPr>
          <a:xfrm>
            <a:off x="2943100" y="3922569"/>
            <a:ext cx="432048" cy="646331"/>
          </a:xfrm>
          <a:prstGeom prst="rect">
            <a:avLst/>
          </a:prstGeom>
          <a:noFill/>
        </p:spPr>
        <p:txBody>
          <a:bodyPr wrap="square" rtlCol="0">
            <a:spAutoFit/>
          </a:bodyPr>
          <a:lstStyle/>
          <a:p>
            <a:r>
              <a:rPr lang="en-GB" sz="3600" dirty="0" smtClean="0">
                <a:solidFill>
                  <a:srgbClr val="00B050"/>
                </a:solidFill>
                <a:sym typeface="Wingdings"/>
              </a:rPr>
              <a:t></a:t>
            </a:r>
            <a:endParaRPr lang="en-GB" sz="3600" dirty="0">
              <a:solidFill>
                <a:srgbClr val="00B050"/>
              </a:solidFill>
            </a:endParaRPr>
          </a:p>
        </p:txBody>
      </p:sp>
      <p:pic>
        <p:nvPicPr>
          <p:cNvPr id="10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1969" y="347425"/>
            <a:ext cx="2469291" cy="722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9" name="Title 1"/>
          <p:cNvSpPr>
            <a:spLocks noGrp="1"/>
          </p:cNvSpPr>
          <p:nvPr>
            <p:ph type="title"/>
          </p:nvPr>
        </p:nvSpPr>
        <p:spPr>
          <a:xfrm>
            <a:off x="227431" y="136970"/>
            <a:ext cx="8229600" cy="1143000"/>
          </a:xfrm>
        </p:spPr>
        <p:txBody>
          <a:bodyPr>
            <a:normAutofit/>
          </a:bodyPr>
          <a:lstStyle/>
          <a:p>
            <a:pPr algn="l"/>
            <a:r>
              <a:rPr lang="en-US" dirty="0" smtClean="0">
                <a:solidFill>
                  <a:srgbClr val="7030A0"/>
                </a:solidFill>
              </a:rPr>
              <a:t>Average System diagnostic</a:t>
            </a:r>
            <a:endParaRPr lang="en-US" dirty="0">
              <a:solidFill>
                <a:srgbClr val="7030A0"/>
              </a:solidFill>
            </a:endParaRPr>
          </a:p>
        </p:txBody>
      </p:sp>
    </p:spTree>
    <p:extLst>
      <p:ext uri="{BB962C8B-B14F-4D97-AF65-F5344CB8AC3E}">
        <p14:creationId xmlns:p14="http://schemas.microsoft.com/office/powerpoint/2010/main" val="153152452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7030A0"/>
                </a:solidFill>
              </a:rPr>
              <a:t>QIBBF Diagnostic Report</a:t>
            </a:r>
          </a:p>
        </p:txBody>
      </p:sp>
      <p:sp>
        <p:nvSpPr>
          <p:cNvPr id="3" name="Content Placeholder 2"/>
          <p:cNvSpPr>
            <a:spLocks noGrp="1"/>
          </p:cNvSpPr>
          <p:nvPr>
            <p:ph idx="1"/>
          </p:nvPr>
        </p:nvSpPr>
        <p:spPr>
          <a:xfrm>
            <a:off x="1828800" y="1600206"/>
            <a:ext cx="5562600" cy="4525963"/>
          </a:xfrm>
        </p:spPr>
        <p:txBody>
          <a:bodyPr/>
          <a:lstStyle/>
          <a:p>
            <a:endParaRPr lang="en-GB" dirty="0"/>
          </a:p>
        </p:txBody>
      </p:sp>
      <p:sp>
        <p:nvSpPr>
          <p:cNvPr id="4" name="Vertical Scroll 3"/>
          <p:cNvSpPr/>
          <p:nvPr/>
        </p:nvSpPr>
        <p:spPr>
          <a:xfrm>
            <a:off x="838200" y="1340768"/>
            <a:ext cx="7118176" cy="5029200"/>
          </a:xfrm>
          <a:prstGeom prst="verticalScroll">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GB" sz="2400" dirty="0">
              <a:solidFill>
                <a:prstClr val="black"/>
              </a:solidFill>
            </a:endParaRPr>
          </a:p>
          <a:p>
            <a:pPr marL="285750" indent="-285750">
              <a:buFont typeface="Arial" panose="020B0604020202020204" pitchFamily="34" charset="0"/>
              <a:buChar char="•"/>
            </a:pPr>
            <a:endParaRPr lang="en-GB" sz="2400" dirty="0">
              <a:solidFill>
                <a:prstClr val="black"/>
              </a:solidFill>
            </a:endParaRPr>
          </a:p>
          <a:p>
            <a:pPr marL="285750" indent="-285750">
              <a:buFont typeface="Arial" panose="020B0604020202020204" pitchFamily="34" charset="0"/>
              <a:buChar char="•"/>
            </a:pPr>
            <a:r>
              <a:rPr lang="en-GB" sz="2400" dirty="0">
                <a:solidFill>
                  <a:prstClr val="black"/>
                </a:solidFill>
              </a:rPr>
              <a:t>Background &amp; theory</a:t>
            </a:r>
          </a:p>
          <a:p>
            <a:pPr marL="285750" indent="-285750">
              <a:buFont typeface="Arial" panose="020B0604020202020204" pitchFamily="34" charset="0"/>
              <a:buChar char="•"/>
            </a:pPr>
            <a:r>
              <a:rPr lang="en-GB" sz="2400" dirty="0">
                <a:solidFill>
                  <a:prstClr val="black"/>
                </a:solidFill>
              </a:rPr>
              <a:t>Process &amp; methods of the diagnostic</a:t>
            </a:r>
          </a:p>
          <a:p>
            <a:pPr marL="285750" indent="-285750">
              <a:buFont typeface="Arial" panose="020B0604020202020204" pitchFamily="34" charset="0"/>
              <a:buChar char="•"/>
            </a:pPr>
            <a:endParaRPr lang="en-GB" sz="2400" dirty="0">
              <a:solidFill>
                <a:prstClr val="black"/>
              </a:solidFill>
            </a:endParaRPr>
          </a:p>
          <a:p>
            <a:pPr marL="285750" indent="-285750">
              <a:buFont typeface="Arial" panose="020B0604020202020204" pitchFamily="34" charset="0"/>
              <a:buChar char="•"/>
            </a:pPr>
            <a:r>
              <a:rPr lang="en-GB" sz="2400" dirty="0">
                <a:solidFill>
                  <a:prstClr val="black"/>
                </a:solidFill>
              </a:rPr>
              <a:t>Your trust diagnostic with qualitative analysis</a:t>
            </a:r>
          </a:p>
          <a:p>
            <a:pPr marL="285750" indent="-285750">
              <a:buFont typeface="Arial" panose="020B0604020202020204" pitchFamily="34" charset="0"/>
              <a:buChar char="•"/>
            </a:pPr>
            <a:r>
              <a:rPr lang="en-GB" sz="2400" dirty="0">
                <a:solidFill>
                  <a:prstClr val="black"/>
                </a:solidFill>
              </a:rPr>
              <a:t>Comparison to </a:t>
            </a:r>
            <a:r>
              <a:rPr lang="en-GB" sz="2400" dirty="0" smtClean="0">
                <a:solidFill>
                  <a:prstClr val="black"/>
                </a:solidFill>
              </a:rPr>
              <a:t>other delegates</a:t>
            </a:r>
            <a:endParaRPr lang="en-GB" sz="2400" dirty="0">
              <a:solidFill>
                <a:prstClr val="black"/>
              </a:solidFill>
            </a:endParaRPr>
          </a:p>
          <a:p>
            <a:pPr marL="285750" indent="-285750">
              <a:buFont typeface="Arial" panose="020B0604020202020204" pitchFamily="34" charset="0"/>
              <a:buChar char="•"/>
            </a:pPr>
            <a:r>
              <a:rPr lang="en-GB" sz="2400" dirty="0">
                <a:solidFill>
                  <a:prstClr val="black"/>
                </a:solidFill>
              </a:rPr>
              <a:t>Pragmatic suggestions in relation to OD tailored for your trust</a:t>
            </a:r>
          </a:p>
          <a:p>
            <a:endParaRPr lang="en-GB" sz="2400" dirty="0">
              <a:solidFill>
                <a:prstClr val="black"/>
              </a:solidFill>
            </a:endParaRPr>
          </a:p>
          <a:p>
            <a:endParaRPr lang="en-GB" sz="2400" dirty="0">
              <a:solidFill>
                <a:prstClr val="black"/>
              </a:solidFill>
            </a:endParaRPr>
          </a:p>
        </p:txBody>
      </p:sp>
      <p:sp>
        <p:nvSpPr>
          <p:cNvPr id="5" name="7-Point Star 4"/>
          <p:cNvSpPr/>
          <p:nvPr/>
        </p:nvSpPr>
        <p:spPr>
          <a:xfrm>
            <a:off x="6444208" y="2067609"/>
            <a:ext cx="762000" cy="762000"/>
          </a:xfrm>
          <a:prstGeom prst="star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6" name="Footer Placeholder 5"/>
          <p:cNvSpPr>
            <a:spLocks noGrp="1"/>
          </p:cNvSpPr>
          <p:nvPr>
            <p:ph type="ftr" sz="quarter" idx="11"/>
          </p:nvPr>
        </p:nvSpPr>
        <p:spPr/>
        <p:txBody>
          <a:bodyPr/>
          <a:lstStyle/>
          <a:p>
            <a:r>
              <a:rPr lang="en-US" dirty="0">
                <a:solidFill>
                  <a:prstClr val="black">
                    <a:tint val="75000"/>
                  </a:prstClr>
                </a:solidFill>
              </a:rPr>
              <a:t>CONNECT | LEARN | INFLUENCE</a:t>
            </a:r>
          </a:p>
        </p:txBody>
      </p:sp>
    </p:spTree>
    <p:extLst>
      <p:ext uri="{BB962C8B-B14F-4D97-AF65-F5344CB8AC3E}">
        <p14:creationId xmlns:p14="http://schemas.microsoft.com/office/powerpoint/2010/main" val="149181007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AutoShape 2" descr="https://encrypted-tbn1.gstatic.com/images?q=tbn:ANd9GcTdPYlQXamaCDTx1VaOwCDZzzPhndDsSHvftRcmDErT6T1Fs-w42w"/>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 name="Title 1"/>
          <p:cNvSpPr>
            <a:spLocks noGrp="1"/>
          </p:cNvSpPr>
          <p:nvPr>
            <p:ph type="title"/>
          </p:nvPr>
        </p:nvSpPr>
        <p:spPr>
          <a:xfrm>
            <a:off x="241937" y="62044"/>
            <a:ext cx="8229600" cy="1143000"/>
          </a:xfrm>
        </p:spPr>
        <p:txBody>
          <a:bodyPr>
            <a:normAutofit/>
          </a:bodyPr>
          <a:lstStyle/>
          <a:p>
            <a:pPr algn="l"/>
            <a:r>
              <a:rPr lang="en-US" b="1" dirty="0" smtClean="0">
                <a:solidFill>
                  <a:srgbClr val="7030A0"/>
                </a:solidFill>
              </a:rPr>
              <a:t>Survey completion</a:t>
            </a:r>
            <a:endParaRPr lang="en-US" b="1" dirty="0">
              <a:solidFill>
                <a:srgbClr val="7030A0"/>
              </a:solidFill>
            </a:endParaRPr>
          </a:p>
        </p:txBody>
      </p:sp>
      <p:sp>
        <p:nvSpPr>
          <p:cNvPr id="9" name="Content Placeholder 2"/>
          <p:cNvSpPr txBox="1">
            <a:spLocks/>
          </p:cNvSpPr>
          <p:nvPr/>
        </p:nvSpPr>
        <p:spPr>
          <a:xfrm>
            <a:off x="609600" y="1752606"/>
            <a:ext cx="8229600" cy="4525963"/>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dirty="0" smtClean="0"/>
              <a:t>Use the specific </a:t>
            </a:r>
            <a:r>
              <a:rPr lang="en-GB" dirty="0" err="1" smtClean="0"/>
              <a:t>SurveyHero</a:t>
            </a:r>
            <a:r>
              <a:rPr lang="en-GB" dirty="0" smtClean="0"/>
              <a:t> link</a:t>
            </a:r>
          </a:p>
          <a:p>
            <a:r>
              <a:rPr lang="en-GB" dirty="0" smtClean="0"/>
              <a:t>Distribute </a:t>
            </a:r>
            <a:r>
              <a:rPr lang="en-GB" dirty="0"/>
              <a:t>links to resources </a:t>
            </a:r>
            <a:r>
              <a:rPr lang="en-GB" dirty="0" smtClean="0"/>
              <a:t>with the survey</a:t>
            </a:r>
          </a:p>
          <a:p>
            <a:r>
              <a:rPr lang="en-GB" dirty="0" smtClean="0"/>
              <a:t>Criteria are specific and pragmatic</a:t>
            </a:r>
          </a:p>
          <a:p>
            <a:r>
              <a:rPr lang="en-GB" dirty="0" smtClean="0"/>
              <a:t>Aim maximum 1 minute per question</a:t>
            </a:r>
          </a:p>
          <a:p>
            <a:r>
              <a:rPr lang="en-GB" dirty="0" smtClean="0"/>
              <a:t>Grading in in relation to personal experience and </a:t>
            </a:r>
            <a:r>
              <a:rPr lang="en-GB" i="1" dirty="0" smtClean="0"/>
              <a:t>modus operandi</a:t>
            </a:r>
          </a:p>
          <a:p>
            <a:r>
              <a:rPr lang="en-GB" dirty="0" smtClean="0"/>
              <a:t>Criteria that is not understood should be scored low (0/1)</a:t>
            </a:r>
          </a:p>
          <a:p>
            <a:r>
              <a:rPr lang="en-GB" dirty="0" smtClean="0"/>
              <a:t>Encourage scoring of high or low, avoid median score across all blocks</a:t>
            </a:r>
            <a:endParaRPr lang="en-GB" dirty="0"/>
          </a:p>
        </p:txBody>
      </p:sp>
    </p:spTree>
    <p:extLst>
      <p:ext uri="{BB962C8B-B14F-4D97-AF65-F5344CB8AC3E}">
        <p14:creationId xmlns:p14="http://schemas.microsoft.com/office/powerpoint/2010/main" val="18847022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7030A0"/>
                </a:solidFill>
              </a:rPr>
              <a:t>90 Day Challenge</a:t>
            </a:r>
          </a:p>
        </p:txBody>
      </p:sp>
      <p:sp>
        <p:nvSpPr>
          <p:cNvPr id="3" name="Content Placeholder 2"/>
          <p:cNvSpPr>
            <a:spLocks noGrp="1"/>
          </p:cNvSpPr>
          <p:nvPr>
            <p:ph idx="1"/>
          </p:nvPr>
        </p:nvSpPr>
        <p:spPr>
          <a:xfrm>
            <a:off x="457200" y="4797152"/>
            <a:ext cx="8229600" cy="1728192"/>
          </a:xfrm>
        </p:spPr>
        <p:txBody>
          <a:bodyPr>
            <a:normAutofit fontScale="40000" lnSpcReduction="20000"/>
          </a:bodyPr>
          <a:lstStyle/>
          <a:p>
            <a:endParaRPr lang="en-GB" dirty="0"/>
          </a:p>
          <a:p>
            <a:r>
              <a:rPr lang="en-GB" sz="6700" dirty="0"/>
              <a:t>Can you </a:t>
            </a:r>
            <a:r>
              <a:rPr lang="en-GB" sz="6700" b="1" dirty="0"/>
              <a:t>increase your Trust’s score </a:t>
            </a:r>
            <a:r>
              <a:rPr lang="en-GB" sz="6700" dirty="0"/>
              <a:t>by 2?</a:t>
            </a:r>
          </a:p>
          <a:p>
            <a:r>
              <a:rPr lang="en-GB" sz="6700" b="1" dirty="0"/>
              <a:t>Which blocks </a:t>
            </a:r>
            <a:r>
              <a:rPr lang="en-GB" sz="6700" dirty="0"/>
              <a:t>are achievable?</a:t>
            </a:r>
          </a:p>
          <a:p>
            <a:r>
              <a:rPr lang="en-GB" sz="6700" b="1" dirty="0"/>
              <a:t>Present </a:t>
            </a:r>
            <a:r>
              <a:rPr lang="en-GB" sz="6700" dirty="0"/>
              <a:t>your diagnostic and 90 day challenge to execs </a:t>
            </a:r>
          </a:p>
        </p:txBody>
      </p:sp>
      <p:sp>
        <p:nvSpPr>
          <p:cNvPr id="4" name="Footer Placeholder 3"/>
          <p:cNvSpPr>
            <a:spLocks noGrp="1"/>
          </p:cNvSpPr>
          <p:nvPr>
            <p:ph type="ftr" sz="quarter" idx="11"/>
          </p:nvPr>
        </p:nvSpPr>
        <p:spPr/>
        <p:txBody>
          <a:bodyPr/>
          <a:lstStyle/>
          <a:p>
            <a:r>
              <a:rPr lang="en-GB"/>
              <a:t>CONNECT | LEARN | INFLUENCE</a:t>
            </a:r>
            <a:endParaRPr lang="en-GB" dirty="0"/>
          </a:p>
        </p:txBody>
      </p:sp>
      <p:pic>
        <p:nvPicPr>
          <p:cNvPr id="6" name="Picture 5">
            <a:extLst>
              <a:ext uri="{FF2B5EF4-FFF2-40B4-BE49-F238E27FC236}">
                <a16:creationId xmlns="" xmlns:a16="http://schemas.microsoft.com/office/drawing/2014/main" id="{7258B8B0-20BF-448F-9D25-2BDB8C66F22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23728" y="1916832"/>
            <a:ext cx="5112568" cy="2515869"/>
          </a:xfrm>
          <a:prstGeom prst="rect">
            <a:avLst/>
          </a:prstGeom>
        </p:spPr>
      </p:pic>
    </p:spTree>
    <p:extLst>
      <p:ext uri="{BB962C8B-B14F-4D97-AF65-F5344CB8AC3E}">
        <p14:creationId xmlns:p14="http://schemas.microsoft.com/office/powerpoint/2010/main" val="316912366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solidFill>
                  <a:prstClr val="black">
                    <a:tint val="75000"/>
                  </a:prstClr>
                </a:solidFill>
              </a:rPr>
              <a:t>CONNECT | LEARN | INFLUENCE</a:t>
            </a:r>
            <a:endParaRPr lang="en-US">
              <a:solidFill>
                <a:prstClr val="black">
                  <a:tint val="75000"/>
                </a:prstClr>
              </a:solidFill>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268760"/>
            <a:ext cx="8299642"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BSW ICB"/>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28184" y="332656"/>
            <a:ext cx="2626423" cy="9061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340363"/>
            <a:ext cx="2469291" cy="722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513875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solidFill>
                  <a:prstClr val="black">
                    <a:tint val="75000"/>
                  </a:prstClr>
                </a:solidFill>
              </a:rPr>
              <a:t>CONNECT | LEARN | INFLUENCE</a:t>
            </a:r>
            <a:endParaRPr lang="en-US">
              <a:solidFill>
                <a:prstClr val="black">
                  <a:tint val="75000"/>
                </a:prstClr>
              </a:solidFill>
            </a:endParaRP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1196752"/>
            <a:ext cx="8136904" cy="5038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BSW ICB"/>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28184" y="332656"/>
            <a:ext cx="2626423" cy="9061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340363"/>
            <a:ext cx="2469291" cy="722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499785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7030A0"/>
                </a:solidFill>
              </a:rPr>
              <a:t>Any Questions?</a:t>
            </a:r>
            <a:endParaRPr lang="en-GB" dirty="0"/>
          </a:p>
        </p:txBody>
      </p:sp>
      <p:sp>
        <p:nvSpPr>
          <p:cNvPr id="4" name="Footer Placeholder 3"/>
          <p:cNvSpPr>
            <a:spLocks noGrp="1"/>
          </p:cNvSpPr>
          <p:nvPr>
            <p:ph type="ftr" sz="quarter" idx="11"/>
          </p:nvPr>
        </p:nvSpPr>
        <p:spPr/>
        <p:txBody>
          <a:bodyPr/>
          <a:lstStyle/>
          <a:p>
            <a:r>
              <a:rPr lang="en-GB" dirty="0"/>
              <a:t>CONNECT | LEARN | INFLUENCE</a:t>
            </a:r>
          </a:p>
        </p:txBody>
      </p:sp>
      <p:pic>
        <p:nvPicPr>
          <p:cNvPr id="1026" name="Picture 2"/>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1043608" y="1196752"/>
            <a:ext cx="7029297" cy="4274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b="9708"/>
          <a:stretch/>
        </p:blipFill>
        <p:spPr>
          <a:xfrm>
            <a:off x="8100392" y="22029"/>
            <a:ext cx="917554" cy="1037039"/>
          </a:xfrm>
          <a:prstGeom prst="rect">
            <a:avLst/>
          </a:prstGeom>
        </p:spPr>
      </p:pic>
    </p:spTree>
    <p:extLst>
      <p:ext uri="{BB962C8B-B14F-4D97-AF65-F5344CB8AC3E}">
        <p14:creationId xmlns:p14="http://schemas.microsoft.com/office/powerpoint/2010/main" val="30048363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7030A0"/>
                </a:solidFill>
              </a:rPr>
              <a:t>                         The Trajectory</a:t>
            </a:r>
          </a:p>
        </p:txBody>
      </p:sp>
      <p:pic>
        <p:nvPicPr>
          <p:cNvPr id="3074" name="Picture 2" descr="http://static.squarespace.com/static/5359210be4b0f7c14f4b8bd4/t/53988d1fe4b00e5cae550c1e/1402506530320/?format=300w"/>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6400" y="304800"/>
            <a:ext cx="1905000" cy="19050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2971800" y="1257300"/>
            <a:ext cx="0" cy="3009900"/>
          </a:xfrm>
          <a:prstGeom prst="line">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2819400" y="4114800"/>
            <a:ext cx="5562600" cy="0"/>
          </a:xfrm>
          <a:prstGeom prst="line">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Freeform 8"/>
          <p:cNvSpPr/>
          <p:nvPr/>
        </p:nvSpPr>
        <p:spPr>
          <a:xfrm>
            <a:off x="2984500" y="3187397"/>
            <a:ext cx="4889500" cy="902003"/>
          </a:xfrm>
          <a:custGeom>
            <a:avLst/>
            <a:gdLst>
              <a:gd name="connsiteX0" fmla="*/ 0 w 4889500"/>
              <a:gd name="connsiteY0" fmla="*/ 902003 h 902003"/>
              <a:gd name="connsiteX1" fmla="*/ 101600 w 4889500"/>
              <a:gd name="connsiteY1" fmla="*/ 863903 h 902003"/>
              <a:gd name="connsiteX2" fmla="*/ 165100 w 4889500"/>
              <a:gd name="connsiteY2" fmla="*/ 851203 h 902003"/>
              <a:gd name="connsiteX3" fmla="*/ 203200 w 4889500"/>
              <a:gd name="connsiteY3" fmla="*/ 838503 h 902003"/>
              <a:gd name="connsiteX4" fmla="*/ 254000 w 4889500"/>
              <a:gd name="connsiteY4" fmla="*/ 825803 h 902003"/>
              <a:gd name="connsiteX5" fmla="*/ 292100 w 4889500"/>
              <a:gd name="connsiteY5" fmla="*/ 813103 h 902003"/>
              <a:gd name="connsiteX6" fmla="*/ 342900 w 4889500"/>
              <a:gd name="connsiteY6" fmla="*/ 800403 h 902003"/>
              <a:gd name="connsiteX7" fmla="*/ 419100 w 4889500"/>
              <a:gd name="connsiteY7" fmla="*/ 775003 h 902003"/>
              <a:gd name="connsiteX8" fmla="*/ 457200 w 4889500"/>
              <a:gd name="connsiteY8" fmla="*/ 762303 h 902003"/>
              <a:gd name="connsiteX9" fmla="*/ 508000 w 4889500"/>
              <a:gd name="connsiteY9" fmla="*/ 749603 h 902003"/>
              <a:gd name="connsiteX10" fmla="*/ 571500 w 4889500"/>
              <a:gd name="connsiteY10" fmla="*/ 736903 h 902003"/>
              <a:gd name="connsiteX11" fmla="*/ 609600 w 4889500"/>
              <a:gd name="connsiteY11" fmla="*/ 724203 h 902003"/>
              <a:gd name="connsiteX12" fmla="*/ 673100 w 4889500"/>
              <a:gd name="connsiteY12" fmla="*/ 622603 h 902003"/>
              <a:gd name="connsiteX13" fmla="*/ 698500 w 4889500"/>
              <a:gd name="connsiteY13" fmla="*/ 584503 h 902003"/>
              <a:gd name="connsiteX14" fmla="*/ 723900 w 4889500"/>
              <a:gd name="connsiteY14" fmla="*/ 508303 h 902003"/>
              <a:gd name="connsiteX15" fmla="*/ 825500 w 4889500"/>
              <a:gd name="connsiteY15" fmla="*/ 432103 h 902003"/>
              <a:gd name="connsiteX16" fmla="*/ 863600 w 4889500"/>
              <a:gd name="connsiteY16" fmla="*/ 394003 h 902003"/>
              <a:gd name="connsiteX17" fmla="*/ 952500 w 4889500"/>
              <a:gd name="connsiteY17" fmla="*/ 355903 h 902003"/>
              <a:gd name="connsiteX18" fmla="*/ 1079500 w 4889500"/>
              <a:gd name="connsiteY18" fmla="*/ 381303 h 902003"/>
              <a:gd name="connsiteX19" fmla="*/ 1117600 w 4889500"/>
              <a:gd name="connsiteY19" fmla="*/ 406703 h 902003"/>
              <a:gd name="connsiteX20" fmla="*/ 1130300 w 4889500"/>
              <a:gd name="connsiteY20" fmla="*/ 508303 h 902003"/>
              <a:gd name="connsiteX21" fmla="*/ 1231900 w 4889500"/>
              <a:gd name="connsiteY21" fmla="*/ 521003 h 902003"/>
              <a:gd name="connsiteX22" fmla="*/ 1270000 w 4889500"/>
              <a:gd name="connsiteY22" fmla="*/ 533703 h 902003"/>
              <a:gd name="connsiteX23" fmla="*/ 1358900 w 4889500"/>
              <a:gd name="connsiteY23" fmla="*/ 546403 h 902003"/>
              <a:gd name="connsiteX24" fmla="*/ 1409700 w 4889500"/>
              <a:gd name="connsiteY24" fmla="*/ 559103 h 902003"/>
              <a:gd name="connsiteX25" fmla="*/ 1524000 w 4889500"/>
              <a:gd name="connsiteY25" fmla="*/ 571803 h 902003"/>
              <a:gd name="connsiteX26" fmla="*/ 1587500 w 4889500"/>
              <a:gd name="connsiteY26" fmla="*/ 559103 h 902003"/>
              <a:gd name="connsiteX27" fmla="*/ 1663700 w 4889500"/>
              <a:gd name="connsiteY27" fmla="*/ 495603 h 902003"/>
              <a:gd name="connsiteX28" fmla="*/ 1739900 w 4889500"/>
              <a:gd name="connsiteY28" fmla="*/ 444803 h 902003"/>
              <a:gd name="connsiteX29" fmla="*/ 1778000 w 4889500"/>
              <a:gd name="connsiteY29" fmla="*/ 419403 h 902003"/>
              <a:gd name="connsiteX30" fmla="*/ 1905000 w 4889500"/>
              <a:gd name="connsiteY30" fmla="*/ 368603 h 902003"/>
              <a:gd name="connsiteX31" fmla="*/ 1981200 w 4889500"/>
              <a:gd name="connsiteY31" fmla="*/ 419403 h 902003"/>
              <a:gd name="connsiteX32" fmla="*/ 2019300 w 4889500"/>
              <a:gd name="connsiteY32" fmla="*/ 444803 h 902003"/>
              <a:gd name="connsiteX33" fmla="*/ 2120900 w 4889500"/>
              <a:gd name="connsiteY33" fmla="*/ 533703 h 902003"/>
              <a:gd name="connsiteX34" fmla="*/ 2171700 w 4889500"/>
              <a:gd name="connsiteY34" fmla="*/ 546403 h 902003"/>
              <a:gd name="connsiteX35" fmla="*/ 2222500 w 4889500"/>
              <a:gd name="connsiteY35" fmla="*/ 571803 h 902003"/>
              <a:gd name="connsiteX36" fmla="*/ 2298700 w 4889500"/>
              <a:gd name="connsiteY36" fmla="*/ 597203 h 902003"/>
              <a:gd name="connsiteX37" fmla="*/ 2400300 w 4889500"/>
              <a:gd name="connsiteY37" fmla="*/ 521003 h 902003"/>
              <a:gd name="connsiteX38" fmla="*/ 2425700 w 4889500"/>
              <a:gd name="connsiteY38" fmla="*/ 457503 h 902003"/>
              <a:gd name="connsiteX39" fmla="*/ 2463800 w 4889500"/>
              <a:gd name="connsiteY39" fmla="*/ 406703 h 902003"/>
              <a:gd name="connsiteX40" fmla="*/ 2489200 w 4889500"/>
              <a:gd name="connsiteY40" fmla="*/ 368603 h 902003"/>
              <a:gd name="connsiteX41" fmla="*/ 2578100 w 4889500"/>
              <a:gd name="connsiteY41" fmla="*/ 305103 h 902003"/>
              <a:gd name="connsiteX42" fmla="*/ 2603500 w 4889500"/>
              <a:gd name="connsiteY42" fmla="*/ 267003 h 902003"/>
              <a:gd name="connsiteX43" fmla="*/ 2730500 w 4889500"/>
              <a:gd name="connsiteY43" fmla="*/ 241603 h 902003"/>
              <a:gd name="connsiteX44" fmla="*/ 2781300 w 4889500"/>
              <a:gd name="connsiteY44" fmla="*/ 203503 h 902003"/>
              <a:gd name="connsiteX45" fmla="*/ 2882900 w 4889500"/>
              <a:gd name="connsiteY45" fmla="*/ 101903 h 902003"/>
              <a:gd name="connsiteX46" fmla="*/ 2933700 w 4889500"/>
              <a:gd name="connsiteY46" fmla="*/ 89203 h 902003"/>
              <a:gd name="connsiteX47" fmla="*/ 3022600 w 4889500"/>
              <a:gd name="connsiteY47" fmla="*/ 114603 h 902003"/>
              <a:gd name="connsiteX48" fmla="*/ 3086100 w 4889500"/>
              <a:gd name="connsiteY48" fmla="*/ 89203 h 902003"/>
              <a:gd name="connsiteX49" fmla="*/ 3124200 w 4889500"/>
              <a:gd name="connsiteY49" fmla="*/ 38403 h 902003"/>
              <a:gd name="connsiteX50" fmla="*/ 3149600 w 4889500"/>
              <a:gd name="connsiteY50" fmla="*/ 303 h 902003"/>
              <a:gd name="connsiteX51" fmla="*/ 3187700 w 4889500"/>
              <a:gd name="connsiteY51" fmla="*/ 25703 h 902003"/>
              <a:gd name="connsiteX52" fmla="*/ 3213100 w 4889500"/>
              <a:gd name="connsiteY52" fmla="*/ 76503 h 902003"/>
              <a:gd name="connsiteX53" fmla="*/ 3251200 w 4889500"/>
              <a:gd name="connsiteY53" fmla="*/ 140003 h 902003"/>
              <a:gd name="connsiteX54" fmla="*/ 3263900 w 4889500"/>
              <a:gd name="connsiteY54" fmla="*/ 178103 h 902003"/>
              <a:gd name="connsiteX55" fmla="*/ 3289300 w 4889500"/>
              <a:gd name="connsiteY55" fmla="*/ 216203 h 902003"/>
              <a:gd name="connsiteX56" fmla="*/ 3302000 w 4889500"/>
              <a:gd name="connsiteY56" fmla="*/ 254303 h 902003"/>
              <a:gd name="connsiteX57" fmla="*/ 3340100 w 4889500"/>
              <a:gd name="connsiteY57" fmla="*/ 292403 h 902003"/>
              <a:gd name="connsiteX58" fmla="*/ 3352800 w 4889500"/>
              <a:gd name="connsiteY58" fmla="*/ 330503 h 902003"/>
              <a:gd name="connsiteX59" fmla="*/ 3441700 w 4889500"/>
              <a:gd name="connsiteY59" fmla="*/ 419403 h 902003"/>
              <a:gd name="connsiteX60" fmla="*/ 3581400 w 4889500"/>
              <a:gd name="connsiteY60" fmla="*/ 432103 h 902003"/>
              <a:gd name="connsiteX61" fmla="*/ 3683000 w 4889500"/>
              <a:gd name="connsiteY61" fmla="*/ 457503 h 902003"/>
              <a:gd name="connsiteX62" fmla="*/ 3721100 w 4889500"/>
              <a:gd name="connsiteY62" fmla="*/ 470203 h 902003"/>
              <a:gd name="connsiteX63" fmla="*/ 3784600 w 4889500"/>
              <a:gd name="connsiteY63" fmla="*/ 482903 h 902003"/>
              <a:gd name="connsiteX64" fmla="*/ 3898900 w 4889500"/>
              <a:gd name="connsiteY64" fmla="*/ 533703 h 902003"/>
              <a:gd name="connsiteX65" fmla="*/ 3937000 w 4889500"/>
              <a:gd name="connsiteY65" fmla="*/ 546403 h 902003"/>
              <a:gd name="connsiteX66" fmla="*/ 4152900 w 4889500"/>
              <a:gd name="connsiteY66" fmla="*/ 533703 h 902003"/>
              <a:gd name="connsiteX67" fmla="*/ 4191000 w 4889500"/>
              <a:gd name="connsiteY67" fmla="*/ 432103 h 902003"/>
              <a:gd name="connsiteX68" fmla="*/ 4279900 w 4889500"/>
              <a:gd name="connsiteY68" fmla="*/ 355903 h 902003"/>
              <a:gd name="connsiteX69" fmla="*/ 4356100 w 4889500"/>
              <a:gd name="connsiteY69" fmla="*/ 343203 h 902003"/>
              <a:gd name="connsiteX70" fmla="*/ 4406900 w 4889500"/>
              <a:gd name="connsiteY70" fmla="*/ 317803 h 902003"/>
              <a:gd name="connsiteX71" fmla="*/ 4546600 w 4889500"/>
              <a:gd name="connsiteY71" fmla="*/ 355903 h 902003"/>
              <a:gd name="connsiteX72" fmla="*/ 4622800 w 4889500"/>
              <a:gd name="connsiteY72" fmla="*/ 406703 h 902003"/>
              <a:gd name="connsiteX73" fmla="*/ 4660900 w 4889500"/>
              <a:gd name="connsiteY73" fmla="*/ 432103 h 902003"/>
              <a:gd name="connsiteX74" fmla="*/ 4838700 w 4889500"/>
              <a:gd name="connsiteY74" fmla="*/ 444803 h 902003"/>
              <a:gd name="connsiteX75" fmla="*/ 4889500 w 4889500"/>
              <a:gd name="connsiteY75" fmla="*/ 457503 h 90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4889500" h="902003">
                <a:moveTo>
                  <a:pt x="0" y="902003"/>
                </a:moveTo>
                <a:cubicBezTo>
                  <a:pt x="19423" y="894234"/>
                  <a:pt x="75055" y="870539"/>
                  <a:pt x="101600" y="863903"/>
                </a:cubicBezTo>
                <a:cubicBezTo>
                  <a:pt x="122541" y="858668"/>
                  <a:pt x="144159" y="856438"/>
                  <a:pt x="165100" y="851203"/>
                </a:cubicBezTo>
                <a:cubicBezTo>
                  <a:pt x="178087" y="847956"/>
                  <a:pt x="190328" y="842181"/>
                  <a:pt x="203200" y="838503"/>
                </a:cubicBezTo>
                <a:cubicBezTo>
                  <a:pt x="219983" y="833708"/>
                  <a:pt x="237217" y="830598"/>
                  <a:pt x="254000" y="825803"/>
                </a:cubicBezTo>
                <a:cubicBezTo>
                  <a:pt x="266872" y="822125"/>
                  <a:pt x="279228" y="816781"/>
                  <a:pt x="292100" y="813103"/>
                </a:cubicBezTo>
                <a:cubicBezTo>
                  <a:pt x="308883" y="808308"/>
                  <a:pt x="326182" y="805419"/>
                  <a:pt x="342900" y="800403"/>
                </a:cubicBezTo>
                <a:cubicBezTo>
                  <a:pt x="368545" y="792710"/>
                  <a:pt x="393700" y="783470"/>
                  <a:pt x="419100" y="775003"/>
                </a:cubicBezTo>
                <a:cubicBezTo>
                  <a:pt x="431800" y="770770"/>
                  <a:pt x="444213" y="765550"/>
                  <a:pt x="457200" y="762303"/>
                </a:cubicBezTo>
                <a:cubicBezTo>
                  <a:pt x="474133" y="758070"/>
                  <a:pt x="490961" y="753389"/>
                  <a:pt x="508000" y="749603"/>
                </a:cubicBezTo>
                <a:cubicBezTo>
                  <a:pt x="529072" y="744920"/>
                  <a:pt x="550559" y="742138"/>
                  <a:pt x="571500" y="736903"/>
                </a:cubicBezTo>
                <a:cubicBezTo>
                  <a:pt x="584487" y="733656"/>
                  <a:pt x="596900" y="728436"/>
                  <a:pt x="609600" y="724203"/>
                </a:cubicBezTo>
                <a:cubicBezTo>
                  <a:pt x="667636" y="637149"/>
                  <a:pt x="596512" y="745144"/>
                  <a:pt x="673100" y="622603"/>
                </a:cubicBezTo>
                <a:cubicBezTo>
                  <a:pt x="681190" y="609660"/>
                  <a:pt x="692301" y="598451"/>
                  <a:pt x="698500" y="584503"/>
                </a:cubicBezTo>
                <a:cubicBezTo>
                  <a:pt x="709374" y="560037"/>
                  <a:pt x="704968" y="527235"/>
                  <a:pt x="723900" y="508303"/>
                </a:cubicBezTo>
                <a:cubicBezTo>
                  <a:pt x="813900" y="418303"/>
                  <a:pt x="699258" y="526784"/>
                  <a:pt x="825500" y="432103"/>
                </a:cubicBezTo>
                <a:cubicBezTo>
                  <a:pt x="839868" y="421327"/>
                  <a:pt x="848985" y="404442"/>
                  <a:pt x="863600" y="394003"/>
                </a:cubicBezTo>
                <a:cubicBezTo>
                  <a:pt x="891063" y="374386"/>
                  <a:pt x="921408" y="366267"/>
                  <a:pt x="952500" y="355903"/>
                </a:cubicBezTo>
                <a:cubicBezTo>
                  <a:pt x="985262" y="360583"/>
                  <a:pt x="1044034" y="363570"/>
                  <a:pt x="1079500" y="381303"/>
                </a:cubicBezTo>
                <a:cubicBezTo>
                  <a:pt x="1093152" y="388129"/>
                  <a:pt x="1104900" y="398236"/>
                  <a:pt x="1117600" y="406703"/>
                </a:cubicBezTo>
                <a:cubicBezTo>
                  <a:pt x="1121833" y="440570"/>
                  <a:pt x="1106166" y="484169"/>
                  <a:pt x="1130300" y="508303"/>
                </a:cubicBezTo>
                <a:cubicBezTo>
                  <a:pt x="1154434" y="532437"/>
                  <a:pt x="1198320" y="514898"/>
                  <a:pt x="1231900" y="521003"/>
                </a:cubicBezTo>
                <a:cubicBezTo>
                  <a:pt x="1245071" y="523398"/>
                  <a:pt x="1256873" y="531078"/>
                  <a:pt x="1270000" y="533703"/>
                </a:cubicBezTo>
                <a:cubicBezTo>
                  <a:pt x="1299353" y="539574"/>
                  <a:pt x="1329449" y="541048"/>
                  <a:pt x="1358900" y="546403"/>
                </a:cubicBezTo>
                <a:cubicBezTo>
                  <a:pt x="1376073" y="549525"/>
                  <a:pt x="1392448" y="556449"/>
                  <a:pt x="1409700" y="559103"/>
                </a:cubicBezTo>
                <a:cubicBezTo>
                  <a:pt x="1447589" y="564932"/>
                  <a:pt x="1485900" y="567570"/>
                  <a:pt x="1524000" y="571803"/>
                </a:cubicBezTo>
                <a:cubicBezTo>
                  <a:pt x="1545167" y="567570"/>
                  <a:pt x="1567289" y="566682"/>
                  <a:pt x="1587500" y="559103"/>
                </a:cubicBezTo>
                <a:cubicBezTo>
                  <a:pt x="1625058" y="545019"/>
                  <a:pt x="1633030" y="519457"/>
                  <a:pt x="1663700" y="495603"/>
                </a:cubicBezTo>
                <a:cubicBezTo>
                  <a:pt x="1687797" y="476861"/>
                  <a:pt x="1714500" y="461736"/>
                  <a:pt x="1739900" y="444803"/>
                </a:cubicBezTo>
                <a:cubicBezTo>
                  <a:pt x="1752600" y="436336"/>
                  <a:pt x="1763520" y="424230"/>
                  <a:pt x="1778000" y="419403"/>
                </a:cubicBezTo>
                <a:cubicBezTo>
                  <a:pt x="1872161" y="388016"/>
                  <a:pt x="1830253" y="405977"/>
                  <a:pt x="1905000" y="368603"/>
                </a:cubicBezTo>
                <a:lnTo>
                  <a:pt x="1981200" y="419403"/>
                </a:lnTo>
                <a:lnTo>
                  <a:pt x="2019300" y="444803"/>
                </a:lnTo>
                <a:cubicBezTo>
                  <a:pt x="2046817" y="486078"/>
                  <a:pt x="2061633" y="518886"/>
                  <a:pt x="2120900" y="533703"/>
                </a:cubicBezTo>
                <a:cubicBezTo>
                  <a:pt x="2137833" y="537936"/>
                  <a:pt x="2155357" y="540274"/>
                  <a:pt x="2171700" y="546403"/>
                </a:cubicBezTo>
                <a:cubicBezTo>
                  <a:pt x="2189427" y="553050"/>
                  <a:pt x="2204922" y="564772"/>
                  <a:pt x="2222500" y="571803"/>
                </a:cubicBezTo>
                <a:cubicBezTo>
                  <a:pt x="2247359" y="581747"/>
                  <a:pt x="2298700" y="597203"/>
                  <a:pt x="2298700" y="597203"/>
                </a:cubicBezTo>
                <a:cubicBezTo>
                  <a:pt x="2345547" y="573779"/>
                  <a:pt x="2368207" y="569143"/>
                  <a:pt x="2400300" y="521003"/>
                </a:cubicBezTo>
                <a:cubicBezTo>
                  <a:pt x="2412946" y="502035"/>
                  <a:pt x="2414629" y="477431"/>
                  <a:pt x="2425700" y="457503"/>
                </a:cubicBezTo>
                <a:cubicBezTo>
                  <a:pt x="2435979" y="439000"/>
                  <a:pt x="2451497" y="423927"/>
                  <a:pt x="2463800" y="406703"/>
                </a:cubicBezTo>
                <a:cubicBezTo>
                  <a:pt x="2472672" y="394283"/>
                  <a:pt x="2478407" y="379396"/>
                  <a:pt x="2489200" y="368603"/>
                </a:cubicBezTo>
                <a:cubicBezTo>
                  <a:pt x="2504953" y="352850"/>
                  <a:pt x="2556467" y="319525"/>
                  <a:pt x="2578100" y="305103"/>
                </a:cubicBezTo>
                <a:cubicBezTo>
                  <a:pt x="2586567" y="292403"/>
                  <a:pt x="2590800" y="275470"/>
                  <a:pt x="2603500" y="267003"/>
                </a:cubicBezTo>
                <a:cubicBezTo>
                  <a:pt x="2616130" y="258583"/>
                  <a:pt x="2730249" y="241645"/>
                  <a:pt x="2730500" y="241603"/>
                </a:cubicBezTo>
                <a:cubicBezTo>
                  <a:pt x="2747433" y="228903"/>
                  <a:pt x="2765697" y="217806"/>
                  <a:pt x="2781300" y="203503"/>
                </a:cubicBezTo>
                <a:cubicBezTo>
                  <a:pt x="2816606" y="171139"/>
                  <a:pt x="2836435" y="113519"/>
                  <a:pt x="2882900" y="101903"/>
                </a:cubicBezTo>
                <a:lnTo>
                  <a:pt x="2933700" y="89203"/>
                </a:lnTo>
                <a:cubicBezTo>
                  <a:pt x="2948609" y="94173"/>
                  <a:pt x="3010640" y="115932"/>
                  <a:pt x="3022600" y="114603"/>
                </a:cubicBezTo>
                <a:cubicBezTo>
                  <a:pt x="3045258" y="112085"/>
                  <a:pt x="3064933" y="97670"/>
                  <a:pt x="3086100" y="89203"/>
                </a:cubicBezTo>
                <a:cubicBezTo>
                  <a:pt x="3098800" y="72270"/>
                  <a:pt x="3111897" y="55627"/>
                  <a:pt x="3124200" y="38403"/>
                </a:cubicBezTo>
                <a:cubicBezTo>
                  <a:pt x="3133072" y="25983"/>
                  <a:pt x="3134633" y="3296"/>
                  <a:pt x="3149600" y="303"/>
                </a:cubicBezTo>
                <a:cubicBezTo>
                  <a:pt x="3164567" y="-2690"/>
                  <a:pt x="3175000" y="17236"/>
                  <a:pt x="3187700" y="25703"/>
                </a:cubicBezTo>
                <a:cubicBezTo>
                  <a:pt x="3196167" y="42636"/>
                  <a:pt x="3203906" y="59953"/>
                  <a:pt x="3213100" y="76503"/>
                </a:cubicBezTo>
                <a:cubicBezTo>
                  <a:pt x="3225088" y="98081"/>
                  <a:pt x="3240161" y="117925"/>
                  <a:pt x="3251200" y="140003"/>
                </a:cubicBezTo>
                <a:cubicBezTo>
                  <a:pt x="3257187" y="151977"/>
                  <a:pt x="3257913" y="166129"/>
                  <a:pt x="3263900" y="178103"/>
                </a:cubicBezTo>
                <a:cubicBezTo>
                  <a:pt x="3270726" y="191755"/>
                  <a:pt x="3282474" y="202551"/>
                  <a:pt x="3289300" y="216203"/>
                </a:cubicBezTo>
                <a:cubicBezTo>
                  <a:pt x="3295287" y="228177"/>
                  <a:pt x="3294574" y="243164"/>
                  <a:pt x="3302000" y="254303"/>
                </a:cubicBezTo>
                <a:cubicBezTo>
                  <a:pt x="3311963" y="269247"/>
                  <a:pt x="3327400" y="279703"/>
                  <a:pt x="3340100" y="292403"/>
                </a:cubicBezTo>
                <a:cubicBezTo>
                  <a:pt x="3344333" y="305103"/>
                  <a:pt x="3346299" y="318801"/>
                  <a:pt x="3352800" y="330503"/>
                </a:cubicBezTo>
                <a:cubicBezTo>
                  <a:pt x="3382908" y="384697"/>
                  <a:pt x="3386970" y="411584"/>
                  <a:pt x="3441700" y="419403"/>
                </a:cubicBezTo>
                <a:cubicBezTo>
                  <a:pt x="3487989" y="426016"/>
                  <a:pt x="3534833" y="427870"/>
                  <a:pt x="3581400" y="432103"/>
                </a:cubicBezTo>
                <a:cubicBezTo>
                  <a:pt x="3615267" y="440570"/>
                  <a:pt x="3649882" y="446464"/>
                  <a:pt x="3683000" y="457503"/>
                </a:cubicBezTo>
                <a:cubicBezTo>
                  <a:pt x="3695700" y="461736"/>
                  <a:pt x="3708113" y="466956"/>
                  <a:pt x="3721100" y="470203"/>
                </a:cubicBezTo>
                <a:cubicBezTo>
                  <a:pt x="3742041" y="475438"/>
                  <a:pt x="3763925" y="476700"/>
                  <a:pt x="3784600" y="482903"/>
                </a:cubicBezTo>
                <a:cubicBezTo>
                  <a:pt x="3850242" y="502596"/>
                  <a:pt x="3840528" y="508687"/>
                  <a:pt x="3898900" y="533703"/>
                </a:cubicBezTo>
                <a:cubicBezTo>
                  <a:pt x="3911205" y="538976"/>
                  <a:pt x="3924300" y="542170"/>
                  <a:pt x="3937000" y="546403"/>
                </a:cubicBezTo>
                <a:lnTo>
                  <a:pt x="4152900" y="533703"/>
                </a:lnTo>
                <a:cubicBezTo>
                  <a:pt x="4172119" y="527634"/>
                  <a:pt x="4177640" y="450807"/>
                  <a:pt x="4191000" y="432103"/>
                </a:cubicBezTo>
                <a:cubicBezTo>
                  <a:pt x="4201046" y="418038"/>
                  <a:pt x="4254729" y="364293"/>
                  <a:pt x="4279900" y="355903"/>
                </a:cubicBezTo>
                <a:cubicBezTo>
                  <a:pt x="4304329" y="347760"/>
                  <a:pt x="4330700" y="347436"/>
                  <a:pt x="4356100" y="343203"/>
                </a:cubicBezTo>
                <a:cubicBezTo>
                  <a:pt x="4373033" y="334736"/>
                  <a:pt x="4388084" y="319894"/>
                  <a:pt x="4406900" y="317803"/>
                </a:cubicBezTo>
                <a:cubicBezTo>
                  <a:pt x="4427348" y="315531"/>
                  <a:pt x="4535886" y="348760"/>
                  <a:pt x="4546600" y="355903"/>
                </a:cubicBezTo>
                <a:lnTo>
                  <a:pt x="4622800" y="406703"/>
                </a:lnTo>
                <a:cubicBezTo>
                  <a:pt x="4635500" y="415170"/>
                  <a:pt x="4645675" y="431016"/>
                  <a:pt x="4660900" y="432103"/>
                </a:cubicBezTo>
                <a:lnTo>
                  <a:pt x="4838700" y="444803"/>
                </a:lnTo>
                <a:cubicBezTo>
                  <a:pt x="4880816" y="458842"/>
                  <a:pt x="4863413" y="457503"/>
                  <a:pt x="4889500" y="45750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Freeform 16"/>
          <p:cNvSpPr/>
          <p:nvPr/>
        </p:nvSpPr>
        <p:spPr>
          <a:xfrm>
            <a:off x="2971800" y="1295400"/>
            <a:ext cx="2908300" cy="2781300"/>
          </a:xfrm>
          <a:custGeom>
            <a:avLst/>
            <a:gdLst>
              <a:gd name="connsiteX0" fmla="*/ 0 w 2908300"/>
              <a:gd name="connsiteY0" fmla="*/ 2781300 h 2781300"/>
              <a:gd name="connsiteX1" fmla="*/ 101600 w 2908300"/>
              <a:gd name="connsiteY1" fmla="*/ 2679700 h 2781300"/>
              <a:gd name="connsiteX2" fmla="*/ 165100 w 2908300"/>
              <a:gd name="connsiteY2" fmla="*/ 2616200 h 2781300"/>
              <a:gd name="connsiteX3" fmla="*/ 190500 w 2908300"/>
              <a:gd name="connsiteY3" fmla="*/ 2578100 h 2781300"/>
              <a:gd name="connsiteX4" fmla="*/ 266700 w 2908300"/>
              <a:gd name="connsiteY4" fmla="*/ 2501900 h 2781300"/>
              <a:gd name="connsiteX5" fmla="*/ 355600 w 2908300"/>
              <a:gd name="connsiteY5" fmla="*/ 2400300 h 2781300"/>
              <a:gd name="connsiteX6" fmla="*/ 381000 w 2908300"/>
              <a:gd name="connsiteY6" fmla="*/ 2349500 h 2781300"/>
              <a:gd name="connsiteX7" fmla="*/ 393700 w 2908300"/>
              <a:gd name="connsiteY7" fmla="*/ 2298700 h 2781300"/>
              <a:gd name="connsiteX8" fmla="*/ 469900 w 2908300"/>
              <a:gd name="connsiteY8" fmla="*/ 2222500 h 2781300"/>
              <a:gd name="connsiteX9" fmla="*/ 508000 w 2908300"/>
              <a:gd name="connsiteY9" fmla="*/ 2184400 h 2781300"/>
              <a:gd name="connsiteX10" fmla="*/ 584200 w 2908300"/>
              <a:gd name="connsiteY10" fmla="*/ 2120900 h 2781300"/>
              <a:gd name="connsiteX11" fmla="*/ 635000 w 2908300"/>
              <a:gd name="connsiteY11" fmla="*/ 2044700 h 2781300"/>
              <a:gd name="connsiteX12" fmla="*/ 660400 w 2908300"/>
              <a:gd name="connsiteY12" fmla="*/ 1993900 h 2781300"/>
              <a:gd name="connsiteX13" fmla="*/ 825500 w 2908300"/>
              <a:gd name="connsiteY13" fmla="*/ 1892300 h 2781300"/>
              <a:gd name="connsiteX14" fmla="*/ 901700 w 2908300"/>
              <a:gd name="connsiteY14" fmla="*/ 1828800 h 2781300"/>
              <a:gd name="connsiteX15" fmla="*/ 927100 w 2908300"/>
              <a:gd name="connsiteY15" fmla="*/ 1790700 h 2781300"/>
              <a:gd name="connsiteX16" fmla="*/ 965200 w 2908300"/>
              <a:gd name="connsiteY16" fmla="*/ 1714500 h 2781300"/>
              <a:gd name="connsiteX17" fmla="*/ 1016000 w 2908300"/>
              <a:gd name="connsiteY17" fmla="*/ 1651000 h 2781300"/>
              <a:gd name="connsiteX18" fmla="*/ 1054100 w 2908300"/>
              <a:gd name="connsiteY18" fmla="*/ 1574800 h 2781300"/>
              <a:gd name="connsiteX19" fmla="*/ 1193800 w 2908300"/>
              <a:gd name="connsiteY19" fmla="*/ 1485900 h 2781300"/>
              <a:gd name="connsiteX20" fmla="*/ 1244600 w 2908300"/>
              <a:gd name="connsiteY20" fmla="*/ 1447800 h 2781300"/>
              <a:gd name="connsiteX21" fmla="*/ 1282700 w 2908300"/>
              <a:gd name="connsiteY21" fmla="*/ 1435100 h 2781300"/>
              <a:gd name="connsiteX22" fmla="*/ 1371600 w 2908300"/>
              <a:gd name="connsiteY22" fmla="*/ 1384300 h 2781300"/>
              <a:gd name="connsiteX23" fmla="*/ 1409700 w 2908300"/>
              <a:gd name="connsiteY23" fmla="*/ 1308100 h 2781300"/>
              <a:gd name="connsiteX24" fmla="*/ 1447800 w 2908300"/>
              <a:gd name="connsiteY24" fmla="*/ 1257300 h 2781300"/>
              <a:gd name="connsiteX25" fmla="*/ 1460500 w 2908300"/>
              <a:gd name="connsiteY25" fmla="*/ 1206500 h 2781300"/>
              <a:gd name="connsiteX26" fmla="*/ 1485900 w 2908300"/>
              <a:gd name="connsiteY26" fmla="*/ 1155700 h 2781300"/>
              <a:gd name="connsiteX27" fmla="*/ 1549400 w 2908300"/>
              <a:gd name="connsiteY27" fmla="*/ 1079500 h 2781300"/>
              <a:gd name="connsiteX28" fmla="*/ 1587500 w 2908300"/>
              <a:gd name="connsiteY28" fmla="*/ 1054100 h 2781300"/>
              <a:gd name="connsiteX29" fmla="*/ 1625600 w 2908300"/>
              <a:gd name="connsiteY29" fmla="*/ 1016000 h 2781300"/>
              <a:gd name="connsiteX30" fmla="*/ 1701800 w 2908300"/>
              <a:gd name="connsiteY30" fmla="*/ 977900 h 2781300"/>
              <a:gd name="connsiteX31" fmla="*/ 1790700 w 2908300"/>
              <a:gd name="connsiteY31" fmla="*/ 850900 h 2781300"/>
              <a:gd name="connsiteX32" fmla="*/ 1892300 w 2908300"/>
              <a:gd name="connsiteY32" fmla="*/ 711200 h 2781300"/>
              <a:gd name="connsiteX33" fmla="*/ 1930400 w 2908300"/>
              <a:gd name="connsiteY33" fmla="*/ 698500 h 2781300"/>
              <a:gd name="connsiteX34" fmla="*/ 1968500 w 2908300"/>
              <a:gd name="connsiteY34" fmla="*/ 660400 h 2781300"/>
              <a:gd name="connsiteX35" fmla="*/ 2044700 w 2908300"/>
              <a:gd name="connsiteY35" fmla="*/ 609600 h 2781300"/>
              <a:gd name="connsiteX36" fmla="*/ 2120900 w 2908300"/>
              <a:gd name="connsiteY36" fmla="*/ 546100 h 2781300"/>
              <a:gd name="connsiteX37" fmla="*/ 2260600 w 2908300"/>
              <a:gd name="connsiteY37" fmla="*/ 444500 h 2781300"/>
              <a:gd name="connsiteX38" fmla="*/ 2336800 w 2908300"/>
              <a:gd name="connsiteY38" fmla="*/ 368300 h 2781300"/>
              <a:gd name="connsiteX39" fmla="*/ 2438400 w 2908300"/>
              <a:gd name="connsiteY39" fmla="*/ 241300 h 2781300"/>
              <a:gd name="connsiteX40" fmla="*/ 2476500 w 2908300"/>
              <a:gd name="connsiteY40" fmla="*/ 203200 h 2781300"/>
              <a:gd name="connsiteX41" fmla="*/ 2527300 w 2908300"/>
              <a:gd name="connsiteY41" fmla="*/ 177800 h 2781300"/>
              <a:gd name="connsiteX42" fmla="*/ 2578100 w 2908300"/>
              <a:gd name="connsiteY42" fmla="*/ 127000 h 2781300"/>
              <a:gd name="connsiteX43" fmla="*/ 2628900 w 2908300"/>
              <a:gd name="connsiteY43" fmla="*/ 101600 h 2781300"/>
              <a:gd name="connsiteX44" fmla="*/ 2781300 w 2908300"/>
              <a:gd name="connsiteY44" fmla="*/ 0 h 2781300"/>
              <a:gd name="connsiteX45" fmla="*/ 2908300 w 2908300"/>
              <a:gd name="connsiteY45" fmla="*/ 0 h 278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908300" h="2781300">
                <a:moveTo>
                  <a:pt x="0" y="2781300"/>
                </a:moveTo>
                <a:cubicBezTo>
                  <a:pt x="33867" y="2747433"/>
                  <a:pt x="75033" y="2719551"/>
                  <a:pt x="101600" y="2679700"/>
                </a:cubicBezTo>
                <a:cubicBezTo>
                  <a:pt x="135467" y="2628900"/>
                  <a:pt x="114300" y="2650067"/>
                  <a:pt x="165100" y="2616200"/>
                </a:cubicBezTo>
                <a:cubicBezTo>
                  <a:pt x="173567" y="2603500"/>
                  <a:pt x="180359" y="2589508"/>
                  <a:pt x="190500" y="2578100"/>
                </a:cubicBezTo>
                <a:cubicBezTo>
                  <a:pt x="214365" y="2551252"/>
                  <a:pt x="246775" y="2531788"/>
                  <a:pt x="266700" y="2501900"/>
                </a:cubicBezTo>
                <a:cubicBezTo>
                  <a:pt x="325967" y="2413000"/>
                  <a:pt x="292100" y="2442633"/>
                  <a:pt x="355600" y="2400300"/>
                </a:cubicBezTo>
                <a:cubicBezTo>
                  <a:pt x="364067" y="2383367"/>
                  <a:pt x="374353" y="2367227"/>
                  <a:pt x="381000" y="2349500"/>
                </a:cubicBezTo>
                <a:cubicBezTo>
                  <a:pt x="387129" y="2333157"/>
                  <a:pt x="383691" y="2312999"/>
                  <a:pt x="393700" y="2298700"/>
                </a:cubicBezTo>
                <a:cubicBezTo>
                  <a:pt x="414299" y="2269272"/>
                  <a:pt x="444500" y="2247900"/>
                  <a:pt x="469900" y="2222500"/>
                </a:cubicBezTo>
                <a:cubicBezTo>
                  <a:pt x="482600" y="2209800"/>
                  <a:pt x="493056" y="2194363"/>
                  <a:pt x="508000" y="2184400"/>
                </a:cubicBezTo>
                <a:cubicBezTo>
                  <a:pt x="541867" y="2161822"/>
                  <a:pt x="557873" y="2154749"/>
                  <a:pt x="584200" y="2120900"/>
                </a:cubicBezTo>
                <a:cubicBezTo>
                  <a:pt x="602942" y="2096803"/>
                  <a:pt x="621348" y="2072004"/>
                  <a:pt x="635000" y="2044700"/>
                </a:cubicBezTo>
                <a:cubicBezTo>
                  <a:pt x="643467" y="2027767"/>
                  <a:pt x="649396" y="2009306"/>
                  <a:pt x="660400" y="1993900"/>
                </a:cubicBezTo>
                <a:cubicBezTo>
                  <a:pt x="728261" y="1898894"/>
                  <a:pt x="692202" y="2025598"/>
                  <a:pt x="825500" y="1892300"/>
                </a:cubicBezTo>
                <a:cubicBezTo>
                  <a:pt x="874393" y="1843407"/>
                  <a:pt x="848656" y="1864163"/>
                  <a:pt x="901700" y="1828800"/>
                </a:cubicBezTo>
                <a:cubicBezTo>
                  <a:pt x="910167" y="1816100"/>
                  <a:pt x="919687" y="1804043"/>
                  <a:pt x="927100" y="1790700"/>
                </a:cubicBezTo>
                <a:cubicBezTo>
                  <a:pt x="940891" y="1765876"/>
                  <a:pt x="949954" y="1738458"/>
                  <a:pt x="965200" y="1714500"/>
                </a:cubicBezTo>
                <a:cubicBezTo>
                  <a:pt x="979753" y="1691631"/>
                  <a:pt x="1001447" y="1673869"/>
                  <a:pt x="1016000" y="1651000"/>
                </a:cubicBezTo>
                <a:cubicBezTo>
                  <a:pt x="1031246" y="1627042"/>
                  <a:pt x="1036665" y="1597216"/>
                  <a:pt x="1054100" y="1574800"/>
                </a:cubicBezTo>
                <a:cubicBezTo>
                  <a:pt x="1074421" y="1548673"/>
                  <a:pt x="1179694" y="1494876"/>
                  <a:pt x="1193800" y="1485900"/>
                </a:cubicBezTo>
                <a:cubicBezTo>
                  <a:pt x="1211658" y="1474536"/>
                  <a:pt x="1226222" y="1458302"/>
                  <a:pt x="1244600" y="1447800"/>
                </a:cubicBezTo>
                <a:cubicBezTo>
                  <a:pt x="1256223" y="1441158"/>
                  <a:pt x="1270395" y="1440373"/>
                  <a:pt x="1282700" y="1435100"/>
                </a:cubicBezTo>
                <a:cubicBezTo>
                  <a:pt x="1327816" y="1415764"/>
                  <a:pt x="1333336" y="1409809"/>
                  <a:pt x="1371600" y="1384300"/>
                </a:cubicBezTo>
                <a:cubicBezTo>
                  <a:pt x="1384300" y="1358900"/>
                  <a:pt x="1395089" y="1332451"/>
                  <a:pt x="1409700" y="1308100"/>
                </a:cubicBezTo>
                <a:cubicBezTo>
                  <a:pt x="1420590" y="1289950"/>
                  <a:pt x="1438334" y="1276232"/>
                  <a:pt x="1447800" y="1257300"/>
                </a:cubicBezTo>
                <a:cubicBezTo>
                  <a:pt x="1455606" y="1241688"/>
                  <a:pt x="1454371" y="1222843"/>
                  <a:pt x="1460500" y="1206500"/>
                </a:cubicBezTo>
                <a:cubicBezTo>
                  <a:pt x="1467147" y="1188773"/>
                  <a:pt x="1476507" y="1172138"/>
                  <a:pt x="1485900" y="1155700"/>
                </a:cubicBezTo>
                <a:cubicBezTo>
                  <a:pt x="1504064" y="1123914"/>
                  <a:pt x="1520745" y="1103379"/>
                  <a:pt x="1549400" y="1079500"/>
                </a:cubicBezTo>
                <a:cubicBezTo>
                  <a:pt x="1561126" y="1069729"/>
                  <a:pt x="1575774" y="1063871"/>
                  <a:pt x="1587500" y="1054100"/>
                </a:cubicBezTo>
                <a:cubicBezTo>
                  <a:pt x="1601298" y="1042602"/>
                  <a:pt x="1611802" y="1027498"/>
                  <a:pt x="1625600" y="1016000"/>
                </a:cubicBezTo>
                <a:cubicBezTo>
                  <a:pt x="1658426" y="988645"/>
                  <a:pt x="1663615" y="990628"/>
                  <a:pt x="1701800" y="977900"/>
                </a:cubicBezTo>
                <a:cubicBezTo>
                  <a:pt x="1779690" y="848083"/>
                  <a:pt x="1696100" y="980975"/>
                  <a:pt x="1790700" y="850900"/>
                </a:cubicBezTo>
                <a:cubicBezTo>
                  <a:pt x="1812734" y="820603"/>
                  <a:pt x="1861324" y="737751"/>
                  <a:pt x="1892300" y="711200"/>
                </a:cubicBezTo>
                <a:cubicBezTo>
                  <a:pt x="1902464" y="702488"/>
                  <a:pt x="1917700" y="702733"/>
                  <a:pt x="1930400" y="698500"/>
                </a:cubicBezTo>
                <a:cubicBezTo>
                  <a:pt x="1943100" y="685800"/>
                  <a:pt x="1954323" y="671427"/>
                  <a:pt x="1968500" y="660400"/>
                </a:cubicBezTo>
                <a:cubicBezTo>
                  <a:pt x="1992597" y="641658"/>
                  <a:pt x="2023114" y="631186"/>
                  <a:pt x="2044700" y="609600"/>
                </a:cubicBezTo>
                <a:cubicBezTo>
                  <a:pt x="2103996" y="550304"/>
                  <a:pt x="2059015" y="590303"/>
                  <a:pt x="2120900" y="546100"/>
                </a:cubicBezTo>
                <a:cubicBezTo>
                  <a:pt x="2167754" y="512633"/>
                  <a:pt x="2226052" y="490564"/>
                  <a:pt x="2260600" y="444500"/>
                </a:cubicBezTo>
                <a:cubicBezTo>
                  <a:pt x="2307858" y="381489"/>
                  <a:pt x="2281088" y="405441"/>
                  <a:pt x="2336800" y="368300"/>
                </a:cubicBezTo>
                <a:cubicBezTo>
                  <a:pt x="2378264" y="285371"/>
                  <a:pt x="2348813" y="330887"/>
                  <a:pt x="2438400" y="241300"/>
                </a:cubicBezTo>
                <a:cubicBezTo>
                  <a:pt x="2451100" y="228600"/>
                  <a:pt x="2460436" y="211232"/>
                  <a:pt x="2476500" y="203200"/>
                </a:cubicBezTo>
                <a:cubicBezTo>
                  <a:pt x="2493433" y="194733"/>
                  <a:pt x="2512154" y="189159"/>
                  <a:pt x="2527300" y="177800"/>
                </a:cubicBezTo>
                <a:cubicBezTo>
                  <a:pt x="2546458" y="163432"/>
                  <a:pt x="2558942" y="141368"/>
                  <a:pt x="2578100" y="127000"/>
                </a:cubicBezTo>
                <a:cubicBezTo>
                  <a:pt x="2593246" y="115641"/>
                  <a:pt x="2614117" y="113427"/>
                  <a:pt x="2628900" y="101600"/>
                </a:cubicBezTo>
                <a:cubicBezTo>
                  <a:pt x="2686168" y="55786"/>
                  <a:pt x="2699245" y="0"/>
                  <a:pt x="2781300" y="0"/>
                </a:cubicBezTo>
                <a:lnTo>
                  <a:pt x="2908300" y="0"/>
                </a:lnTo>
              </a:path>
            </a:pathLst>
          </a:cu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TextBox 18"/>
          <p:cNvSpPr txBox="1"/>
          <p:nvPr/>
        </p:nvSpPr>
        <p:spPr>
          <a:xfrm>
            <a:off x="7543800" y="4127500"/>
            <a:ext cx="1016000" cy="369332"/>
          </a:xfrm>
          <a:prstGeom prst="rect">
            <a:avLst/>
          </a:prstGeom>
          <a:noFill/>
        </p:spPr>
        <p:txBody>
          <a:bodyPr wrap="square" rtlCol="0">
            <a:spAutoFit/>
          </a:bodyPr>
          <a:lstStyle/>
          <a:p>
            <a:r>
              <a:rPr lang="en-GB" dirty="0">
                <a:solidFill>
                  <a:prstClr val="black"/>
                </a:solidFill>
              </a:rPr>
              <a:t>Time</a:t>
            </a:r>
          </a:p>
        </p:txBody>
      </p:sp>
      <p:sp>
        <p:nvSpPr>
          <p:cNvPr id="21" name="TextBox 20"/>
          <p:cNvSpPr txBox="1"/>
          <p:nvPr/>
        </p:nvSpPr>
        <p:spPr>
          <a:xfrm rot="16200000">
            <a:off x="2190234" y="1682234"/>
            <a:ext cx="1193800" cy="369332"/>
          </a:xfrm>
          <a:prstGeom prst="rect">
            <a:avLst/>
          </a:prstGeom>
          <a:noFill/>
        </p:spPr>
        <p:txBody>
          <a:bodyPr wrap="square" rtlCol="0">
            <a:spAutoFit/>
          </a:bodyPr>
          <a:lstStyle/>
          <a:p>
            <a:r>
              <a:rPr lang="en-GB" dirty="0">
                <a:solidFill>
                  <a:prstClr val="black"/>
                </a:solidFill>
              </a:rPr>
              <a:t>Outcome</a:t>
            </a:r>
          </a:p>
        </p:txBody>
      </p:sp>
      <p:sp>
        <p:nvSpPr>
          <p:cNvPr id="23" name="Freeform 22"/>
          <p:cNvSpPr/>
          <p:nvPr/>
        </p:nvSpPr>
        <p:spPr>
          <a:xfrm>
            <a:off x="2971800" y="2268073"/>
            <a:ext cx="4584700" cy="1821327"/>
          </a:xfrm>
          <a:custGeom>
            <a:avLst/>
            <a:gdLst>
              <a:gd name="connsiteX0" fmla="*/ 0 w 4584700"/>
              <a:gd name="connsiteY0" fmla="*/ 1821327 h 1821327"/>
              <a:gd name="connsiteX1" fmla="*/ 114300 w 4584700"/>
              <a:gd name="connsiteY1" fmla="*/ 1745127 h 1821327"/>
              <a:gd name="connsiteX2" fmla="*/ 190500 w 4584700"/>
              <a:gd name="connsiteY2" fmla="*/ 1694327 h 1821327"/>
              <a:gd name="connsiteX3" fmla="*/ 228600 w 4584700"/>
              <a:gd name="connsiteY3" fmla="*/ 1656227 h 1821327"/>
              <a:gd name="connsiteX4" fmla="*/ 254000 w 4584700"/>
              <a:gd name="connsiteY4" fmla="*/ 1618127 h 1821327"/>
              <a:gd name="connsiteX5" fmla="*/ 317500 w 4584700"/>
              <a:gd name="connsiteY5" fmla="*/ 1580027 h 1821327"/>
              <a:gd name="connsiteX6" fmla="*/ 355600 w 4584700"/>
              <a:gd name="connsiteY6" fmla="*/ 1554627 h 1821327"/>
              <a:gd name="connsiteX7" fmla="*/ 381000 w 4584700"/>
              <a:gd name="connsiteY7" fmla="*/ 1516527 h 1821327"/>
              <a:gd name="connsiteX8" fmla="*/ 419100 w 4584700"/>
              <a:gd name="connsiteY8" fmla="*/ 1491127 h 1821327"/>
              <a:gd name="connsiteX9" fmla="*/ 546100 w 4584700"/>
              <a:gd name="connsiteY9" fmla="*/ 1465727 h 1821327"/>
              <a:gd name="connsiteX10" fmla="*/ 609600 w 4584700"/>
              <a:gd name="connsiteY10" fmla="*/ 1402227 h 1821327"/>
              <a:gd name="connsiteX11" fmla="*/ 660400 w 4584700"/>
              <a:gd name="connsiteY11" fmla="*/ 1287927 h 1821327"/>
              <a:gd name="connsiteX12" fmla="*/ 774700 w 4584700"/>
              <a:gd name="connsiteY12" fmla="*/ 1224427 h 1821327"/>
              <a:gd name="connsiteX13" fmla="*/ 812800 w 4584700"/>
              <a:gd name="connsiteY13" fmla="*/ 1199027 h 1821327"/>
              <a:gd name="connsiteX14" fmla="*/ 876300 w 4584700"/>
              <a:gd name="connsiteY14" fmla="*/ 1173627 h 1821327"/>
              <a:gd name="connsiteX15" fmla="*/ 901700 w 4584700"/>
              <a:gd name="connsiteY15" fmla="*/ 1135527 h 1821327"/>
              <a:gd name="connsiteX16" fmla="*/ 952500 w 4584700"/>
              <a:gd name="connsiteY16" fmla="*/ 1110127 h 1821327"/>
              <a:gd name="connsiteX17" fmla="*/ 990600 w 4584700"/>
              <a:gd name="connsiteY17" fmla="*/ 1084727 h 1821327"/>
              <a:gd name="connsiteX18" fmla="*/ 1028700 w 4584700"/>
              <a:gd name="connsiteY18" fmla="*/ 1072027 h 1821327"/>
              <a:gd name="connsiteX19" fmla="*/ 1168400 w 4584700"/>
              <a:gd name="connsiteY19" fmla="*/ 1046627 h 1821327"/>
              <a:gd name="connsiteX20" fmla="*/ 1206500 w 4584700"/>
              <a:gd name="connsiteY20" fmla="*/ 1033927 h 1821327"/>
              <a:gd name="connsiteX21" fmla="*/ 1257300 w 4584700"/>
              <a:gd name="connsiteY21" fmla="*/ 1021227 h 1821327"/>
              <a:gd name="connsiteX22" fmla="*/ 1295400 w 4584700"/>
              <a:gd name="connsiteY22" fmla="*/ 1008527 h 1821327"/>
              <a:gd name="connsiteX23" fmla="*/ 1485900 w 4584700"/>
              <a:gd name="connsiteY23" fmla="*/ 995827 h 1821327"/>
              <a:gd name="connsiteX24" fmla="*/ 1524000 w 4584700"/>
              <a:gd name="connsiteY24" fmla="*/ 983127 h 1821327"/>
              <a:gd name="connsiteX25" fmla="*/ 1727200 w 4584700"/>
              <a:gd name="connsiteY25" fmla="*/ 830727 h 1821327"/>
              <a:gd name="connsiteX26" fmla="*/ 1778000 w 4584700"/>
              <a:gd name="connsiteY26" fmla="*/ 792627 h 1821327"/>
              <a:gd name="connsiteX27" fmla="*/ 1803400 w 4584700"/>
              <a:gd name="connsiteY27" fmla="*/ 754527 h 1821327"/>
              <a:gd name="connsiteX28" fmla="*/ 1841500 w 4584700"/>
              <a:gd name="connsiteY28" fmla="*/ 729127 h 1821327"/>
              <a:gd name="connsiteX29" fmla="*/ 1892300 w 4584700"/>
              <a:gd name="connsiteY29" fmla="*/ 691027 h 1821327"/>
              <a:gd name="connsiteX30" fmla="*/ 1993900 w 4584700"/>
              <a:gd name="connsiteY30" fmla="*/ 665627 h 1821327"/>
              <a:gd name="connsiteX31" fmla="*/ 2082800 w 4584700"/>
              <a:gd name="connsiteY31" fmla="*/ 640227 h 1821327"/>
              <a:gd name="connsiteX32" fmla="*/ 2120900 w 4584700"/>
              <a:gd name="connsiteY32" fmla="*/ 602127 h 1821327"/>
              <a:gd name="connsiteX33" fmla="*/ 2159000 w 4584700"/>
              <a:gd name="connsiteY33" fmla="*/ 576727 h 1821327"/>
              <a:gd name="connsiteX34" fmla="*/ 2197100 w 4584700"/>
              <a:gd name="connsiteY34" fmla="*/ 564027 h 1821327"/>
              <a:gd name="connsiteX35" fmla="*/ 2654300 w 4584700"/>
              <a:gd name="connsiteY35" fmla="*/ 538627 h 1821327"/>
              <a:gd name="connsiteX36" fmla="*/ 2755900 w 4584700"/>
              <a:gd name="connsiteY36" fmla="*/ 487827 h 1821327"/>
              <a:gd name="connsiteX37" fmla="*/ 2844800 w 4584700"/>
              <a:gd name="connsiteY37" fmla="*/ 449727 h 1821327"/>
              <a:gd name="connsiteX38" fmla="*/ 2971800 w 4584700"/>
              <a:gd name="connsiteY38" fmla="*/ 437027 h 1821327"/>
              <a:gd name="connsiteX39" fmla="*/ 3022600 w 4584700"/>
              <a:gd name="connsiteY39" fmla="*/ 424327 h 1821327"/>
              <a:gd name="connsiteX40" fmla="*/ 3098800 w 4584700"/>
              <a:gd name="connsiteY40" fmla="*/ 373527 h 1821327"/>
              <a:gd name="connsiteX41" fmla="*/ 3136900 w 4584700"/>
              <a:gd name="connsiteY41" fmla="*/ 348127 h 1821327"/>
              <a:gd name="connsiteX42" fmla="*/ 3175000 w 4584700"/>
              <a:gd name="connsiteY42" fmla="*/ 322727 h 1821327"/>
              <a:gd name="connsiteX43" fmla="*/ 3289300 w 4584700"/>
              <a:gd name="connsiteY43" fmla="*/ 284627 h 1821327"/>
              <a:gd name="connsiteX44" fmla="*/ 3327400 w 4584700"/>
              <a:gd name="connsiteY44" fmla="*/ 271927 h 1821327"/>
              <a:gd name="connsiteX45" fmla="*/ 3771900 w 4584700"/>
              <a:gd name="connsiteY45" fmla="*/ 259227 h 1821327"/>
              <a:gd name="connsiteX46" fmla="*/ 3848100 w 4584700"/>
              <a:gd name="connsiteY46" fmla="*/ 208427 h 1821327"/>
              <a:gd name="connsiteX47" fmla="*/ 3937000 w 4584700"/>
              <a:gd name="connsiteY47" fmla="*/ 170327 h 1821327"/>
              <a:gd name="connsiteX48" fmla="*/ 4000500 w 4584700"/>
              <a:gd name="connsiteY48" fmla="*/ 94127 h 1821327"/>
              <a:gd name="connsiteX49" fmla="*/ 4076700 w 4584700"/>
              <a:gd name="connsiteY49" fmla="*/ 43327 h 1821327"/>
              <a:gd name="connsiteX50" fmla="*/ 4114800 w 4584700"/>
              <a:gd name="connsiteY50" fmla="*/ 17927 h 1821327"/>
              <a:gd name="connsiteX51" fmla="*/ 4584700 w 4584700"/>
              <a:gd name="connsiteY51" fmla="*/ 5227 h 182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584700" h="1821327">
                <a:moveTo>
                  <a:pt x="0" y="1821327"/>
                </a:moveTo>
                <a:cubicBezTo>
                  <a:pt x="122786" y="1747655"/>
                  <a:pt x="8479" y="1819202"/>
                  <a:pt x="114300" y="1745127"/>
                </a:cubicBezTo>
                <a:cubicBezTo>
                  <a:pt x="139309" y="1727621"/>
                  <a:pt x="168914" y="1715913"/>
                  <a:pt x="190500" y="1694327"/>
                </a:cubicBezTo>
                <a:cubicBezTo>
                  <a:pt x="203200" y="1681627"/>
                  <a:pt x="217102" y="1670025"/>
                  <a:pt x="228600" y="1656227"/>
                </a:cubicBezTo>
                <a:cubicBezTo>
                  <a:pt x="238371" y="1644501"/>
                  <a:pt x="242411" y="1628060"/>
                  <a:pt x="254000" y="1618127"/>
                </a:cubicBezTo>
                <a:cubicBezTo>
                  <a:pt x="272742" y="1602063"/>
                  <a:pt x="296568" y="1593110"/>
                  <a:pt x="317500" y="1580027"/>
                </a:cubicBezTo>
                <a:cubicBezTo>
                  <a:pt x="330443" y="1571937"/>
                  <a:pt x="342900" y="1563094"/>
                  <a:pt x="355600" y="1554627"/>
                </a:cubicBezTo>
                <a:cubicBezTo>
                  <a:pt x="364067" y="1541927"/>
                  <a:pt x="370207" y="1527320"/>
                  <a:pt x="381000" y="1516527"/>
                </a:cubicBezTo>
                <a:cubicBezTo>
                  <a:pt x="391793" y="1505734"/>
                  <a:pt x="405448" y="1497953"/>
                  <a:pt x="419100" y="1491127"/>
                </a:cubicBezTo>
                <a:cubicBezTo>
                  <a:pt x="454566" y="1473394"/>
                  <a:pt x="513338" y="1470407"/>
                  <a:pt x="546100" y="1465727"/>
                </a:cubicBezTo>
                <a:cubicBezTo>
                  <a:pt x="580858" y="1442555"/>
                  <a:pt x="591775" y="1442332"/>
                  <a:pt x="609600" y="1402227"/>
                </a:cubicBezTo>
                <a:cubicBezTo>
                  <a:pt x="624220" y="1369331"/>
                  <a:pt x="629045" y="1315362"/>
                  <a:pt x="660400" y="1287927"/>
                </a:cubicBezTo>
                <a:cubicBezTo>
                  <a:pt x="767182" y="1194493"/>
                  <a:pt x="699113" y="1262221"/>
                  <a:pt x="774700" y="1224427"/>
                </a:cubicBezTo>
                <a:cubicBezTo>
                  <a:pt x="788352" y="1217601"/>
                  <a:pt x="799148" y="1205853"/>
                  <a:pt x="812800" y="1199027"/>
                </a:cubicBezTo>
                <a:cubicBezTo>
                  <a:pt x="833190" y="1188832"/>
                  <a:pt x="855133" y="1182094"/>
                  <a:pt x="876300" y="1173627"/>
                </a:cubicBezTo>
                <a:cubicBezTo>
                  <a:pt x="884767" y="1160927"/>
                  <a:pt x="889974" y="1145298"/>
                  <a:pt x="901700" y="1135527"/>
                </a:cubicBezTo>
                <a:cubicBezTo>
                  <a:pt x="916244" y="1123407"/>
                  <a:pt x="936062" y="1119520"/>
                  <a:pt x="952500" y="1110127"/>
                </a:cubicBezTo>
                <a:cubicBezTo>
                  <a:pt x="965752" y="1102554"/>
                  <a:pt x="976948" y="1091553"/>
                  <a:pt x="990600" y="1084727"/>
                </a:cubicBezTo>
                <a:cubicBezTo>
                  <a:pt x="1002574" y="1078740"/>
                  <a:pt x="1015713" y="1075274"/>
                  <a:pt x="1028700" y="1072027"/>
                </a:cubicBezTo>
                <a:cubicBezTo>
                  <a:pt x="1121150" y="1048915"/>
                  <a:pt x="1066494" y="1069273"/>
                  <a:pt x="1168400" y="1046627"/>
                </a:cubicBezTo>
                <a:cubicBezTo>
                  <a:pt x="1181468" y="1043723"/>
                  <a:pt x="1193628" y="1037605"/>
                  <a:pt x="1206500" y="1033927"/>
                </a:cubicBezTo>
                <a:cubicBezTo>
                  <a:pt x="1223283" y="1029132"/>
                  <a:pt x="1240517" y="1026022"/>
                  <a:pt x="1257300" y="1021227"/>
                </a:cubicBezTo>
                <a:cubicBezTo>
                  <a:pt x="1270172" y="1017549"/>
                  <a:pt x="1282095" y="1010005"/>
                  <a:pt x="1295400" y="1008527"/>
                </a:cubicBezTo>
                <a:cubicBezTo>
                  <a:pt x="1358652" y="1001499"/>
                  <a:pt x="1422400" y="1000060"/>
                  <a:pt x="1485900" y="995827"/>
                </a:cubicBezTo>
                <a:cubicBezTo>
                  <a:pt x="1498600" y="991594"/>
                  <a:pt x="1512521" y="990015"/>
                  <a:pt x="1524000" y="983127"/>
                </a:cubicBezTo>
                <a:cubicBezTo>
                  <a:pt x="1571067" y="954887"/>
                  <a:pt x="1691660" y="858065"/>
                  <a:pt x="1727200" y="830727"/>
                </a:cubicBezTo>
                <a:cubicBezTo>
                  <a:pt x="1743977" y="817821"/>
                  <a:pt x="1766259" y="810239"/>
                  <a:pt x="1778000" y="792627"/>
                </a:cubicBezTo>
                <a:cubicBezTo>
                  <a:pt x="1786467" y="779927"/>
                  <a:pt x="1792607" y="765320"/>
                  <a:pt x="1803400" y="754527"/>
                </a:cubicBezTo>
                <a:cubicBezTo>
                  <a:pt x="1814193" y="743734"/>
                  <a:pt x="1829080" y="737999"/>
                  <a:pt x="1841500" y="729127"/>
                </a:cubicBezTo>
                <a:cubicBezTo>
                  <a:pt x="1858724" y="716824"/>
                  <a:pt x="1873922" y="701529"/>
                  <a:pt x="1892300" y="691027"/>
                </a:cubicBezTo>
                <a:cubicBezTo>
                  <a:pt x="1913963" y="678648"/>
                  <a:pt x="1976797" y="669428"/>
                  <a:pt x="1993900" y="665627"/>
                </a:cubicBezTo>
                <a:cubicBezTo>
                  <a:pt x="2041740" y="654996"/>
                  <a:pt x="2040372" y="654370"/>
                  <a:pt x="2082800" y="640227"/>
                </a:cubicBezTo>
                <a:cubicBezTo>
                  <a:pt x="2095500" y="627527"/>
                  <a:pt x="2107102" y="613625"/>
                  <a:pt x="2120900" y="602127"/>
                </a:cubicBezTo>
                <a:cubicBezTo>
                  <a:pt x="2132626" y="592356"/>
                  <a:pt x="2145348" y="583553"/>
                  <a:pt x="2159000" y="576727"/>
                </a:cubicBezTo>
                <a:cubicBezTo>
                  <a:pt x="2170974" y="570740"/>
                  <a:pt x="2183752" y="565054"/>
                  <a:pt x="2197100" y="564027"/>
                </a:cubicBezTo>
                <a:cubicBezTo>
                  <a:pt x="2349285" y="552320"/>
                  <a:pt x="2501900" y="547094"/>
                  <a:pt x="2654300" y="538627"/>
                </a:cubicBezTo>
                <a:lnTo>
                  <a:pt x="2755900" y="487827"/>
                </a:lnTo>
                <a:cubicBezTo>
                  <a:pt x="2777565" y="476995"/>
                  <a:pt x="2817808" y="453880"/>
                  <a:pt x="2844800" y="449727"/>
                </a:cubicBezTo>
                <a:cubicBezTo>
                  <a:pt x="2886850" y="443258"/>
                  <a:pt x="2929467" y="441260"/>
                  <a:pt x="2971800" y="437027"/>
                </a:cubicBezTo>
                <a:cubicBezTo>
                  <a:pt x="2988733" y="432794"/>
                  <a:pt x="3006988" y="432133"/>
                  <a:pt x="3022600" y="424327"/>
                </a:cubicBezTo>
                <a:cubicBezTo>
                  <a:pt x="3049904" y="410675"/>
                  <a:pt x="3073400" y="390460"/>
                  <a:pt x="3098800" y="373527"/>
                </a:cubicBezTo>
                <a:lnTo>
                  <a:pt x="3136900" y="348127"/>
                </a:lnTo>
                <a:cubicBezTo>
                  <a:pt x="3149600" y="339660"/>
                  <a:pt x="3160828" y="328396"/>
                  <a:pt x="3175000" y="322727"/>
                </a:cubicBezTo>
                <a:cubicBezTo>
                  <a:pt x="3284467" y="278940"/>
                  <a:pt x="3193597" y="311971"/>
                  <a:pt x="3289300" y="284627"/>
                </a:cubicBezTo>
                <a:cubicBezTo>
                  <a:pt x="3302172" y="280949"/>
                  <a:pt x="3314032" y="272631"/>
                  <a:pt x="3327400" y="271927"/>
                </a:cubicBezTo>
                <a:cubicBezTo>
                  <a:pt x="3475422" y="264136"/>
                  <a:pt x="3623733" y="263460"/>
                  <a:pt x="3771900" y="259227"/>
                </a:cubicBezTo>
                <a:cubicBezTo>
                  <a:pt x="3797300" y="242294"/>
                  <a:pt x="3819140" y="218080"/>
                  <a:pt x="3848100" y="208427"/>
                </a:cubicBezTo>
                <a:cubicBezTo>
                  <a:pt x="3904161" y="189740"/>
                  <a:pt x="3874226" y="201714"/>
                  <a:pt x="3937000" y="170327"/>
                </a:cubicBezTo>
                <a:cubicBezTo>
                  <a:pt x="3959578" y="136460"/>
                  <a:pt x="3966651" y="120454"/>
                  <a:pt x="4000500" y="94127"/>
                </a:cubicBezTo>
                <a:cubicBezTo>
                  <a:pt x="4024597" y="75385"/>
                  <a:pt x="4051300" y="60260"/>
                  <a:pt x="4076700" y="43327"/>
                </a:cubicBezTo>
                <a:cubicBezTo>
                  <a:pt x="4089400" y="34860"/>
                  <a:pt x="4099690" y="20086"/>
                  <a:pt x="4114800" y="17927"/>
                </a:cubicBezTo>
                <a:cubicBezTo>
                  <a:pt x="4329424" y="-12734"/>
                  <a:pt x="4173766" y="5227"/>
                  <a:pt x="4584700" y="5227"/>
                </a:cubicBezTo>
              </a:path>
            </a:pathLst>
          </a:cu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5" name="TextBox 24"/>
          <p:cNvSpPr txBox="1"/>
          <p:nvPr/>
        </p:nvSpPr>
        <p:spPr>
          <a:xfrm>
            <a:off x="627102" y="2240002"/>
            <a:ext cx="1519198" cy="369332"/>
          </a:xfrm>
          <a:prstGeom prst="rect">
            <a:avLst/>
          </a:prstGeom>
          <a:noFill/>
        </p:spPr>
        <p:txBody>
          <a:bodyPr wrap="square" rtlCol="0">
            <a:spAutoFit/>
          </a:bodyPr>
          <a:lstStyle/>
          <a:p>
            <a:pPr algn="ctr"/>
            <a:r>
              <a:rPr lang="en-GB" dirty="0">
                <a:solidFill>
                  <a:prstClr val="black"/>
                </a:solidFill>
              </a:rPr>
              <a:t>Steve Spear</a:t>
            </a:r>
          </a:p>
        </p:txBody>
      </p:sp>
      <p:pic>
        <p:nvPicPr>
          <p:cNvPr id="15"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7941" y="4963244"/>
            <a:ext cx="1066800" cy="1562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463879" y="6021288"/>
            <a:ext cx="3800271" cy="369332"/>
          </a:xfrm>
          <a:prstGeom prst="rect">
            <a:avLst/>
          </a:prstGeom>
        </p:spPr>
        <p:txBody>
          <a:bodyPr wrap="none">
            <a:spAutoFit/>
          </a:bodyPr>
          <a:lstStyle/>
          <a:p>
            <a:r>
              <a:rPr lang="en-GB" dirty="0">
                <a:solidFill>
                  <a:prstClr val="black"/>
                </a:solidFill>
              </a:rPr>
              <a:t>http://www.thehighvelocityedge.com/</a:t>
            </a:r>
          </a:p>
        </p:txBody>
      </p:sp>
      <p:pic>
        <p:nvPicPr>
          <p:cNvPr id="14"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391400" y="5827583"/>
            <a:ext cx="1409700" cy="80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ooter Placeholder 3"/>
          <p:cNvSpPr>
            <a:spLocks noGrp="1"/>
          </p:cNvSpPr>
          <p:nvPr>
            <p:ph type="ftr" sz="quarter" idx="11"/>
          </p:nvPr>
        </p:nvSpPr>
        <p:spPr/>
        <p:txBody>
          <a:bodyPr/>
          <a:lstStyle/>
          <a:p>
            <a:r>
              <a:rPr lang="en-US">
                <a:solidFill>
                  <a:prstClr val="black">
                    <a:tint val="75000"/>
                  </a:prstClr>
                </a:solidFill>
              </a:rPr>
              <a:t>CONNECT | LEARN | INFLUENCE</a:t>
            </a:r>
          </a:p>
        </p:txBody>
      </p:sp>
    </p:spTree>
    <p:extLst>
      <p:ext uri="{BB962C8B-B14F-4D97-AF65-F5344CB8AC3E}">
        <p14:creationId xmlns:p14="http://schemas.microsoft.com/office/powerpoint/2010/main" val="12427680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7030A0"/>
                </a:solidFill>
              </a:rPr>
              <a:t>                         The Trajectory</a:t>
            </a:r>
          </a:p>
        </p:txBody>
      </p:sp>
      <p:sp>
        <p:nvSpPr>
          <p:cNvPr id="3" name="Content Placeholder 2"/>
          <p:cNvSpPr>
            <a:spLocks noGrp="1"/>
          </p:cNvSpPr>
          <p:nvPr>
            <p:ph idx="1"/>
          </p:nvPr>
        </p:nvSpPr>
        <p:spPr>
          <a:xfrm>
            <a:off x="2959290" y="4496832"/>
            <a:ext cx="4876800" cy="1981194"/>
          </a:xfrm>
        </p:spPr>
        <p:txBody>
          <a:bodyPr>
            <a:normAutofit/>
          </a:bodyPr>
          <a:lstStyle/>
          <a:p>
            <a:pPr marL="0" indent="0">
              <a:buNone/>
            </a:pPr>
            <a:r>
              <a:rPr lang="en-GB" sz="2000" dirty="0">
                <a:latin typeface="Garamond" panose="02020404030301010803" pitchFamily="18" charset="0"/>
              </a:rPr>
              <a:t>“Sustainable competitive advantage has to be won by </a:t>
            </a:r>
            <a:r>
              <a:rPr lang="en-GB" sz="2000" b="1" dirty="0">
                <a:latin typeface="Garamond" panose="02020404030301010803" pitchFamily="18" charset="0"/>
              </a:rPr>
              <a:t>creating</a:t>
            </a:r>
            <a:r>
              <a:rPr lang="en-GB" sz="2000" dirty="0">
                <a:latin typeface="Garamond" panose="02020404030301010803" pitchFamily="18" charset="0"/>
              </a:rPr>
              <a:t> the </a:t>
            </a:r>
            <a:r>
              <a:rPr lang="en-GB" sz="2000" b="1" dirty="0">
                <a:latin typeface="Garamond" panose="02020404030301010803" pitchFamily="18" charset="0"/>
              </a:rPr>
              <a:t>internal capacity </a:t>
            </a:r>
            <a:r>
              <a:rPr lang="en-GB" sz="2000" dirty="0">
                <a:latin typeface="Garamond" panose="02020404030301010803" pitchFamily="18" charset="0"/>
              </a:rPr>
              <a:t>to </a:t>
            </a:r>
            <a:r>
              <a:rPr lang="en-GB" sz="2000" b="1" dirty="0">
                <a:latin typeface="Garamond" panose="02020404030301010803" pitchFamily="18" charset="0"/>
              </a:rPr>
              <a:t>improve and innovate </a:t>
            </a:r>
            <a:r>
              <a:rPr lang="en-GB" sz="2000" dirty="0">
                <a:latin typeface="Garamond" panose="02020404030301010803" pitchFamily="18" charset="0"/>
              </a:rPr>
              <a:t>– fast and without let up. </a:t>
            </a:r>
            <a:r>
              <a:rPr lang="en-GB" sz="2000" i="1" dirty="0">
                <a:latin typeface="Garamond" panose="02020404030301010803" pitchFamily="18" charset="0"/>
              </a:rPr>
              <a:t>Simply put, today’s leading organizations outrace their competition by </a:t>
            </a:r>
            <a:r>
              <a:rPr lang="en-GB" sz="2000" b="1" i="1" dirty="0">
                <a:latin typeface="Garamond" panose="02020404030301010803" pitchFamily="18" charset="0"/>
              </a:rPr>
              <a:t>outlearning</a:t>
            </a:r>
            <a:r>
              <a:rPr lang="en-GB" sz="2000" i="1" dirty="0">
                <a:latin typeface="Garamond" panose="02020404030301010803" pitchFamily="18" charset="0"/>
              </a:rPr>
              <a:t> them.”</a:t>
            </a:r>
            <a:endParaRPr lang="en-GB" sz="2000" dirty="0">
              <a:latin typeface="Garamond" panose="02020404030301010803" pitchFamily="18" charset="0"/>
            </a:endParaRPr>
          </a:p>
        </p:txBody>
      </p:sp>
      <p:pic>
        <p:nvPicPr>
          <p:cNvPr id="3074" name="Picture 2" descr="http://static.squarespace.com/static/5359210be4b0f7c14f4b8bd4/t/53988d1fe4b00e5cae550c1e/1402506530320/?format=300w"/>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6400" y="304800"/>
            <a:ext cx="1905000" cy="19050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2971800" y="1257300"/>
            <a:ext cx="0" cy="3009900"/>
          </a:xfrm>
          <a:prstGeom prst="line">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2819400" y="4114800"/>
            <a:ext cx="5562600" cy="0"/>
          </a:xfrm>
          <a:prstGeom prst="line">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Freeform 8"/>
          <p:cNvSpPr/>
          <p:nvPr/>
        </p:nvSpPr>
        <p:spPr>
          <a:xfrm>
            <a:off x="2984500" y="3187397"/>
            <a:ext cx="4889500" cy="902003"/>
          </a:xfrm>
          <a:custGeom>
            <a:avLst/>
            <a:gdLst>
              <a:gd name="connsiteX0" fmla="*/ 0 w 4889500"/>
              <a:gd name="connsiteY0" fmla="*/ 902003 h 902003"/>
              <a:gd name="connsiteX1" fmla="*/ 101600 w 4889500"/>
              <a:gd name="connsiteY1" fmla="*/ 863903 h 902003"/>
              <a:gd name="connsiteX2" fmla="*/ 165100 w 4889500"/>
              <a:gd name="connsiteY2" fmla="*/ 851203 h 902003"/>
              <a:gd name="connsiteX3" fmla="*/ 203200 w 4889500"/>
              <a:gd name="connsiteY3" fmla="*/ 838503 h 902003"/>
              <a:gd name="connsiteX4" fmla="*/ 254000 w 4889500"/>
              <a:gd name="connsiteY4" fmla="*/ 825803 h 902003"/>
              <a:gd name="connsiteX5" fmla="*/ 292100 w 4889500"/>
              <a:gd name="connsiteY5" fmla="*/ 813103 h 902003"/>
              <a:gd name="connsiteX6" fmla="*/ 342900 w 4889500"/>
              <a:gd name="connsiteY6" fmla="*/ 800403 h 902003"/>
              <a:gd name="connsiteX7" fmla="*/ 419100 w 4889500"/>
              <a:gd name="connsiteY7" fmla="*/ 775003 h 902003"/>
              <a:gd name="connsiteX8" fmla="*/ 457200 w 4889500"/>
              <a:gd name="connsiteY8" fmla="*/ 762303 h 902003"/>
              <a:gd name="connsiteX9" fmla="*/ 508000 w 4889500"/>
              <a:gd name="connsiteY9" fmla="*/ 749603 h 902003"/>
              <a:gd name="connsiteX10" fmla="*/ 571500 w 4889500"/>
              <a:gd name="connsiteY10" fmla="*/ 736903 h 902003"/>
              <a:gd name="connsiteX11" fmla="*/ 609600 w 4889500"/>
              <a:gd name="connsiteY11" fmla="*/ 724203 h 902003"/>
              <a:gd name="connsiteX12" fmla="*/ 673100 w 4889500"/>
              <a:gd name="connsiteY12" fmla="*/ 622603 h 902003"/>
              <a:gd name="connsiteX13" fmla="*/ 698500 w 4889500"/>
              <a:gd name="connsiteY13" fmla="*/ 584503 h 902003"/>
              <a:gd name="connsiteX14" fmla="*/ 723900 w 4889500"/>
              <a:gd name="connsiteY14" fmla="*/ 508303 h 902003"/>
              <a:gd name="connsiteX15" fmla="*/ 825500 w 4889500"/>
              <a:gd name="connsiteY15" fmla="*/ 432103 h 902003"/>
              <a:gd name="connsiteX16" fmla="*/ 863600 w 4889500"/>
              <a:gd name="connsiteY16" fmla="*/ 394003 h 902003"/>
              <a:gd name="connsiteX17" fmla="*/ 952500 w 4889500"/>
              <a:gd name="connsiteY17" fmla="*/ 355903 h 902003"/>
              <a:gd name="connsiteX18" fmla="*/ 1079500 w 4889500"/>
              <a:gd name="connsiteY18" fmla="*/ 381303 h 902003"/>
              <a:gd name="connsiteX19" fmla="*/ 1117600 w 4889500"/>
              <a:gd name="connsiteY19" fmla="*/ 406703 h 902003"/>
              <a:gd name="connsiteX20" fmla="*/ 1130300 w 4889500"/>
              <a:gd name="connsiteY20" fmla="*/ 508303 h 902003"/>
              <a:gd name="connsiteX21" fmla="*/ 1231900 w 4889500"/>
              <a:gd name="connsiteY21" fmla="*/ 521003 h 902003"/>
              <a:gd name="connsiteX22" fmla="*/ 1270000 w 4889500"/>
              <a:gd name="connsiteY22" fmla="*/ 533703 h 902003"/>
              <a:gd name="connsiteX23" fmla="*/ 1358900 w 4889500"/>
              <a:gd name="connsiteY23" fmla="*/ 546403 h 902003"/>
              <a:gd name="connsiteX24" fmla="*/ 1409700 w 4889500"/>
              <a:gd name="connsiteY24" fmla="*/ 559103 h 902003"/>
              <a:gd name="connsiteX25" fmla="*/ 1524000 w 4889500"/>
              <a:gd name="connsiteY25" fmla="*/ 571803 h 902003"/>
              <a:gd name="connsiteX26" fmla="*/ 1587500 w 4889500"/>
              <a:gd name="connsiteY26" fmla="*/ 559103 h 902003"/>
              <a:gd name="connsiteX27" fmla="*/ 1663700 w 4889500"/>
              <a:gd name="connsiteY27" fmla="*/ 495603 h 902003"/>
              <a:gd name="connsiteX28" fmla="*/ 1739900 w 4889500"/>
              <a:gd name="connsiteY28" fmla="*/ 444803 h 902003"/>
              <a:gd name="connsiteX29" fmla="*/ 1778000 w 4889500"/>
              <a:gd name="connsiteY29" fmla="*/ 419403 h 902003"/>
              <a:gd name="connsiteX30" fmla="*/ 1905000 w 4889500"/>
              <a:gd name="connsiteY30" fmla="*/ 368603 h 902003"/>
              <a:gd name="connsiteX31" fmla="*/ 1981200 w 4889500"/>
              <a:gd name="connsiteY31" fmla="*/ 419403 h 902003"/>
              <a:gd name="connsiteX32" fmla="*/ 2019300 w 4889500"/>
              <a:gd name="connsiteY32" fmla="*/ 444803 h 902003"/>
              <a:gd name="connsiteX33" fmla="*/ 2120900 w 4889500"/>
              <a:gd name="connsiteY33" fmla="*/ 533703 h 902003"/>
              <a:gd name="connsiteX34" fmla="*/ 2171700 w 4889500"/>
              <a:gd name="connsiteY34" fmla="*/ 546403 h 902003"/>
              <a:gd name="connsiteX35" fmla="*/ 2222500 w 4889500"/>
              <a:gd name="connsiteY35" fmla="*/ 571803 h 902003"/>
              <a:gd name="connsiteX36" fmla="*/ 2298700 w 4889500"/>
              <a:gd name="connsiteY36" fmla="*/ 597203 h 902003"/>
              <a:gd name="connsiteX37" fmla="*/ 2400300 w 4889500"/>
              <a:gd name="connsiteY37" fmla="*/ 521003 h 902003"/>
              <a:gd name="connsiteX38" fmla="*/ 2425700 w 4889500"/>
              <a:gd name="connsiteY38" fmla="*/ 457503 h 902003"/>
              <a:gd name="connsiteX39" fmla="*/ 2463800 w 4889500"/>
              <a:gd name="connsiteY39" fmla="*/ 406703 h 902003"/>
              <a:gd name="connsiteX40" fmla="*/ 2489200 w 4889500"/>
              <a:gd name="connsiteY40" fmla="*/ 368603 h 902003"/>
              <a:gd name="connsiteX41" fmla="*/ 2578100 w 4889500"/>
              <a:gd name="connsiteY41" fmla="*/ 305103 h 902003"/>
              <a:gd name="connsiteX42" fmla="*/ 2603500 w 4889500"/>
              <a:gd name="connsiteY42" fmla="*/ 267003 h 902003"/>
              <a:gd name="connsiteX43" fmla="*/ 2730500 w 4889500"/>
              <a:gd name="connsiteY43" fmla="*/ 241603 h 902003"/>
              <a:gd name="connsiteX44" fmla="*/ 2781300 w 4889500"/>
              <a:gd name="connsiteY44" fmla="*/ 203503 h 902003"/>
              <a:gd name="connsiteX45" fmla="*/ 2882900 w 4889500"/>
              <a:gd name="connsiteY45" fmla="*/ 101903 h 902003"/>
              <a:gd name="connsiteX46" fmla="*/ 2933700 w 4889500"/>
              <a:gd name="connsiteY46" fmla="*/ 89203 h 902003"/>
              <a:gd name="connsiteX47" fmla="*/ 3022600 w 4889500"/>
              <a:gd name="connsiteY47" fmla="*/ 114603 h 902003"/>
              <a:gd name="connsiteX48" fmla="*/ 3086100 w 4889500"/>
              <a:gd name="connsiteY48" fmla="*/ 89203 h 902003"/>
              <a:gd name="connsiteX49" fmla="*/ 3124200 w 4889500"/>
              <a:gd name="connsiteY49" fmla="*/ 38403 h 902003"/>
              <a:gd name="connsiteX50" fmla="*/ 3149600 w 4889500"/>
              <a:gd name="connsiteY50" fmla="*/ 303 h 902003"/>
              <a:gd name="connsiteX51" fmla="*/ 3187700 w 4889500"/>
              <a:gd name="connsiteY51" fmla="*/ 25703 h 902003"/>
              <a:gd name="connsiteX52" fmla="*/ 3213100 w 4889500"/>
              <a:gd name="connsiteY52" fmla="*/ 76503 h 902003"/>
              <a:gd name="connsiteX53" fmla="*/ 3251200 w 4889500"/>
              <a:gd name="connsiteY53" fmla="*/ 140003 h 902003"/>
              <a:gd name="connsiteX54" fmla="*/ 3263900 w 4889500"/>
              <a:gd name="connsiteY54" fmla="*/ 178103 h 902003"/>
              <a:gd name="connsiteX55" fmla="*/ 3289300 w 4889500"/>
              <a:gd name="connsiteY55" fmla="*/ 216203 h 902003"/>
              <a:gd name="connsiteX56" fmla="*/ 3302000 w 4889500"/>
              <a:gd name="connsiteY56" fmla="*/ 254303 h 902003"/>
              <a:gd name="connsiteX57" fmla="*/ 3340100 w 4889500"/>
              <a:gd name="connsiteY57" fmla="*/ 292403 h 902003"/>
              <a:gd name="connsiteX58" fmla="*/ 3352800 w 4889500"/>
              <a:gd name="connsiteY58" fmla="*/ 330503 h 902003"/>
              <a:gd name="connsiteX59" fmla="*/ 3441700 w 4889500"/>
              <a:gd name="connsiteY59" fmla="*/ 419403 h 902003"/>
              <a:gd name="connsiteX60" fmla="*/ 3581400 w 4889500"/>
              <a:gd name="connsiteY60" fmla="*/ 432103 h 902003"/>
              <a:gd name="connsiteX61" fmla="*/ 3683000 w 4889500"/>
              <a:gd name="connsiteY61" fmla="*/ 457503 h 902003"/>
              <a:gd name="connsiteX62" fmla="*/ 3721100 w 4889500"/>
              <a:gd name="connsiteY62" fmla="*/ 470203 h 902003"/>
              <a:gd name="connsiteX63" fmla="*/ 3784600 w 4889500"/>
              <a:gd name="connsiteY63" fmla="*/ 482903 h 902003"/>
              <a:gd name="connsiteX64" fmla="*/ 3898900 w 4889500"/>
              <a:gd name="connsiteY64" fmla="*/ 533703 h 902003"/>
              <a:gd name="connsiteX65" fmla="*/ 3937000 w 4889500"/>
              <a:gd name="connsiteY65" fmla="*/ 546403 h 902003"/>
              <a:gd name="connsiteX66" fmla="*/ 4152900 w 4889500"/>
              <a:gd name="connsiteY66" fmla="*/ 533703 h 902003"/>
              <a:gd name="connsiteX67" fmla="*/ 4191000 w 4889500"/>
              <a:gd name="connsiteY67" fmla="*/ 432103 h 902003"/>
              <a:gd name="connsiteX68" fmla="*/ 4279900 w 4889500"/>
              <a:gd name="connsiteY68" fmla="*/ 355903 h 902003"/>
              <a:gd name="connsiteX69" fmla="*/ 4356100 w 4889500"/>
              <a:gd name="connsiteY69" fmla="*/ 343203 h 902003"/>
              <a:gd name="connsiteX70" fmla="*/ 4406900 w 4889500"/>
              <a:gd name="connsiteY70" fmla="*/ 317803 h 902003"/>
              <a:gd name="connsiteX71" fmla="*/ 4546600 w 4889500"/>
              <a:gd name="connsiteY71" fmla="*/ 355903 h 902003"/>
              <a:gd name="connsiteX72" fmla="*/ 4622800 w 4889500"/>
              <a:gd name="connsiteY72" fmla="*/ 406703 h 902003"/>
              <a:gd name="connsiteX73" fmla="*/ 4660900 w 4889500"/>
              <a:gd name="connsiteY73" fmla="*/ 432103 h 902003"/>
              <a:gd name="connsiteX74" fmla="*/ 4838700 w 4889500"/>
              <a:gd name="connsiteY74" fmla="*/ 444803 h 902003"/>
              <a:gd name="connsiteX75" fmla="*/ 4889500 w 4889500"/>
              <a:gd name="connsiteY75" fmla="*/ 457503 h 90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4889500" h="902003">
                <a:moveTo>
                  <a:pt x="0" y="902003"/>
                </a:moveTo>
                <a:cubicBezTo>
                  <a:pt x="19423" y="894234"/>
                  <a:pt x="75055" y="870539"/>
                  <a:pt x="101600" y="863903"/>
                </a:cubicBezTo>
                <a:cubicBezTo>
                  <a:pt x="122541" y="858668"/>
                  <a:pt x="144159" y="856438"/>
                  <a:pt x="165100" y="851203"/>
                </a:cubicBezTo>
                <a:cubicBezTo>
                  <a:pt x="178087" y="847956"/>
                  <a:pt x="190328" y="842181"/>
                  <a:pt x="203200" y="838503"/>
                </a:cubicBezTo>
                <a:cubicBezTo>
                  <a:pt x="219983" y="833708"/>
                  <a:pt x="237217" y="830598"/>
                  <a:pt x="254000" y="825803"/>
                </a:cubicBezTo>
                <a:cubicBezTo>
                  <a:pt x="266872" y="822125"/>
                  <a:pt x="279228" y="816781"/>
                  <a:pt x="292100" y="813103"/>
                </a:cubicBezTo>
                <a:cubicBezTo>
                  <a:pt x="308883" y="808308"/>
                  <a:pt x="326182" y="805419"/>
                  <a:pt x="342900" y="800403"/>
                </a:cubicBezTo>
                <a:cubicBezTo>
                  <a:pt x="368545" y="792710"/>
                  <a:pt x="393700" y="783470"/>
                  <a:pt x="419100" y="775003"/>
                </a:cubicBezTo>
                <a:cubicBezTo>
                  <a:pt x="431800" y="770770"/>
                  <a:pt x="444213" y="765550"/>
                  <a:pt x="457200" y="762303"/>
                </a:cubicBezTo>
                <a:cubicBezTo>
                  <a:pt x="474133" y="758070"/>
                  <a:pt x="490961" y="753389"/>
                  <a:pt x="508000" y="749603"/>
                </a:cubicBezTo>
                <a:cubicBezTo>
                  <a:pt x="529072" y="744920"/>
                  <a:pt x="550559" y="742138"/>
                  <a:pt x="571500" y="736903"/>
                </a:cubicBezTo>
                <a:cubicBezTo>
                  <a:pt x="584487" y="733656"/>
                  <a:pt x="596900" y="728436"/>
                  <a:pt x="609600" y="724203"/>
                </a:cubicBezTo>
                <a:cubicBezTo>
                  <a:pt x="667636" y="637149"/>
                  <a:pt x="596512" y="745144"/>
                  <a:pt x="673100" y="622603"/>
                </a:cubicBezTo>
                <a:cubicBezTo>
                  <a:pt x="681190" y="609660"/>
                  <a:pt x="692301" y="598451"/>
                  <a:pt x="698500" y="584503"/>
                </a:cubicBezTo>
                <a:cubicBezTo>
                  <a:pt x="709374" y="560037"/>
                  <a:pt x="704968" y="527235"/>
                  <a:pt x="723900" y="508303"/>
                </a:cubicBezTo>
                <a:cubicBezTo>
                  <a:pt x="813900" y="418303"/>
                  <a:pt x="699258" y="526784"/>
                  <a:pt x="825500" y="432103"/>
                </a:cubicBezTo>
                <a:cubicBezTo>
                  <a:pt x="839868" y="421327"/>
                  <a:pt x="848985" y="404442"/>
                  <a:pt x="863600" y="394003"/>
                </a:cubicBezTo>
                <a:cubicBezTo>
                  <a:pt x="891063" y="374386"/>
                  <a:pt x="921408" y="366267"/>
                  <a:pt x="952500" y="355903"/>
                </a:cubicBezTo>
                <a:cubicBezTo>
                  <a:pt x="985262" y="360583"/>
                  <a:pt x="1044034" y="363570"/>
                  <a:pt x="1079500" y="381303"/>
                </a:cubicBezTo>
                <a:cubicBezTo>
                  <a:pt x="1093152" y="388129"/>
                  <a:pt x="1104900" y="398236"/>
                  <a:pt x="1117600" y="406703"/>
                </a:cubicBezTo>
                <a:cubicBezTo>
                  <a:pt x="1121833" y="440570"/>
                  <a:pt x="1106166" y="484169"/>
                  <a:pt x="1130300" y="508303"/>
                </a:cubicBezTo>
                <a:cubicBezTo>
                  <a:pt x="1154434" y="532437"/>
                  <a:pt x="1198320" y="514898"/>
                  <a:pt x="1231900" y="521003"/>
                </a:cubicBezTo>
                <a:cubicBezTo>
                  <a:pt x="1245071" y="523398"/>
                  <a:pt x="1256873" y="531078"/>
                  <a:pt x="1270000" y="533703"/>
                </a:cubicBezTo>
                <a:cubicBezTo>
                  <a:pt x="1299353" y="539574"/>
                  <a:pt x="1329449" y="541048"/>
                  <a:pt x="1358900" y="546403"/>
                </a:cubicBezTo>
                <a:cubicBezTo>
                  <a:pt x="1376073" y="549525"/>
                  <a:pt x="1392448" y="556449"/>
                  <a:pt x="1409700" y="559103"/>
                </a:cubicBezTo>
                <a:cubicBezTo>
                  <a:pt x="1447589" y="564932"/>
                  <a:pt x="1485900" y="567570"/>
                  <a:pt x="1524000" y="571803"/>
                </a:cubicBezTo>
                <a:cubicBezTo>
                  <a:pt x="1545167" y="567570"/>
                  <a:pt x="1567289" y="566682"/>
                  <a:pt x="1587500" y="559103"/>
                </a:cubicBezTo>
                <a:cubicBezTo>
                  <a:pt x="1625058" y="545019"/>
                  <a:pt x="1633030" y="519457"/>
                  <a:pt x="1663700" y="495603"/>
                </a:cubicBezTo>
                <a:cubicBezTo>
                  <a:pt x="1687797" y="476861"/>
                  <a:pt x="1714500" y="461736"/>
                  <a:pt x="1739900" y="444803"/>
                </a:cubicBezTo>
                <a:cubicBezTo>
                  <a:pt x="1752600" y="436336"/>
                  <a:pt x="1763520" y="424230"/>
                  <a:pt x="1778000" y="419403"/>
                </a:cubicBezTo>
                <a:cubicBezTo>
                  <a:pt x="1872161" y="388016"/>
                  <a:pt x="1830253" y="405977"/>
                  <a:pt x="1905000" y="368603"/>
                </a:cubicBezTo>
                <a:lnTo>
                  <a:pt x="1981200" y="419403"/>
                </a:lnTo>
                <a:lnTo>
                  <a:pt x="2019300" y="444803"/>
                </a:lnTo>
                <a:cubicBezTo>
                  <a:pt x="2046817" y="486078"/>
                  <a:pt x="2061633" y="518886"/>
                  <a:pt x="2120900" y="533703"/>
                </a:cubicBezTo>
                <a:cubicBezTo>
                  <a:pt x="2137833" y="537936"/>
                  <a:pt x="2155357" y="540274"/>
                  <a:pt x="2171700" y="546403"/>
                </a:cubicBezTo>
                <a:cubicBezTo>
                  <a:pt x="2189427" y="553050"/>
                  <a:pt x="2204922" y="564772"/>
                  <a:pt x="2222500" y="571803"/>
                </a:cubicBezTo>
                <a:cubicBezTo>
                  <a:pt x="2247359" y="581747"/>
                  <a:pt x="2298700" y="597203"/>
                  <a:pt x="2298700" y="597203"/>
                </a:cubicBezTo>
                <a:cubicBezTo>
                  <a:pt x="2345547" y="573779"/>
                  <a:pt x="2368207" y="569143"/>
                  <a:pt x="2400300" y="521003"/>
                </a:cubicBezTo>
                <a:cubicBezTo>
                  <a:pt x="2412946" y="502035"/>
                  <a:pt x="2414629" y="477431"/>
                  <a:pt x="2425700" y="457503"/>
                </a:cubicBezTo>
                <a:cubicBezTo>
                  <a:pt x="2435979" y="439000"/>
                  <a:pt x="2451497" y="423927"/>
                  <a:pt x="2463800" y="406703"/>
                </a:cubicBezTo>
                <a:cubicBezTo>
                  <a:pt x="2472672" y="394283"/>
                  <a:pt x="2478407" y="379396"/>
                  <a:pt x="2489200" y="368603"/>
                </a:cubicBezTo>
                <a:cubicBezTo>
                  <a:pt x="2504953" y="352850"/>
                  <a:pt x="2556467" y="319525"/>
                  <a:pt x="2578100" y="305103"/>
                </a:cubicBezTo>
                <a:cubicBezTo>
                  <a:pt x="2586567" y="292403"/>
                  <a:pt x="2590800" y="275470"/>
                  <a:pt x="2603500" y="267003"/>
                </a:cubicBezTo>
                <a:cubicBezTo>
                  <a:pt x="2616130" y="258583"/>
                  <a:pt x="2730249" y="241645"/>
                  <a:pt x="2730500" y="241603"/>
                </a:cubicBezTo>
                <a:cubicBezTo>
                  <a:pt x="2747433" y="228903"/>
                  <a:pt x="2765697" y="217806"/>
                  <a:pt x="2781300" y="203503"/>
                </a:cubicBezTo>
                <a:cubicBezTo>
                  <a:pt x="2816606" y="171139"/>
                  <a:pt x="2836435" y="113519"/>
                  <a:pt x="2882900" y="101903"/>
                </a:cubicBezTo>
                <a:lnTo>
                  <a:pt x="2933700" y="89203"/>
                </a:lnTo>
                <a:cubicBezTo>
                  <a:pt x="2948609" y="94173"/>
                  <a:pt x="3010640" y="115932"/>
                  <a:pt x="3022600" y="114603"/>
                </a:cubicBezTo>
                <a:cubicBezTo>
                  <a:pt x="3045258" y="112085"/>
                  <a:pt x="3064933" y="97670"/>
                  <a:pt x="3086100" y="89203"/>
                </a:cubicBezTo>
                <a:cubicBezTo>
                  <a:pt x="3098800" y="72270"/>
                  <a:pt x="3111897" y="55627"/>
                  <a:pt x="3124200" y="38403"/>
                </a:cubicBezTo>
                <a:cubicBezTo>
                  <a:pt x="3133072" y="25983"/>
                  <a:pt x="3134633" y="3296"/>
                  <a:pt x="3149600" y="303"/>
                </a:cubicBezTo>
                <a:cubicBezTo>
                  <a:pt x="3164567" y="-2690"/>
                  <a:pt x="3175000" y="17236"/>
                  <a:pt x="3187700" y="25703"/>
                </a:cubicBezTo>
                <a:cubicBezTo>
                  <a:pt x="3196167" y="42636"/>
                  <a:pt x="3203906" y="59953"/>
                  <a:pt x="3213100" y="76503"/>
                </a:cubicBezTo>
                <a:cubicBezTo>
                  <a:pt x="3225088" y="98081"/>
                  <a:pt x="3240161" y="117925"/>
                  <a:pt x="3251200" y="140003"/>
                </a:cubicBezTo>
                <a:cubicBezTo>
                  <a:pt x="3257187" y="151977"/>
                  <a:pt x="3257913" y="166129"/>
                  <a:pt x="3263900" y="178103"/>
                </a:cubicBezTo>
                <a:cubicBezTo>
                  <a:pt x="3270726" y="191755"/>
                  <a:pt x="3282474" y="202551"/>
                  <a:pt x="3289300" y="216203"/>
                </a:cubicBezTo>
                <a:cubicBezTo>
                  <a:pt x="3295287" y="228177"/>
                  <a:pt x="3294574" y="243164"/>
                  <a:pt x="3302000" y="254303"/>
                </a:cubicBezTo>
                <a:cubicBezTo>
                  <a:pt x="3311963" y="269247"/>
                  <a:pt x="3327400" y="279703"/>
                  <a:pt x="3340100" y="292403"/>
                </a:cubicBezTo>
                <a:cubicBezTo>
                  <a:pt x="3344333" y="305103"/>
                  <a:pt x="3346299" y="318801"/>
                  <a:pt x="3352800" y="330503"/>
                </a:cubicBezTo>
                <a:cubicBezTo>
                  <a:pt x="3382908" y="384697"/>
                  <a:pt x="3386970" y="411584"/>
                  <a:pt x="3441700" y="419403"/>
                </a:cubicBezTo>
                <a:cubicBezTo>
                  <a:pt x="3487989" y="426016"/>
                  <a:pt x="3534833" y="427870"/>
                  <a:pt x="3581400" y="432103"/>
                </a:cubicBezTo>
                <a:cubicBezTo>
                  <a:pt x="3615267" y="440570"/>
                  <a:pt x="3649882" y="446464"/>
                  <a:pt x="3683000" y="457503"/>
                </a:cubicBezTo>
                <a:cubicBezTo>
                  <a:pt x="3695700" y="461736"/>
                  <a:pt x="3708113" y="466956"/>
                  <a:pt x="3721100" y="470203"/>
                </a:cubicBezTo>
                <a:cubicBezTo>
                  <a:pt x="3742041" y="475438"/>
                  <a:pt x="3763925" y="476700"/>
                  <a:pt x="3784600" y="482903"/>
                </a:cubicBezTo>
                <a:cubicBezTo>
                  <a:pt x="3850242" y="502596"/>
                  <a:pt x="3840528" y="508687"/>
                  <a:pt x="3898900" y="533703"/>
                </a:cubicBezTo>
                <a:cubicBezTo>
                  <a:pt x="3911205" y="538976"/>
                  <a:pt x="3924300" y="542170"/>
                  <a:pt x="3937000" y="546403"/>
                </a:cubicBezTo>
                <a:lnTo>
                  <a:pt x="4152900" y="533703"/>
                </a:lnTo>
                <a:cubicBezTo>
                  <a:pt x="4172119" y="527634"/>
                  <a:pt x="4177640" y="450807"/>
                  <a:pt x="4191000" y="432103"/>
                </a:cubicBezTo>
                <a:cubicBezTo>
                  <a:pt x="4201046" y="418038"/>
                  <a:pt x="4254729" y="364293"/>
                  <a:pt x="4279900" y="355903"/>
                </a:cubicBezTo>
                <a:cubicBezTo>
                  <a:pt x="4304329" y="347760"/>
                  <a:pt x="4330700" y="347436"/>
                  <a:pt x="4356100" y="343203"/>
                </a:cubicBezTo>
                <a:cubicBezTo>
                  <a:pt x="4373033" y="334736"/>
                  <a:pt x="4388084" y="319894"/>
                  <a:pt x="4406900" y="317803"/>
                </a:cubicBezTo>
                <a:cubicBezTo>
                  <a:pt x="4427348" y="315531"/>
                  <a:pt x="4535886" y="348760"/>
                  <a:pt x="4546600" y="355903"/>
                </a:cubicBezTo>
                <a:lnTo>
                  <a:pt x="4622800" y="406703"/>
                </a:lnTo>
                <a:cubicBezTo>
                  <a:pt x="4635500" y="415170"/>
                  <a:pt x="4645675" y="431016"/>
                  <a:pt x="4660900" y="432103"/>
                </a:cubicBezTo>
                <a:lnTo>
                  <a:pt x="4838700" y="444803"/>
                </a:lnTo>
                <a:cubicBezTo>
                  <a:pt x="4880816" y="458842"/>
                  <a:pt x="4863413" y="457503"/>
                  <a:pt x="4889500" y="45750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Freeform 16"/>
          <p:cNvSpPr/>
          <p:nvPr/>
        </p:nvSpPr>
        <p:spPr>
          <a:xfrm>
            <a:off x="2971800" y="1295400"/>
            <a:ext cx="2908300" cy="2781300"/>
          </a:xfrm>
          <a:custGeom>
            <a:avLst/>
            <a:gdLst>
              <a:gd name="connsiteX0" fmla="*/ 0 w 2908300"/>
              <a:gd name="connsiteY0" fmla="*/ 2781300 h 2781300"/>
              <a:gd name="connsiteX1" fmla="*/ 101600 w 2908300"/>
              <a:gd name="connsiteY1" fmla="*/ 2679700 h 2781300"/>
              <a:gd name="connsiteX2" fmla="*/ 165100 w 2908300"/>
              <a:gd name="connsiteY2" fmla="*/ 2616200 h 2781300"/>
              <a:gd name="connsiteX3" fmla="*/ 190500 w 2908300"/>
              <a:gd name="connsiteY3" fmla="*/ 2578100 h 2781300"/>
              <a:gd name="connsiteX4" fmla="*/ 266700 w 2908300"/>
              <a:gd name="connsiteY4" fmla="*/ 2501900 h 2781300"/>
              <a:gd name="connsiteX5" fmla="*/ 355600 w 2908300"/>
              <a:gd name="connsiteY5" fmla="*/ 2400300 h 2781300"/>
              <a:gd name="connsiteX6" fmla="*/ 381000 w 2908300"/>
              <a:gd name="connsiteY6" fmla="*/ 2349500 h 2781300"/>
              <a:gd name="connsiteX7" fmla="*/ 393700 w 2908300"/>
              <a:gd name="connsiteY7" fmla="*/ 2298700 h 2781300"/>
              <a:gd name="connsiteX8" fmla="*/ 469900 w 2908300"/>
              <a:gd name="connsiteY8" fmla="*/ 2222500 h 2781300"/>
              <a:gd name="connsiteX9" fmla="*/ 508000 w 2908300"/>
              <a:gd name="connsiteY9" fmla="*/ 2184400 h 2781300"/>
              <a:gd name="connsiteX10" fmla="*/ 584200 w 2908300"/>
              <a:gd name="connsiteY10" fmla="*/ 2120900 h 2781300"/>
              <a:gd name="connsiteX11" fmla="*/ 635000 w 2908300"/>
              <a:gd name="connsiteY11" fmla="*/ 2044700 h 2781300"/>
              <a:gd name="connsiteX12" fmla="*/ 660400 w 2908300"/>
              <a:gd name="connsiteY12" fmla="*/ 1993900 h 2781300"/>
              <a:gd name="connsiteX13" fmla="*/ 825500 w 2908300"/>
              <a:gd name="connsiteY13" fmla="*/ 1892300 h 2781300"/>
              <a:gd name="connsiteX14" fmla="*/ 901700 w 2908300"/>
              <a:gd name="connsiteY14" fmla="*/ 1828800 h 2781300"/>
              <a:gd name="connsiteX15" fmla="*/ 927100 w 2908300"/>
              <a:gd name="connsiteY15" fmla="*/ 1790700 h 2781300"/>
              <a:gd name="connsiteX16" fmla="*/ 965200 w 2908300"/>
              <a:gd name="connsiteY16" fmla="*/ 1714500 h 2781300"/>
              <a:gd name="connsiteX17" fmla="*/ 1016000 w 2908300"/>
              <a:gd name="connsiteY17" fmla="*/ 1651000 h 2781300"/>
              <a:gd name="connsiteX18" fmla="*/ 1054100 w 2908300"/>
              <a:gd name="connsiteY18" fmla="*/ 1574800 h 2781300"/>
              <a:gd name="connsiteX19" fmla="*/ 1193800 w 2908300"/>
              <a:gd name="connsiteY19" fmla="*/ 1485900 h 2781300"/>
              <a:gd name="connsiteX20" fmla="*/ 1244600 w 2908300"/>
              <a:gd name="connsiteY20" fmla="*/ 1447800 h 2781300"/>
              <a:gd name="connsiteX21" fmla="*/ 1282700 w 2908300"/>
              <a:gd name="connsiteY21" fmla="*/ 1435100 h 2781300"/>
              <a:gd name="connsiteX22" fmla="*/ 1371600 w 2908300"/>
              <a:gd name="connsiteY22" fmla="*/ 1384300 h 2781300"/>
              <a:gd name="connsiteX23" fmla="*/ 1409700 w 2908300"/>
              <a:gd name="connsiteY23" fmla="*/ 1308100 h 2781300"/>
              <a:gd name="connsiteX24" fmla="*/ 1447800 w 2908300"/>
              <a:gd name="connsiteY24" fmla="*/ 1257300 h 2781300"/>
              <a:gd name="connsiteX25" fmla="*/ 1460500 w 2908300"/>
              <a:gd name="connsiteY25" fmla="*/ 1206500 h 2781300"/>
              <a:gd name="connsiteX26" fmla="*/ 1485900 w 2908300"/>
              <a:gd name="connsiteY26" fmla="*/ 1155700 h 2781300"/>
              <a:gd name="connsiteX27" fmla="*/ 1549400 w 2908300"/>
              <a:gd name="connsiteY27" fmla="*/ 1079500 h 2781300"/>
              <a:gd name="connsiteX28" fmla="*/ 1587500 w 2908300"/>
              <a:gd name="connsiteY28" fmla="*/ 1054100 h 2781300"/>
              <a:gd name="connsiteX29" fmla="*/ 1625600 w 2908300"/>
              <a:gd name="connsiteY29" fmla="*/ 1016000 h 2781300"/>
              <a:gd name="connsiteX30" fmla="*/ 1701800 w 2908300"/>
              <a:gd name="connsiteY30" fmla="*/ 977900 h 2781300"/>
              <a:gd name="connsiteX31" fmla="*/ 1790700 w 2908300"/>
              <a:gd name="connsiteY31" fmla="*/ 850900 h 2781300"/>
              <a:gd name="connsiteX32" fmla="*/ 1892300 w 2908300"/>
              <a:gd name="connsiteY32" fmla="*/ 711200 h 2781300"/>
              <a:gd name="connsiteX33" fmla="*/ 1930400 w 2908300"/>
              <a:gd name="connsiteY33" fmla="*/ 698500 h 2781300"/>
              <a:gd name="connsiteX34" fmla="*/ 1968500 w 2908300"/>
              <a:gd name="connsiteY34" fmla="*/ 660400 h 2781300"/>
              <a:gd name="connsiteX35" fmla="*/ 2044700 w 2908300"/>
              <a:gd name="connsiteY35" fmla="*/ 609600 h 2781300"/>
              <a:gd name="connsiteX36" fmla="*/ 2120900 w 2908300"/>
              <a:gd name="connsiteY36" fmla="*/ 546100 h 2781300"/>
              <a:gd name="connsiteX37" fmla="*/ 2260600 w 2908300"/>
              <a:gd name="connsiteY37" fmla="*/ 444500 h 2781300"/>
              <a:gd name="connsiteX38" fmla="*/ 2336800 w 2908300"/>
              <a:gd name="connsiteY38" fmla="*/ 368300 h 2781300"/>
              <a:gd name="connsiteX39" fmla="*/ 2438400 w 2908300"/>
              <a:gd name="connsiteY39" fmla="*/ 241300 h 2781300"/>
              <a:gd name="connsiteX40" fmla="*/ 2476500 w 2908300"/>
              <a:gd name="connsiteY40" fmla="*/ 203200 h 2781300"/>
              <a:gd name="connsiteX41" fmla="*/ 2527300 w 2908300"/>
              <a:gd name="connsiteY41" fmla="*/ 177800 h 2781300"/>
              <a:gd name="connsiteX42" fmla="*/ 2578100 w 2908300"/>
              <a:gd name="connsiteY42" fmla="*/ 127000 h 2781300"/>
              <a:gd name="connsiteX43" fmla="*/ 2628900 w 2908300"/>
              <a:gd name="connsiteY43" fmla="*/ 101600 h 2781300"/>
              <a:gd name="connsiteX44" fmla="*/ 2781300 w 2908300"/>
              <a:gd name="connsiteY44" fmla="*/ 0 h 2781300"/>
              <a:gd name="connsiteX45" fmla="*/ 2908300 w 2908300"/>
              <a:gd name="connsiteY45" fmla="*/ 0 h 278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908300" h="2781300">
                <a:moveTo>
                  <a:pt x="0" y="2781300"/>
                </a:moveTo>
                <a:cubicBezTo>
                  <a:pt x="33867" y="2747433"/>
                  <a:pt x="75033" y="2719551"/>
                  <a:pt x="101600" y="2679700"/>
                </a:cubicBezTo>
                <a:cubicBezTo>
                  <a:pt x="135467" y="2628900"/>
                  <a:pt x="114300" y="2650067"/>
                  <a:pt x="165100" y="2616200"/>
                </a:cubicBezTo>
                <a:cubicBezTo>
                  <a:pt x="173567" y="2603500"/>
                  <a:pt x="180359" y="2589508"/>
                  <a:pt x="190500" y="2578100"/>
                </a:cubicBezTo>
                <a:cubicBezTo>
                  <a:pt x="214365" y="2551252"/>
                  <a:pt x="246775" y="2531788"/>
                  <a:pt x="266700" y="2501900"/>
                </a:cubicBezTo>
                <a:cubicBezTo>
                  <a:pt x="325967" y="2413000"/>
                  <a:pt x="292100" y="2442633"/>
                  <a:pt x="355600" y="2400300"/>
                </a:cubicBezTo>
                <a:cubicBezTo>
                  <a:pt x="364067" y="2383367"/>
                  <a:pt x="374353" y="2367227"/>
                  <a:pt x="381000" y="2349500"/>
                </a:cubicBezTo>
                <a:cubicBezTo>
                  <a:pt x="387129" y="2333157"/>
                  <a:pt x="383691" y="2312999"/>
                  <a:pt x="393700" y="2298700"/>
                </a:cubicBezTo>
                <a:cubicBezTo>
                  <a:pt x="414299" y="2269272"/>
                  <a:pt x="444500" y="2247900"/>
                  <a:pt x="469900" y="2222500"/>
                </a:cubicBezTo>
                <a:cubicBezTo>
                  <a:pt x="482600" y="2209800"/>
                  <a:pt x="493056" y="2194363"/>
                  <a:pt x="508000" y="2184400"/>
                </a:cubicBezTo>
                <a:cubicBezTo>
                  <a:pt x="541867" y="2161822"/>
                  <a:pt x="557873" y="2154749"/>
                  <a:pt x="584200" y="2120900"/>
                </a:cubicBezTo>
                <a:cubicBezTo>
                  <a:pt x="602942" y="2096803"/>
                  <a:pt x="621348" y="2072004"/>
                  <a:pt x="635000" y="2044700"/>
                </a:cubicBezTo>
                <a:cubicBezTo>
                  <a:pt x="643467" y="2027767"/>
                  <a:pt x="649396" y="2009306"/>
                  <a:pt x="660400" y="1993900"/>
                </a:cubicBezTo>
                <a:cubicBezTo>
                  <a:pt x="728261" y="1898894"/>
                  <a:pt x="692202" y="2025598"/>
                  <a:pt x="825500" y="1892300"/>
                </a:cubicBezTo>
                <a:cubicBezTo>
                  <a:pt x="874393" y="1843407"/>
                  <a:pt x="848656" y="1864163"/>
                  <a:pt x="901700" y="1828800"/>
                </a:cubicBezTo>
                <a:cubicBezTo>
                  <a:pt x="910167" y="1816100"/>
                  <a:pt x="919687" y="1804043"/>
                  <a:pt x="927100" y="1790700"/>
                </a:cubicBezTo>
                <a:cubicBezTo>
                  <a:pt x="940891" y="1765876"/>
                  <a:pt x="949954" y="1738458"/>
                  <a:pt x="965200" y="1714500"/>
                </a:cubicBezTo>
                <a:cubicBezTo>
                  <a:pt x="979753" y="1691631"/>
                  <a:pt x="1001447" y="1673869"/>
                  <a:pt x="1016000" y="1651000"/>
                </a:cubicBezTo>
                <a:cubicBezTo>
                  <a:pt x="1031246" y="1627042"/>
                  <a:pt x="1036665" y="1597216"/>
                  <a:pt x="1054100" y="1574800"/>
                </a:cubicBezTo>
                <a:cubicBezTo>
                  <a:pt x="1074421" y="1548673"/>
                  <a:pt x="1179694" y="1494876"/>
                  <a:pt x="1193800" y="1485900"/>
                </a:cubicBezTo>
                <a:cubicBezTo>
                  <a:pt x="1211658" y="1474536"/>
                  <a:pt x="1226222" y="1458302"/>
                  <a:pt x="1244600" y="1447800"/>
                </a:cubicBezTo>
                <a:cubicBezTo>
                  <a:pt x="1256223" y="1441158"/>
                  <a:pt x="1270395" y="1440373"/>
                  <a:pt x="1282700" y="1435100"/>
                </a:cubicBezTo>
                <a:cubicBezTo>
                  <a:pt x="1327816" y="1415764"/>
                  <a:pt x="1333336" y="1409809"/>
                  <a:pt x="1371600" y="1384300"/>
                </a:cubicBezTo>
                <a:cubicBezTo>
                  <a:pt x="1384300" y="1358900"/>
                  <a:pt x="1395089" y="1332451"/>
                  <a:pt x="1409700" y="1308100"/>
                </a:cubicBezTo>
                <a:cubicBezTo>
                  <a:pt x="1420590" y="1289950"/>
                  <a:pt x="1438334" y="1276232"/>
                  <a:pt x="1447800" y="1257300"/>
                </a:cubicBezTo>
                <a:cubicBezTo>
                  <a:pt x="1455606" y="1241688"/>
                  <a:pt x="1454371" y="1222843"/>
                  <a:pt x="1460500" y="1206500"/>
                </a:cubicBezTo>
                <a:cubicBezTo>
                  <a:pt x="1467147" y="1188773"/>
                  <a:pt x="1476507" y="1172138"/>
                  <a:pt x="1485900" y="1155700"/>
                </a:cubicBezTo>
                <a:cubicBezTo>
                  <a:pt x="1504064" y="1123914"/>
                  <a:pt x="1520745" y="1103379"/>
                  <a:pt x="1549400" y="1079500"/>
                </a:cubicBezTo>
                <a:cubicBezTo>
                  <a:pt x="1561126" y="1069729"/>
                  <a:pt x="1575774" y="1063871"/>
                  <a:pt x="1587500" y="1054100"/>
                </a:cubicBezTo>
                <a:cubicBezTo>
                  <a:pt x="1601298" y="1042602"/>
                  <a:pt x="1611802" y="1027498"/>
                  <a:pt x="1625600" y="1016000"/>
                </a:cubicBezTo>
                <a:cubicBezTo>
                  <a:pt x="1658426" y="988645"/>
                  <a:pt x="1663615" y="990628"/>
                  <a:pt x="1701800" y="977900"/>
                </a:cubicBezTo>
                <a:cubicBezTo>
                  <a:pt x="1779690" y="848083"/>
                  <a:pt x="1696100" y="980975"/>
                  <a:pt x="1790700" y="850900"/>
                </a:cubicBezTo>
                <a:cubicBezTo>
                  <a:pt x="1812734" y="820603"/>
                  <a:pt x="1861324" y="737751"/>
                  <a:pt x="1892300" y="711200"/>
                </a:cubicBezTo>
                <a:cubicBezTo>
                  <a:pt x="1902464" y="702488"/>
                  <a:pt x="1917700" y="702733"/>
                  <a:pt x="1930400" y="698500"/>
                </a:cubicBezTo>
                <a:cubicBezTo>
                  <a:pt x="1943100" y="685800"/>
                  <a:pt x="1954323" y="671427"/>
                  <a:pt x="1968500" y="660400"/>
                </a:cubicBezTo>
                <a:cubicBezTo>
                  <a:pt x="1992597" y="641658"/>
                  <a:pt x="2023114" y="631186"/>
                  <a:pt x="2044700" y="609600"/>
                </a:cubicBezTo>
                <a:cubicBezTo>
                  <a:pt x="2103996" y="550304"/>
                  <a:pt x="2059015" y="590303"/>
                  <a:pt x="2120900" y="546100"/>
                </a:cubicBezTo>
                <a:cubicBezTo>
                  <a:pt x="2167754" y="512633"/>
                  <a:pt x="2226052" y="490564"/>
                  <a:pt x="2260600" y="444500"/>
                </a:cubicBezTo>
                <a:cubicBezTo>
                  <a:pt x="2307858" y="381489"/>
                  <a:pt x="2281088" y="405441"/>
                  <a:pt x="2336800" y="368300"/>
                </a:cubicBezTo>
                <a:cubicBezTo>
                  <a:pt x="2378264" y="285371"/>
                  <a:pt x="2348813" y="330887"/>
                  <a:pt x="2438400" y="241300"/>
                </a:cubicBezTo>
                <a:cubicBezTo>
                  <a:pt x="2451100" y="228600"/>
                  <a:pt x="2460436" y="211232"/>
                  <a:pt x="2476500" y="203200"/>
                </a:cubicBezTo>
                <a:cubicBezTo>
                  <a:pt x="2493433" y="194733"/>
                  <a:pt x="2512154" y="189159"/>
                  <a:pt x="2527300" y="177800"/>
                </a:cubicBezTo>
                <a:cubicBezTo>
                  <a:pt x="2546458" y="163432"/>
                  <a:pt x="2558942" y="141368"/>
                  <a:pt x="2578100" y="127000"/>
                </a:cubicBezTo>
                <a:cubicBezTo>
                  <a:pt x="2593246" y="115641"/>
                  <a:pt x="2614117" y="113427"/>
                  <a:pt x="2628900" y="101600"/>
                </a:cubicBezTo>
                <a:cubicBezTo>
                  <a:pt x="2686168" y="55786"/>
                  <a:pt x="2699245" y="0"/>
                  <a:pt x="2781300" y="0"/>
                </a:cubicBezTo>
                <a:lnTo>
                  <a:pt x="2908300" y="0"/>
                </a:lnTo>
              </a:path>
            </a:pathLst>
          </a:cu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 name="Rectangle 3"/>
          <p:cNvSpPr/>
          <p:nvPr/>
        </p:nvSpPr>
        <p:spPr>
          <a:xfrm>
            <a:off x="4889500" y="3162010"/>
            <a:ext cx="3492500" cy="7241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Freeform 7"/>
          <p:cNvSpPr/>
          <p:nvPr/>
        </p:nvSpPr>
        <p:spPr>
          <a:xfrm>
            <a:off x="4876800" y="1600200"/>
            <a:ext cx="1758950" cy="1955800"/>
          </a:xfrm>
          <a:custGeom>
            <a:avLst/>
            <a:gdLst>
              <a:gd name="connsiteX0" fmla="*/ 0 w 1358900"/>
              <a:gd name="connsiteY0" fmla="*/ 1384300 h 1384300"/>
              <a:gd name="connsiteX1" fmla="*/ 63500 w 1358900"/>
              <a:gd name="connsiteY1" fmla="*/ 1358900 h 1384300"/>
              <a:gd name="connsiteX2" fmla="*/ 76200 w 1358900"/>
              <a:gd name="connsiteY2" fmla="*/ 1320800 h 1384300"/>
              <a:gd name="connsiteX3" fmla="*/ 152400 w 1358900"/>
              <a:gd name="connsiteY3" fmla="*/ 1270000 h 1384300"/>
              <a:gd name="connsiteX4" fmla="*/ 228600 w 1358900"/>
              <a:gd name="connsiteY4" fmla="*/ 1206500 h 1384300"/>
              <a:gd name="connsiteX5" fmla="*/ 266700 w 1358900"/>
              <a:gd name="connsiteY5" fmla="*/ 1130300 h 1384300"/>
              <a:gd name="connsiteX6" fmla="*/ 292100 w 1358900"/>
              <a:gd name="connsiteY6" fmla="*/ 1092200 h 1384300"/>
              <a:gd name="connsiteX7" fmla="*/ 304800 w 1358900"/>
              <a:gd name="connsiteY7" fmla="*/ 1054100 h 1384300"/>
              <a:gd name="connsiteX8" fmla="*/ 342900 w 1358900"/>
              <a:gd name="connsiteY8" fmla="*/ 1041400 h 1384300"/>
              <a:gd name="connsiteX9" fmla="*/ 381000 w 1358900"/>
              <a:gd name="connsiteY9" fmla="*/ 1003300 h 1384300"/>
              <a:gd name="connsiteX10" fmla="*/ 419100 w 1358900"/>
              <a:gd name="connsiteY10" fmla="*/ 977900 h 1384300"/>
              <a:gd name="connsiteX11" fmla="*/ 431800 w 1358900"/>
              <a:gd name="connsiteY11" fmla="*/ 939800 h 1384300"/>
              <a:gd name="connsiteX12" fmla="*/ 520700 w 1358900"/>
              <a:gd name="connsiteY12" fmla="*/ 850900 h 1384300"/>
              <a:gd name="connsiteX13" fmla="*/ 546100 w 1358900"/>
              <a:gd name="connsiteY13" fmla="*/ 800100 h 1384300"/>
              <a:gd name="connsiteX14" fmla="*/ 571500 w 1358900"/>
              <a:gd name="connsiteY14" fmla="*/ 723900 h 1384300"/>
              <a:gd name="connsiteX15" fmla="*/ 609600 w 1358900"/>
              <a:gd name="connsiteY15" fmla="*/ 698500 h 1384300"/>
              <a:gd name="connsiteX16" fmla="*/ 660400 w 1358900"/>
              <a:gd name="connsiteY16" fmla="*/ 647700 h 1384300"/>
              <a:gd name="connsiteX17" fmla="*/ 736600 w 1358900"/>
              <a:gd name="connsiteY17" fmla="*/ 622300 h 1384300"/>
              <a:gd name="connsiteX18" fmla="*/ 774700 w 1358900"/>
              <a:gd name="connsiteY18" fmla="*/ 596900 h 1384300"/>
              <a:gd name="connsiteX19" fmla="*/ 863600 w 1358900"/>
              <a:gd name="connsiteY19" fmla="*/ 508000 h 1384300"/>
              <a:gd name="connsiteX20" fmla="*/ 901700 w 1358900"/>
              <a:gd name="connsiteY20" fmla="*/ 482600 h 1384300"/>
              <a:gd name="connsiteX21" fmla="*/ 952500 w 1358900"/>
              <a:gd name="connsiteY21" fmla="*/ 406400 h 1384300"/>
              <a:gd name="connsiteX22" fmla="*/ 990600 w 1358900"/>
              <a:gd name="connsiteY22" fmla="*/ 368300 h 1384300"/>
              <a:gd name="connsiteX23" fmla="*/ 1028700 w 1358900"/>
              <a:gd name="connsiteY23" fmla="*/ 342900 h 1384300"/>
              <a:gd name="connsiteX24" fmla="*/ 1117600 w 1358900"/>
              <a:gd name="connsiteY24" fmla="*/ 279400 h 1384300"/>
              <a:gd name="connsiteX25" fmla="*/ 1143000 w 1358900"/>
              <a:gd name="connsiteY25" fmla="*/ 228600 h 1384300"/>
              <a:gd name="connsiteX26" fmla="*/ 1181100 w 1358900"/>
              <a:gd name="connsiteY26" fmla="*/ 152400 h 1384300"/>
              <a:gd name="connsiteX27" fmla="*/ 1257300 w 1358900"/>
              <a:gd name="connsiteY27" fmla="*/ 127000 h 1384300"/>
              <a:gd name="connsiteX28" fmla="*/ 1295400 w 1358900"/>
              <a:gd name="connsiteY28" fmla="*/ 114300 h 1384300"/>
              <a:gd name="connsiteX29" fmla="*/ 1308100 w 1358900"/>
              <a:gd name="connsiteY29" fmla="*/ 76200 h 1384300"/>
              <a:gd name="connsiteX30" fmla="*/ 1358900 w 1358900"/>
              <a:gd name="connsiteY30" fmla="*/ 0 h 138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58900" h="1384300">
                <a:moveTo>
                  <a:pt x="0" y="1384300"/>
                </a:moveTo>
                <a:cubicBezTo>
                  <a:pt x="21167" y="1375833"/>
                  <a:pt x="45987" y="1373494"/>
                  <a:pt x="63500" y="1358900"/>
                </a:cubicBezTo>
                <a:cubicBezTo>
                  <a:pt x="73784" y="1350330"/>
                  <a:pt x="66734" y="1330266"/>
                  <a:pt x="76200" y="1320800"/>
                </a:cubicBezTo>
                <a:cubicBezTo>
                  <a:pt x="97786" y="1299214"/>
                  <a:pt x="130814" y="1291586"/>
                  <a:pt x="152400" y="1270000"/>
                </a:cubicBezTo>
                <a:cubicBezTo>
                  <a:pt x="201293" y="1221107"/>
                  <a:pt x="175556" y="1241863"/>
                  <a:pt x="228600" y="1206500"/>
                </a:cubicBezTo>
                <a:cubicBezTo>
                  <a:pt x="301393" y="1097311"/>
                  <a:pt x="214120" y="1235460"/>
                  <a:pt x="266700" y="1130300"/>
                </a:cubicBezTo>
                <a:cubicBezTo>
                  <a:pt x="273526" y="1116648"/>
                  <a:pt x="285274" y="1105852"/>
                  <a:pt x="292100" y="1092200"/>
                </a:cubicBezTo>
                <a:cubicBezTo>
                  <a:pt x="298087" y="1080226"/>
                  <a:pt x="295334" y="1063566"/>
                  <a:pt x="304800" y="1054100"/>
                </a:cubicBezTo>
                <a:cubicBezTo>
                  <a:pt x="314266" y="1044634"/>
                  <a:pt x="330200" y="1045633"/>
                  <a:pt x="342900" y="1041400"/>
                </a:cubicBezTo>
                <a:cubicBezTo>
                  <a:pt x="355600" y="1028700"/>
                  <a:pt x="367202" y="1014798"/>
                  <a:pt x="381000" y="1003300"/>
                </a:cubicBezTo>
                <a:cubicBezTo>
                  <a:pt x="392726" y="993529"/>
                  <a:pt x="409565" y="989819"/>
                  <a:pt x="419100" y="977900"/>
                </a:cubicBezTo>
                <a:cubicBezTo>
                  <a:pt x="427463" y="967447"/>
                  <a:pt x="425299" y="951502"/>
                  <a:pt x="431800" y="939800"/>
                </a:cubicBezTo>
                <a:cubicBezTo>
                  <a:pt x="478116" y="856431"/>
                  <a:pt x="458862" y="871513"/>
                  <a:pt x="520700" y="850900"/>
                </a:cubicBezTo>
                <a:cubicBezTo>
                  <a:pt x="529167" y="833967"/>
                  <a:pt x="539069" y="817678"/>
                  <a:pt x="546100" y="800100"/>
                </a:cubicBezTo>
                <a:cubicBezTo>
                  <a:pt x="556044" y="775241"/>
                  <a:pt x="549223" y="738752"/>
                  <a:pt x="571500" y="723900"/>
                </a:cubicBezTo>
                <a:cubicBezTo>
                  <a:pt x="584200" y="715433"/>
                  <a:pt x="598011" y="708433"/>
                  <a:pt x="609600" y="698500"/>
                </a:cubicBezTo>
                <a:cubicBezTo>
                  <a:pt x="627782" y="682915"/>
                  <a:pt x="639865" y="660021"/>
                  <a:pt x="660400" y="647700"/>
                </a:cubicBezTo>
                <a:cubicBezTo>
                  <a:pt x="683358" y="633925"/>
                  <a:pt x="714323" y="637152"/>
                  <a:pt x="736600" y="622300"/>
                </a:cubicBezTo>
                <a:lnTo>
                  <a:pt x="774700" y="596900"/>
                </a:lnTo>
                <a:cubicBezTo>
                  <a:pt x="797053" y="529840"/>
                  <a:pt x="776261" y="566226"/>
                  <a:pt x="863600" y="508000"/>
                </a:cubicBezTo>
                <a:lnTo>
                  <a:pt x="901700" y="482600"/>
                </a:lnTo>
                <a:cubicBezTo>
                  <a:pt x="918633" y="457200"/>
                  <a:pt x="930914" y="427986"/>
                  <a:pt x="952500" y="406400"/>
                </a:cubicBezTo>
                <a:cubicBezTo>
                  <a:pt x="965200" y="393700"/>
                  <a:pt x="976802" y="379798"/>
                  <a:pt x="990600" y="368300"/>
                </a:cubicBezTo>
                <a:cubicBezTo>
                  <a:pt x="1002326" y="358529"/>
                  <a:pt x="1016280" y="351772"/>
                  <a:pt x="1028700" y="342900"/>
                </a:cubicBezTo>
                <a:cubicBezTo>
                  <a:pt x="1138969" y="264136"/>
                  <a:pt x="1027810" y="339260"/>
                  <a:pt x="1117600" y="279400"/>
                </a:cubicBezTo>
                <a:cubicBezTo>
                  <a:pt x="1126067" y="262467"/>
                  <a:pt x="1135542" y="246001"/>
                  <a:pt x="1143000" y="228600"/>
                </a:cubicBezTo>
                <a:cubicBezTo>
                  <a:pt x="1152620" y="206153"/>
                  <a:pt x="1157289" y="167282"/>
                  <a:pt x="1181100" y="152400"/>
                </a:cubicBezTo>
                <a:cubicBezTo>
                  <a:pt x="1203804" y="138210"/>
                  <a:pt x="1231900" y="135467"/>
                  <a:pt x="1257300" y="127000"/>
                </a:cubicBezTo>
                <a:lnTo>
                  <a:pt x="1295400" y="114300"/>
                </a:lnTo>
                <a:cubicBezTo>
                  <a:pt x="1299633" y="101600"/>
                  <a:pt x="1301599" y="87902"/>
                  <a:pt x="1308100" y="76200"/>
                </a:cubicBezTo>
                <a:cubicBezTo>
                  <a:pt x="1322925" y="49515"/>
                  <a:pt x="1358900" y="0"/>
                  <a:pt x="1358900"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TextBox 9"/>
          <p:cNvSpPr txBox="1"/>
          <p:nvPr/>
        </p:nvSpPr>
        <p:spPr>
          <a:xfrm>
            <a:off x="7543800" y="4127500"/>
            <a:ext cx="1016000" cy="369332"/>
          </a:xfrm>
          <a:prstGeom prst="rect">
            <a:avLst/>
          </a:prstGeom>
          <a:noFill/>
        </p:spPr>
        <p:txBody>
          <a:bodyPr wrap="square" rtlCol="0">
            <a:spAutoFit/>
          </a:bodyPr>
          <a:lstStyle/>
          <a:p>
            <a:r>
              <a:rPr lang="en-GB" dirty="0">
                <a:solidFill>
                  <a:prstClr val="black"/>
                </a:solidFill>
              </a:rPr>
              <a:t>Time</a:t>
            </a:r>
          </a:p>
        </p:txBody>
      </p:sp>
      <p:sp>
        <p:nvSpPr>
          <p:cNvPr id="18" name="TextBox 17"/>
          <p:cNvSpPr txBox="1"/>
          <p:nvPr/>
        </p:nvSpPr>
        <p:spPr>
          <a:xfrm rot="16200000">
            <a:off x="2190234" y="1682234"/>
            <a:ext cx="1193800" cy="369332"/>
          </a:xfrm>
          <a:prstGeom prst="rect">
            <a:avLst/>
          </a:prstGeom>
          <a:noFill/>
        </p:spPr>
        <p:txBody>
          <a:bodyPr wrap="square" rtlCol="0">
            <a:spAutoFit/>
          </a:bodyPr>
          <a:lstStyle/>
          <a:p>
            <a:r>
              <a:rPr lang="en-GB" dirty="0">
                <a:solidFill>
                  <a:prstClr val="black"/>
                </a:solidFill>
              </a:rPr>
              <a:t>Outcome</a:t>
            </a:r>
          </a:p>
        </p:txBody>
      </p:sp>
      <p:sp>
        <p:nvSpPr>
          <p:cNvPr id="19" name="TextBox 18"/>
          <p:cNvSpPr txBox="1"/>
          <p:nvPr/>
        </p:nvSpPr>
        <p:spPr>
          <a:xfrm>
            <a:off x="627102" y="2240002"/>
            <a:ext cx="1519198" cy="369332"/>
          </a:xfrm>
          <a:prstGeom prst="rect">
            <a:avLst/>
          </a:prstGeom>
          <a:noFill/>
        </p:spPr>
        <p:txBody>
          <a:bodyPr wrap="square" rtlCol="0">
            <a:spAutoFit/>
          </a:bodyPr>
          <a:lstStyle/>
          <a:p>
            <a:pPr algn="ctr"/>
            <a:r>
              <a:rPr lang="en-GB" dirty="0">
                <a:solidFill>
                  <a:prstClr val="black"/>
                </a:solidFill>
              </a:rPr>
              <a:t>Steve Spear</a:t>
            </a:r>
          </a:p>
        </p:txBody>
      </p:sp>
      <p:sp>
        <p:nvSpPr>
          <p:cNvPr id="20" name="Freeform 19"/>
          <p:cNvSpPr/>
          <p:nvPr/>
        </p:nvSpPr>
        <p:spPr>
          <a:xfrm>
            <a:off x="2971800" y="2268073"/>
            <a:ext cx="4584700" cy="1821327"/>
          </a:xfrm>
          <a:custGeom>
            <a:avLst/>
            <a:gdLst>
              <a:gd name="connsiteX0" fmla="*/ 0 w 4584700"/>
              <a:gd name="connsiteY0" fmla="*/ 1821327 h 1821327"/>
              <a:gd name="connsiteX1" fmla="*/ 114300 w 4584700"/>
              <a:gd name="connsiteY1" fmla="*/ 1745127 h 1821327"/>
              <a:gd name="connsiteX2" fmla="*/ 190500 w 4584700"/>
              <a:gd name="connsiteY2" fmla="*/ 1694327 h 1821327"/>
              <a:gd name="connsiteX3" fmla="*/ 228600 w 4584700"/>
              <a:gd name="connsiteY3" fmla="*/ 1656227 h 1821327"/>
              <a:gd name="connsiteX4" fmla="*/ 254000 w 4584700"/>
              <a:gd name="connsiteY4" fmla="*/ 1618127 h 1821327"/>
              <a:gd name="connsiteX5" fmla="*/ 317500 w 4584700"/>
              <a:gd name="connsiteY5" fmla="*/ 1580027 h 1821327"/>
              <a:gd name="connsiteX6" fmla="*/ 355600 w 4584700"/>
              <a:gd name="connsiteY6" fmla="*/ 1554627 h 1821327"/>
              <a:gd name="connsiteX7" fmla="*/ 381000 w 4584700"/>
              <a:gd name="connsiteY7" fmla="*/ 1516527 h 1821327"/>
              <a:gd name="connsiteX8" fmla="*/ 419100 w 4584700"/>
              <a:gd name="connsiteY8" fmla="*/ 1491127 h 1821327"/>
              <a:gd name="connsiteX9" fmla="*/ 546100 w 4584700"/>
              <a:gd name="connsiteY9" fmla="*/ 1465727 h 1821327"/>
              <a:gd name="connsiteX10" fmla="*/ 609600 w 4584700"/>
              <a:gd name="connsiteY10" fmla="*/ 1402227 h 1821327"/>
              <a:gd name="connsiteX11" fmla="*/ 660400 w 4584700"/>
              <a:gd name="connsiteY11" fmla="*/ 1287927 h 1821327"/>
              <a:gd name="connsiteX12" fmla="*/ 774700 w 4584700"/>
              <a:gd name="connsiteY12" fmla="*/ 1224427 h 1821327"/>
              <a:gd name="connsiteX13" fmla="*/ 812800 w 4584700"/>
              <a:gd name="connsiteY13" fmla="*/ 1199027 h 1821327"/>
              <a:gd name="connsiteX14" fmla="*/ 876300 w 4584700"/>
              <a:gd name="connsiteY14" fmla="*/ 1173627 h 1821327"/>
              <a:gd name="connsiteX15" fmla="*/ 901700 w 4584700"/>
              <a:gd name="connsiteY15" fmla="*/ 1135527 h 1821327"/>
              <a:gd name="connsiteX16" fmla="*/ 952500 w 4584700"/>
              <a:gd name="connsiteY16" fmla="*/ 1110127 h 1821327"/>
              <a:gd name="connsiteX17" fmla="*/ 990600 w 4584700"/>
              <a:gd name="connsiteY17" fmla="*/ 1084727 h 1821327"/>
              <a:gd name="connsiteX18" fmla="*/ 1028700 w 4584700"/>
              <a:gd name="connsiteY18" fmla="*/ 1072027 h 1821327"/>
              <a:gd name="connsiteX19" fmla="*/ 1168400 w 4584700"/>
              <a:gd name="connsiteY19" fmla="*/ 1046627 h 1821327"/>
              <a:gd name="connsiteX20" fmla="*/ 1206500 w 4584700"/>
              <a:gd name="connsiteY20" fmla="*/ 1033927 h 1821327"/>
              <a:gd name="connsiteX21" fmla="*/ 1257300 w 4584700"/>
              <a:gd name="connsiteY21" fmla="*/ 1021227 h 1821327"/>
              <a:gd name="connsiteX22" fmla="*/ 1295400 w 4584700"/>
              <a:gd name="connsiteY22" fmla="*/ 1008527 h 1821327"/>
              <a:gd name="connsiteX23" fmla="*/ 1485900 w 4584700"/>
              <a:gd name="connsiteY23" fmla="*/ 995827 h 1821327"/>
              <a:gd name="connsiteX24" fmla="*/ 1524000 w 4584700"/>
              <a:gd name="connsiteY24" fmla="*/ 983127 h 1821327"/>
              <a:gd name="connsiteX25" fmla="*/ 1727200 w 4584700"/>
              <a:gd name="connsiteY25" fmla="*/ 830727 h 1821327"/>
              <a:gd name="connsiteX26" fmla="*/ 1778000 w 4584700"/>
              <a:gd name="connsiteY26" fmla="*/ 792627 h 1821327"/>
              <a:gd name="connsiteX27" fmla="*/ 1803400 w 4584700"/>
              <a:gd name="connsiteY27" fmla="*/ 754527 h 1821327"/>
              <a:gd name="connsiteX28" fmla="*/ 1841500 w 4584700"/>
              <a:gd name="connsiteY28" fmla="*/ 729127 h 1821327"/>
              <a:gd name="connsiteX29" fmla="*/ 1892300 w 4584700"/>
              <a:gd name="connsiteY29" fmla="*/ 691027 h 1821327"/>
              <a:gd name="connsiteX30" fmla="*/ 1993900 w 4584700"/>
              <a:gd name="connsiteY30" fmla="*/ 665627 h 1821327"/>
              <a:gd name="connsiteX31" fmla="*/ 2082800 w 4584700"/>
              <a:gd name="connsiteY31" fmla="*/ 640227 h 1821327"/>
              <a:gd name="connsiteX32" fmla="*/ 2120900 w 4584700"/>
              <a:gd name="connsiteY32" fmla="*/ 602127 h 1821327"/>
              <a:gd name="connsiteX33" fmla="*/ 2159000 w 4584700"/>
              <a:gd name="connsiteY33" fmla="*/ 576727 h 1821327"/>
              <a:gd name="connsiteX34" fmla="*/ 2197100 w 4584700"/>
              <a:gd name="connsiteY34" fmla="*/ 564027 h 1821327"/>
              <a:gd name="connsiteX35" fmla="*/ 2654300 w 4584700"/>
              <a:gd name="connsiteY35" fmla="*/ 538627 h 1821327"/>
              <a:gd name="connsiteX36" fmla="*/ 2755900 w 4584700"/>
              <a:gd name="connsiteY36" fmla="*/ 487827 h 1821327"/>
              <a:gd name="connsiteX37" fmla="*/ 2844800 w 4584700"/>
              <a:gd name="connsiteY37" fmla="*/ 449727 h 1821327"/>
              <a:gd name="connsiteX38" fmla="*/ 2971800 w 4584700"/>
              <a:gd name="connsiteY38" fmla="*/ 437027 h 1821327"/>
              <a:gd name="connsiteX39" fmla="*/ 3022600 w 4584700"/>
              <a:gd name="connsiteY39" fmla="*/ 424327 h 1821327"/>
              <a:gd name="connsiteX40" fmla="*/ 3098800 w 4584700"/>
              <a:gd name="connsiteY40" fmla="*/ 373527 h 1821327"/>
              <a:gd name="connsiteX41" fmla="*/ 3136900 w 4584700"/>
              <a:gd name="connsiteY41" fmla="*/ 348127 h 1821327"/>
              <a:gd name="connsiteX42" fmla="*/ 3175000 w 4584700"/>
              <a:gd name="connsiteY42" fmla="*/ 322727 h 1821327"/>
              <a:gd name="connsiteX43" fmla="*/ 3289300 w 4584700"/>
              <a:gd name="connsiteY43" fmla="*/ 284627 h 1821327"/>
              <a:gd name="connsiteX44" fmla="*/ 3327400 w 4584700"/>
              <a:gd name="connsiteY44" fmla="*/ 271927 h 1821327"/>
              <a:gd name="connsiteX45" fmla="*/ 3771900 w 4584700"/>
              <a:gd name="connsiteY45" fmla="*/ 259227 h 1821327"/>
              <a:gd name="connsiteX46" fmla="*/ 3848100 w 4584700"/>
              <a:gd name="connsiteY46" fmla="*/ 208427 h 1821327"/>
              <a:gd name="connsiteX47" fmla="*/ 3937000 w 4584700"/>
              <a:gd name="connsiteY47" fmla="*/ 170327 h 1821327"/>
              <a:gd name="connsiteX48" fmla="*/ 4000500 w 4584700"/>
              <a:gd name="connsiteY48" fmla="*/ 94127 h 1821327"/>
              <a:gd name="connsiteX49" fmla="*/ 4076700 w 4584700"/>
              <a:gd name="connsiteY49" fmla="*/ 43327 h 1821327"/>
              <a:gd name="connsiteX50" fmla="*/ 4114800 w 4584700"/>
              <a:gd name="connsiteY50" fmla="*/ 17927 h 1821327"/>
              <a:gd name="connsiteX51" fmla="*/ 4584700 w 4584700"/>
              <a:gd name="connsiteY51" fmla="*/ 5227 h 182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584700" h="1821327">
                <a:moveTo>
                  <a:pt x="0" y="1821327"/>
                </a:moveTo>
                <a:cubicBezTo>
                  <a:pt x="122786" y="1747655"/>
                  <a:pt x="8479" y="1819202"/>
                  <a:pt x="114300" y="1745127"/>
                </a:cubicBezTo>
                <a:cubicBezTo>
                  <a:pt x="139309" y="1727621"/>
                  <a:pt x="168914" y="1715913"/>
                  <a:pt x="190500" y="1694327"/>
                </a:cubicBezTo>
                <a:cubicBezTo>
                  <a:pt x="203200" y="1681627"/>
                  <a:pt x="217102" y="1670025"/>
                  <a:pt x="228600" y="1656227"/>
                </a:cubicBezTo>
                <a:cubicBezTo>
                  <a:pt x="238371" y="1644501"/>
                  <a:pt x="242411" y="1628060"/>
                  <a:pt x="254000" y="1618127"/>
                </a:cubicBezTo>
                <a:cubicBezTo>
                  <a:pt x="272742" y="1602063"/>
                  <a:pt x="296568" y="1593110"/>
                  <a:pt x="317500" y="1580027"/>
                </a:cubicBezTo>
                <a:cubicBezTo>
                  <a:pt x="330443" y="1571937"/>
                  <a:pt x="342900" y="1563094"/>
                  <a:pt x="355600" y="1554627"/>
                </a:cubicBezTo>
                <a:cubicBezTo>
                  <a:pt x="364067" y="1541927"/>
                  <a:pt x="370207" y="1527320"/>
                  <a:pt x="381000" y="1516527"/>
                </a:cubicBezTo>
                <a:cubicBezTo>
                  <a:pt x="391793" y="1505734"/>
                  <a:pt x="405448" y="1497953"/>
                  <a:pt x="419100" y="1491127"/>
                </a:cubicBezTo>
                <a:cubicBezTo>
                  <a:pt x="454566" y="1473394"/>
                  <a:pt x="513338" y="1470407"/>
                  <a:pt x="546100" y="1465727"/>
                </a:cubicBezTo>
                <a:cubicBezTo>
                  <a:pt x="580858" y="1442555"/>
                  <a:pt x="591775" y="1442332"/>
                  <a:pt x="609600" y="1402227"/>
                </a:cubicBezTo>
                <a:cubicBezTo>
                  <a:pt x="624220" y="1369331"/>
                  <a:pt x="629045" y="1315362"/>
                  <a:pt x="660400" y="1287927"/>
                </a:cubicBezTo>
                <a:cubicBezTo>
                  <a:pt x="767182" y="1194493"/>
                  <a:pt x="699113" y="1262221"/>
                  <a:pt x="774700" y="1224427"/>
                </a:cubicBezTo>
                <a:cubicBezTo>
                  <a:pt x="788352" y="1217601"/>
                  <a:pt x="799148" y="1205853"/>
                  <a:pt x="812800" y="1199027"/>
                </a:cubicBezTo>
                <a:cubicBezTo>
                  <a:pt x="833190" y="1188832"/>
                  <a:pt x="855133" y="1182094"/>
                  <a:pt x="876300" y="1173627"/>
                </a:cubicBezTo>
                <a:cubicBezTo>
                  <a:pt x="884767" y="1160927"/>
                  <a:pt x="889974" y="1145298"/>
                  <a:pt x="901700" y="1135527"/>
                </a:cubicBezTo>
                <a:cubicBezTo>
                  <a:pt x="916244" y="1123407"/>
                  <a:pt x="936062" y="1119520"/>
                  <a:pt x="952500" y="1110127"/>
                </a:cubicBezTo>
                <a:cubicBezTo>
                  <a:pt x="965752" y="1102554"/>
                  <a:pt x="976948" y="1091553"/>
                  <a:pt x="990600" y="1084727"/>
                </a:cubicBezTo>
                <a:cubicBezTo>
                  <a:pt x="1002574" y="1078740"/>
                  <a:pt x="1015713" y="1075274"/>
                  <a:pt x="1028700" y="1072027"/>
                </a:cubicBezTo>
                <a:cubicBezTo>
                  <a:pt x="1121150" y="1048915"/>
                  <a:pt x="1066494" y="1069273"/>
                  <a:pt x="1168400" y="1046627"/>
                </a:cubicBezTo>
                <a:cubicBezTo>
                  <a:pt x="1181468" y="1043723"/>
                  <a:pt x="1193628" y="1037605"/>
                  <a:pt x="1206500" y="1033927"/>
                </a:cubicBezTo>
                <a:cubicBezTo>
                  <a:pt x="1223283" y="1029132"/>
                  <a:pt x="1240517" y="1026022"/>
                  <a:pt x="1257300" y="1021227"/>
                </a:cubicBezTo>
                <a:cubicBezTo>
                  <a:pt x="1270172" y="1017549"/>
                  <a:pt x="1282095" y="1010005"/>
                  <a:pt x="1295400" y="1008527"/>
                </a:cubicBezTo>
                <a:cubicBezTo>
                  <a:pt x="1358652" y="1001499"/>
                  <a:pt x="1422400" y="1000060"/>
                  <a:pt x="1485900" y="995827"/>
                </a:cubicBezTo>
                <a:cubicBezTo>
                  <a:pt x="1498600" y="991594"/>
                  <a:pt x="1512521" y="990015"/>
                  <a:pt x="1524000" y="983127"/>
                </a:cubicBezTo>
                <a:cubicBezTo>
                  <a:pt x="1571067" y="954887"/>
                  <a:pt x="1691660" y="858065"/>
                  <a:pt x="1727200" y="830727"/>
                </a:cubicBezTo>
                <a:cubicBezTo>
                  <a:pt x="1743977" y="817821"/>
                  <a:pt x="1766259" y="810239"/>
                  <a:pt x="1778000" y="792627"/>
                </a:cubicBezTo>
                <a:cubicBezTo>
                  <a:pt x="1786467" y="779927"/>
                  <a:pt x="1792607" y="765320"/>
                  <a:pt x="1803400" y="754527"/>
                </a:cubicBezTo>
                <a:cubicBezTo>
                  <a:pt x="1814193" y="743734"/>
                  <a:pt x="1829080" y="737999"/>
                  <a:pt x="1841500" y="729127"/>
                </a:cubicBezTo>
                <a:cubicBezTo>
                  <a:pt x="1858724" y="716824"/>
                  <a:pt x="1873922" y="701529"/>
                  <a:pt x="1892300" y="691027"/>
                </a:cubicBezTo>
                <a:cubicBezTo>
                  <a:pt x="1913963" y="678648"/>
                  <a:pt x="1976797" y="669428"/>
                  <a:pt x="1993900" y="665627"/>
                </a:cubicBezTo>
                <a:cubicBezTo>
                  <a:pt x="2041740" y="654996"/>
                  <a:pt x="2040372" y="654370"/>
                  <a:pt x="2082800" y="640227"/>
                </a:cubicBezTo>
                <a:cubicBezTo>
                  <a:pt x="2095500" y="627527"/>
                  <a:pt x="2107102" y="613625"/>
                  <a:pt x="2120900" y="602127"/>
                </a:cubicBezTo>
                <a:cubicBezTo>
                  <a:pt x="2132626" y="592356"/>
                  <a:pt x="2145348" y="583553"/>
                  <a:pt x="2159000" y="576727"/>
                </a:cubicBezTo>
                <a:cubicBezTo>
                  <a:pt x="2170974" y="570740"/>
                  <a:pt x="2183752" y="565054"/>
                  <a:pt x="2197100" y="564027"/>
                </a:cubicBezTo>
                <a:cubicBezTo>
                  <a:pt x="2349285" y="552320"/>
                  <a:pt x="2501900" y="547094"/>
                  <a:pt x="2654300" y="538627"/>
                </a:cubicBezTo>
                <a:lnTo>
                  <a:pt x="2755900" y="487827"/>
                </a:lnTo>
                <a:cubicBezTo>
                  <a:pt x="2777565" y="476995"/>
                  <a:pt x="2817808" y="453880"/>
                  <a:pt x="2844800" y="449727"/>
                </a:cubicBezTo>
                <a:cubicBezTo>
                  <a:pt x="2886850" y="443258"/>
                  <a:pt x="2929467" y="441260"/>
                  <a:pt x="2971800" y="437027"/>
                </a:cubicBezTo>
                <a:cubicBezTo>
                  <a:pt x="2988733" y="432794"/>
                  <a:pt x="3006988" y="432133"/>
                  <a:pt x="3022600" y="424327"/>
                </a:cubicBezTo>
                <a:cubicBezTo>
                  <a:pt x="3049904" y="410675"/>
                  <a:pt x="3073400" y="390460"/>
                  <a:pt x="3098800" y="373527"/>
                </a:cubicBezTo>
                <a:lnTo>
                  <a:pt x="3136900" y="348127"/>
                </a:lnTo>
                <a:cubicBezTo>
                  <a:pt x="3149600" y="339660"/>
                  <a:pt x="3160828" y="328396"/>
                  <a:pt x="3175000" y="322727"/>
                </a:cubicBezTo>
                <a:cubicBezTo>
                  <a:pt x="3284467" y="278940"/>
                  <a:pt x="3193597" y="311971"/>
                  <a:pt x="3289300" y="284627"/>
                </a:cubicBezTo>
                <a:cubicBezTo>
                  <a:pt x="3302172" y="280949"/>
                  <a:pt x="3314032" y="272631"/>
                  <a:pt x="3327400" y="271927"/>
                </a:cubicBezTo>
                <a:cubicBezTo>
                  <a:pt x="3475422" y="264136"/>
                  <a:pt x="3623733" y="263460"/>
                  <a:pt x="3771900" y="259227"/>
                </a:cubicBezTo>
                <a:cubicBezTo>
                  <a:pt x="3797300" y="242294"/>
                  <a:pt x="3819140" y="218080"/>
                  <a:pt x="3848100" y="208427"/>
                </a:cubicBezTo>
                <a:cubicBezTo>
                  <a:pt x="3904161" y="189740"/>
                  <a:pt x="3874226" y="201714"/>
                  <a:pt x="3937000" y="170327"/>
                </a:cubicBezTo>
                <a:cubicBezTo>
                  <a:pt x="3959578" y="136460"/>
                  <a:pt x="3966651" y="120454"/>
                  <a:pt x="4000500" y="94127"/>
                </a:cubicBezTo>
                <a:cubicBezTo>
                  <a:pt x="4024597" y="75385"/>
                  <a:pt x="4051300" y="60260"/>
                  <a:pt x="4076700" y="43327"/>
                </a:cubicBezTo>
                <a:cubicBezTo>
                  <a:pt x="4089400" y="34860"/>
                  <a:pt x="4099690" y="20086"/>
                  <a:pt x="4114800" y="17927"/>
                </a:cubicBezTo>
                <a:cubicBezTo>
                  <a:pt x="4329424" y="-12734"/>
                  <a:pt x="4173766" y="5227"/>
                  <a:pt x="4584700" y="5227"/>
                </a:cubicBezTo>
              </a:path>
            </a:pathLst>
          </a:cu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7941" y="4963244"/>
            <a:ext cx="1066800" cy="1562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391400" y="5827583"/>
            <a:ext cx="1409700" cy="80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Footer Placeholder 5"/>
          <p:cNvSpPr>
            <a:spLocks noGrp="1"/>
          </p:cNvSpPr>
          <p:nvPr>
            <p:ph type="ftr" sz="quarter" idx="11"/>
          </p:nvPr>
        </p:nvSpPr>
        <p:spPr/>
        <p:txBody>
          <a:bodyPr/>
          <a:lstStyle/>
          <a:p>
            <a:r>
              <a:rPr lang="en-US">
                <a:solidFill>
                  <a:prstClr val="black">
                    <a:tint val="75000"/>
                  </a:prstClr>
                </a:solidFill>
              </a:rPr>
              <a:t>CONNECT | LEARN | INFLUENCE</a:t>
            </a:r>
          </a:p>
        </p:txBody>
      </p:sp>
    </p:spTree>
    <p:extLst>
      <p:ext uri="{BB962C8B-B14F-4D97-AF65-F5344CB8AC3E}">
        <p14:creationId xmlns:p14="http://schemas.microsoft.com/office/powerpoint/2010/main" val="40728514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619500" y="1219208"/>
            <a:ext cx="2400300" cy="646331"/>
          </a:xfrm>
          <a:prstGeom prst="rect">
            <a:avLst/>
          </a:prstGeom>
          <a:solidFill>
            <a:srgbClr val="FFFF00"/>
          </a:solidFill>
        </p:spPr>
        <p:txBody>
          <a:bodyPr wrap="square" rtlCol="0">
            <a:spAutoFit/>
          </a:bodyPr>
          <a:lstStyle/>
          <a:p>
            <a:r>
              <a:rPr lang="en-US" b="1" dirty="0">
                <a:solidFill>
                  <a:prstClr val="black"/>
                </a:solidFill>
              </a:rPr>
              <a:t>Mechanism – (what)</a:t>
            </a:r>
            <a:endParaRPr lang="en-US" b="1" baseline="30000" dirty="0">
              <a:solidFill>
                <a:prstClr val="black"/>
              </a:solidFill>
            </a:endParaRPr>
          </a:p>
          <a:p>
            <a:pPr algn="ctr"/>
            <a:r>
              <a:rPr lang="en-US" dirty="0">
                <a:solidFill>
                  <a:prstClr val="black"/>
                </a:solidFill>
              </a:rPr>
              <a:t>(seed)</a:t>
            </a:r>
          </a:p>
        </p:txBody>
      </p:sp>
      <p:sp>
        <p:nvSpPr>
          <p:cNvPr id="7" name="TextBox 6"/>
          <p:cNvSpPr txBox="1"/>
          <p:nvPr/>
        </p:nvSpPr>
        <p:spPr>
          <a:xfrm>
            <a:off x="2057400" y="4191008"/>
            <a:ext cx="2057400" cy="646331"/>
          </a:xfrm>
          <a:prstGeom prst="rect">
            <a:avLst/>
          </a:prstGeom>
          <a:solidFill>
            <a:srgbClr val="FFFF00"/>
          </a:solidFill>
        </p:spPr>
        <p:txBody>
          <a:bodyPr wrap="square" rtlCol="0">
            <a:spAutoFit/>
          </a:bodyPr>
          <a:lstStyle/>
          <a:p>
            <a:r>
              <a:rPr lang="en-US" b="1" dirty="0">
                <a:solidFill>
                  <a:prstClr val="black"/>
                </a:solidFill>
              </a:rPr>
              <a:t>Context - (where) </a:t>
            </a:r>
            <a:endParaRPr lang="en-US" b="1" baseline="30000" dirty="0">
              <a:solidFill>
                <a:prstClr val="black"/>
              </a:solidFill>
            </a:endParaRPr>
          </a:p>
          <a:p>
            <a:pPr algn="ctr"/>
            <a:r>
              <a:rPr lang="en-US" dirty="0">
                <a:solidFill>
                  <a:prstClr val="black"/>
                </a:solidFill>
              </a:rPr>
              <a:t>(soil)</a:t>
            </a:r>
          </a:p>
        </p:txBody>
      </p:sp>
      <p:sp>
        <p:nvSpPr>
          <p:cNvPr id="8" name="TextBox 7"/>
          <p:cNvSpPr txBox="1"/>
          <p:nvPr/>
        </p:nvSpPr>
        <p:spPr>
          <a:xfrm>
            <a:off x="4686300" y="4191008"/>
            <a:ext cx="2438400" cy="646331"/>
          </a:xfrm>
          <a:prstGeom prst="rect">
            <a:avLst/>
          </a:prstGeom>
          <a:solidFill>
            <a:srgbClr val="FFFF00"/>
          </a:solidFill>
        </p:spPr>
        <p:txBody>
          <a:bodyPr wrap="square" rtlCol="0">
            <a:spAutoFit/>
          </a:bodyPr>
          <a:lstStyle/>
          <a:p>
            <a:pPr algn="ctr"/>
            <a:r>
              <a:rPr lang="en-US" b="1" dirty="0">
                <a:solidFill>
                  <a:prstClr val="black"/>
                </a:solidFill>
              </a:rPr>
              <a:t>Process – (how)</a:t>
            </a:r>
            <a:endParaRPr lang="en-US" b="1" baseline="30000" dirty="0">
              <a:solidFill>
                <a:prstClr val="black"/>
              </a:solidFill>
            </a:endParaRPr>
          </a:p>
          <a:p>
            <a:pPr algn="ctr"/>
            <a:r>
              <a:rPr lang="en-US" dirty="0">
                <a:solidFill>
                  <a:prstClr val="black"/>
                </a:solidFill>
              </a:rPr>
              <a:t>(Gardener: Light, water) </a:t>
            </a:r>
          </a:p>
        </p:txBody>
      </p:sp>
      <p:sp>
        <p:nvSpPr>
          <p:cNvPr id="9" name="TextBox 8"/>
          <p:cNvSpPr txBox="1"/>
          <p:nvPr/>
        </p:nvSpPr>
        <p:spPr>
          <a:xfrm>
            <a:off x="3886200" y="3518932"/>
            <a:ext cx="1371600" cy="369332"/>
          </a:xfrm>
          <a:prstGeom prst="rect">
            <a:avLst/>
          </a:prstGeom>
          <a:noFill/>
        </p:spPr>
        <p:txBody>
          <a:bodyPr wrap="square" rtlCol="0">
            <a:spAutoFit/>
          </a:bodyPr>
          <a:lstStyle/>
          <a:p>
            <a:pPr algn="ctr"/>
            <a:r>
              <a:rPr lang="en-US" b="1" dirty="0">
                <a:solidFill>
                  <a:prstClr val="black"/>
                </a:solidFill>
              </a:rPr>
              <a:t>Outcome</a:t>
            </a:r>
          </a:p>
        </p:txBody>
      </p:sp>
      <p:sp>
        <p:nvSpPr>
          <p:cNvPr id="11" name="TextBox 10"/>
          <p:cNvSpPr txBox="1"/>
          <p:nvPr/>
        </p:nvSpPr>
        <p:spPr>
          <a:xfrm>
            <a:off x="3771900" y="497385"/>
            <a:ext cx="2095500" cy="369332"/>
          </a:xfrm>
          <a:prstGeom prst="rect">
            <a:avLst/>
          </a:prstGeom>
          <a:solidFill>
            <a:srgbClr val="FFFF00"/>
          </a:solidFill>
        </p:spPr>
        <p:txBody>
          <a:bodyPr wrap="square" rtlCol="0">
            <a:spAutoFit/>
          </a:bodyPr>
          <a:lstStyle/>
          <a:p>
            <a:r>
              <a:rPr lang="en-US" b="1" dirty="0">
                <a:solidFill>
                  <a:prstClr val="black"/>
                </a:solidFill>
              </a:rPr>
              <a:t>Motivation – (why)</a:t>
            </a:r>
          </a:p>
        </p:txBody>
      </p:sp>
      <p:sp>
        <p:nvSpPr>
          <p:cNvPr id="5" name="Rounded Rectangle 4"/>
          <p:cNvSpPr/>
          <p:nvPr/>
        </p:nvSpPr>
        <p:spPr>
          <a:xfrm>
            <a:off x="1600200" y="990600"/>
            <a:ext cx="6019800" cy="4343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extBox 12"/>
          <p:cNvSpPr txBox="1"/>
          <p:nvPr/>
        </p:nvSpPr>
        <p:spPr>
          <a:xfrm>
            <a:off x="990600" y="5465824"/>
            <a:ext cx="7924800" cy="1015663"/>
          </a:xfrm>
          <a:prstGeom prst="rect">
            <a:avLst/>
          </a:prstGeom>
          <a:noFill/>
        </p:spPr>
        <p:txBody>
          <a:bodyPr wrap="square" rtlCol="0">
            <a:spAutoFit/>
          </a:bodyPr>
          <a:lstStyle/>
          <a:p>
            <a:r>
              <a:rPr lang="en-US" sz="6000" dirty="0">
                <a:solidFill>
                  <a:prstClr val="black"/>
                </a:solidFill>
                <a:latin typeface="Arial Rounded MT Bold" panose="020F0704030504030204" pitchFamily="34" charset="0"/>
              </a:rPr>
              <a:t>Mo + Me + C + P = O</a:t>
            </a:r>
          </a:p>
        </p:txBody>
      </p:sp>
      <p:pic>
        <p:nvPicPr>
          <p:cNvPr id="307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56052" y="2236636"/>
            <a:ext cx="1231900" cy="1282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Isosceles Triangle 3"/>
          <p:cNvSpPr/>
          <p:nvPr/>
        </p:nvSpPr>
        <p:spPr>
          <a:xfrm>
            <a:off x="3238500" y="1865539"/>
            <a:ext cx="2667000" cy="2160369"/>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Footer Placeholder 1"/>
          <p:cNvSpPr>
            <a:spLocks noGrp="1"/>
          </p:cNvSpPr>
          <p:nvPr>
            <p:ph type="ftr" sz="quarter" idx="11"/>
          </p:nvPr>
        </p:nvSpPr>
        <p:spPr/>
        <p:txBody>
          <a:bodyPr/>
          <a:lstStyle/>
          <a:p>
            <a:r>
              <a:rPr lang="en-US">
                <a:solidFill>
                  <a:prstClr val="black">
                    <a:tint val="75000"/>
                  </a:prstClr>
                </a:solidFill>
              </a:rPr>
              <a:t>CONNECT | LEARN | INFLUENCE</a:t>
            </a:r>
          </a:p>
        </p:txBody>
      </p:sp>
    </p:spTree>
    <p:extLst>
      <p:ext uri="{BB962C8B-B14F-4D97-AF65-F5344CB8AC3E}">
        <p14:creationId xmlns:p14="http://schemas.microsoft.com/office/powerpoint/2010/main" val="2859458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3075"/>
                                        </p:tgtEl>
                                        <p:attrNameLst>
                                          <p:attrName>style.visibility</p:attrName>
                                        </p:attrNameLst>
                                      </p:cBhvr>
                                      <p:to>
                                        <p:strVal val="visible"/>
                                      </p:to>
                                    </p:set>
                                    <p:animEffect transition="in" filter="fade">
                                      <p:cBhvr>
                                        <p:cTn id="10" dur="500"/>
                                        <p:tgtEl>
                                          <p:spTgt spid="307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P spid="11" grpId="0" animBg="1"/>
      <p:bldP spid="5" grpId="0" animBg="1"/>
      <p:bldP spid="13" grpId="0"/>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70064" y="1905008"/>
            <a:ext cx="4548215" cy="2719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003800" y="1905007"/>
            <a:ext cx="2057400" cy="33289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p:cNvSpPr/>
          <p:nvPr/>
        </p:nvSpPr>
        <p:spPr>
          <a:xfrm>
            <a:off x="5003801" y="1600205"/>
            <a:ext cx="1514475" cy="3328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p:cNvSpPr/>
          <p:nvPr/>
        </p:nvSpPr>
        <p:spPr>
          <a:xfrm>
            <a:off x="5051594" y="2033587"/>
            <a:ext cx="1790362" cy="230832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Three </a:t>
            </a:r>
          </a:p>
          <a:p>
            <a:r>
              <a:rPr lang="en-US" sz="4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key </a:t>
            </a:r>
          </a:p>
          <a:p>
            <a:r>
              <a:rPr lang="en-US" sz="4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layers</a:t>
            </a:r>
          </a:p>
        </p:txBody>
      </p:sp>
      <p:sp>
        <p:nvSpPr>
          <p:cNvPr id="5" name="Footer Placeholder 4"/>
          <p:cNvSpPr>
            <a:spLocks noGrp="1"/>
          </p:cNvSpPr>
          <p:nvPr>
            <p:ph type="ftr" sz="quarter" idx="11"/>
          </p:nvPr>
        </p:nvSpPr>
        <p:spPr/>
        <p:txBody>
          <a:bodyPr/>
          <a:lstStyle/>
          <a:p>
            <a:r>
              <a:rPr lang="en-US">
                <a:solidFill>
                  <a:prstClr val="black">
                    <a:tint val="75000"/>
                  </a:prstClr>
                </a:solidFill>
              </a:rPr>
              <a:t>CONNECT | LEARN | INFLUENCE</a:t>
            </a:r>
          </a:p>
        </p:txBody>
      </p:sp>
    </p:spTree>
    <p:extLst>
      <p:ext uri="{BB962C8B-B14F-4D97-AF65-F5344CB8AC3E}">
        <p14:creationId xmlns:p14="http://schemas.microsoft.com/office/powerpoint/2010/main" val="1172751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500"/>
                                        <p:tgtEl>
                                          <p:spTgt spid="13314"/>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8AC26EA7352E34F86D4AA562782FF22" ma:contentTypeVersion="13" ma:contentTypeDescription="Create a new document." ma:contentTypeScope="" ma:versionID="e8ffb381dc51d2fceebd42fbdef89bd8">
  <xsd:schema xmlns:xsd="http://www.w3.org/2001/XMLSchema" xmlns:xs="http://www.w3.org/2001/XMLSchema" xmlns:p="http://schemas.microsoft.com/office/2006/metadata/properties" xmlns:ns2="6428267d-7394-45d4-b8b7-44b2fb490a7d" xmlns:ns3="a4985664-5b4c-40ea-9def-4dfc50360a43" targetNamespace="http://schemas.microsoft.com/office/2006/metadata/properties" ma:root="true" ma:fieldsID="789153712163ec0c3036b81b29c43aa5" ns2:_="" ns3:_="">
    <xsd:import namespace="6428267d-7394-45d4-b8b7-44b2fb490a7d"/>
    <xsd:import namespace="a4985664-5b4c-40ea-9def-4dfc50360a4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28267d-7394-45d4-b8b7-44b2fb490a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f661ed98-3636-4268-8815-0c4e8562bab7"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SearchProperties" ma:index="1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4985664-5b4c-40ea-9def-4dfc50360a43"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b99752b3-8903-41af-b2a5-317a5ef81e06}" ma:internalName="TaxCatchAll" ma:showField="CatchAllData" ma:web="a4985664-5b4c-40ea-9def-4dfc50360a4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a4985664-5b4c-40ea-9def-4dfc50360a43" xsi:nil="true"/>
    <lcf76f155ced4ddcb4097134ff3c332f xmlns="6428267d-7394-45d4-b8b7-44b2fb490a7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67CEB9F-0429-43E0-8743-93EADA286762}">
  <ds:schemaRefs>
    <ds:schemaRef ds:uri="http://schemas.microsoft.com/sharepoint/v3/contenttype/forms"/>
  </ds:schemaRefs>
</ds:datastoreItem>
</file>

<file path=customXml/itemProps2.xml><?xml version="1.0" encoding="utf-8"?>
<ds:datastoreItem xmlns:ds="http://schemas.openxmlformats.org/officeDocument/2006/customXml" ds:itemID="{0258B4E4-8F8F-4A3C-B11C-20920F07A075}"/>
</file>

<file path=customXml/itemProps3.xml><?xml version="1.0" encoding="utf-8"?>
<ds:datastoreItem xmlns:ds="http://schemas.openxmlformats.org/officeDocument/2006/customXml" ds:itemID="{222E599C-0CA7-48D3-8DB9-FA7075C257EE}">
  <ds:schemaRefs>
    <ds:schemaRef ds:uri="2033520f-14bf-4168-9bb8-9539e133d242"/>
    <ds:schemaRef ds:uri="http://purl.org/dc/dcmitype/"/>
    <ds:schemaRef ds:uri="http://schemas.microsoft.com/office/infopath/2007/PartnerControls"/>
    <ds:schemaRef ds:uri="http://schemas.microsoft.com/office/2006/documentManagement/types"/>
    <ds:schemaRef ds:uri="http://www.w3.org/XML/1998/namespace"/>
    <ds:schemaRef ds:uri="http://schemas.openxmlformats.org/package/2006/metadata/core-properties"/>
    <ds:schemaRef ds:uri="8dc7200b-72fe-4179-a07c-ec814aaea25f"/>
    <ds:schemaRef ds:uri="http://schemas.microsoft.com/office/2006/metadata/properties"/>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1997</TotalTime>
  <Words>4275</Words>
  <Application>Microsoft Office PowerPoint</Application>
  <PresentationFormat>On-screen Show (4:3)</PresentationFormat>
  <Paragraphs>980</Paragraphs>
  <Slides>56</Slides>
  <Notes>51</Notes>
  <HiddenSlides>2</HiddenSlides>
  <MMClips>0</MMClips>
  <ScaleCrop>false</ScaleCrop>
  <HeadingPairs>
    <vt:vector size="4" baseType="variant">
      <vt:variant>
        <vt:lpstr>Theme</vt:lpstr>
      </vt:variant>
      <vt:variant>
        <vt:i4>2</vt:i4>
      </vt:variant>
      <vt:variant>
        <vt:lpstr>Slide Titles</vt:lpstr>
      </vt:variant>
      <vt:variant>
        <vt:i4>56</vt:i4>
      </vt:variant>
    </vt:vector>
  </HeadingPairs>
  <TitlesOfParts>
    <vt:vector size="58" baseType="lpstr">
      <vt:lpstr>Office Theme</vt:lpstr>
      <vt:lpstr>1_Office Theme</vt:lpstr>
      <vt:lpstr>Quality Improvement Building Blocks Framework    </vt:lpstr>
      <vt:lpstr>Aims of this session</vt:lpstr>
      <vt:lpstr>History of the Building Blocks Framework</vt:lpstr>
      <vt:lpstr>PowerPoint Presentation</vt:lpstr>
      <vt:lpstr>                         The Trajectory</vt:lpstr>
      <vt:lpstr>                         The Trajectory</vt:lpstr>
      <vt:lpstr>                         The Trajectory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Comments and Questions</vt:lpstr>
      <vt:lpstr>Person and Family Centered Care</vt:lpstr>
      <vt:lpstr>Person and Family Centered Care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SHREWD:  A real-time Operational tool for Urgent Care</vt:lpstr>
      <vt:lpstr>PowerPoint Presentation</vt:lpstr>
      <vt:lpstr>PowerPoint Presentation</vt:lpstr>
      <vt:lpstr>PowerPoint Presentation</vt:lpstr>
      <vt:lpstr>Where do we go from here? </vt:lpstr>
      <vt:lpstr>QI Building blocks Framework </vt:lpstr>
      <vt:lpstr>PowerPoint Presentation</vt:lpstr>
      <vt:lpstr>Running the diagnostic</vt:lpstr>
      <vt:lpstr>Running the diagnostic</vt:lpstr>
      <vt:lpstr>Selecting your judgement sample</vt:lpstr>
      <vt:lpstr>PowerPoint Presentation</vt:lpstr>
      <vt:lpstr>PowerPoint Presentation</vt:lpstr>
      <vt:lpstr>System diagnostic</vt:lpstr>
      <vt:lpstr>PowerPoint Presentation</vt:lpstr>
      <vt:lpstr>Resources for support </vt:lpstr>
      <vt:lpstr>PowerPoint Presentation</vt:lpstr>
      <vt:lpstr>Average System diagnostic</vt:lpstr>
      <vt:lpstr>QIBBF Diagnostic Report</vt:lpstr>
      <vt:lpstr>Survey completion</vt:lpstr>
      <vt:lpstr>90 Day Challenge</vt:lpstr>
      <vt:lpstr>PowerPoint Presentation</vt:lpstr>
      <vt:lpstr>PowerPoint Presentation</vt:lpstr>
      <vt:lpstr>Any Questions?</vt:lpstr>
    </vt:vector>
  </TitlesOfParts>
  <Company>Salford Royal NHS Foundation Trust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Group B questions</dc:title>
  <dc:creator>Jackson Chris</dc:creator>
  <cp:lastModifiedBy>Peter</cp:lastModifiedBy>
  <cp:revision>87</cp:revision>
  <dcterms:created xsi:type="dcterms:W3CDTF">2020-11-27T08:59:09Z</dcterms:created>
  <dcterms:modified xsi:type="dcterms:W3CDTF">2024-04-24T10:36:54Z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0x01010018AC26EA7352E34F86D4AA562782FF22</vt:lpwstr>
  </property>
  <property fmtid="{D5CDD505-2E9C-101B-9397-08002B2CF9AE}" pid="3" name="MediaServiceImageTags">
    <vt:lpwstr/>
  </property>
</Properties>
</file>