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4" r:id="rId5"/>
  </p:sldMasterIdLst>
  <p:notesMasterIdLst>
    <p:notesMasterId r:id="rId12"/>
  </p:notesMasterIdLst>
  <p:sldIdLst>
    <p:sldId id="256" r:id="rId6"/>
    <p:sldId id="264" r:id="rId7"/>
    <p:sldId id="1315" r:id="rId8"/>
    <p:sldId id="1381" r:id="rId9"/>
    <p:sldId id="1382" r:id="rId10"/>
    <p:sldId id="314" r:id="rId11"/>
  </p:sldIdLst>
  <p:sldSz cx="9906000" cy="6858000" type="A4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DC0"/>
    <a:srgbClr val="F3DAFE"/>
    <a:srgbClr val="EBC3FD"/>
    <a:srgbClr val="F5E0FE"/>
    <a:srgbClr val="F2C6EB"/>
    <a:srgbClr val="D1ABF3"/>
    <a:srgbClr val="0AA3D9"/>
    <a:srgbClr val="361A79"/>
    <a:srgbClr val="F27304"/>
    <a:srgbClr val="129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08" autoAdjust="0"/>
    <p:restoredTop sz="83671" autoAdjust="0"/>
  </p:normalViewPr>
  <p:slideViewPr>
    <p:cSldViewPr snapToGrid="0" snapToObjects="1">
      <p:cViewPr varScale="1">
        <p:scale>
          <a:sx n="56" d="100"/>
          <a:sy n="56" d="100"/>
        </p:scale>
        <p:origin x="1156" y="2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51AD-A17F-49F7-AA97-F3BDF62FA4A0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731838"/>
            <a:ext cx="52816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32325"/>
            <a:ext cx="5335588" cy="4389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C97E5-EED5-4E21-AF5E-92BC1D81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4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C97E5-EED5-4E21-AF5E-92BC1D8150A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0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C97E5-EED5-4E21-AF5E-92BC1D8150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23395-BD0E-47C9-A7BE-28EB02907E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3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2150" y="731838"/>
            <a:ext cx="5284788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000" dirty="0">
              <a:ea typeface="ヒラギノ角ゴ Pro W3" pitchFamily="-8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249" indent="-280481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922" indent="-224384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692" indent="-224384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9462" indent="-224384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8230" indent="-22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999" indent="-22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5767" indent="-22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4537" indent="-22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8B01D-62D7-4D53-9983-E96152A8DA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-8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ヒラギノ角ゴ Pro W3" pitchFamily="-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2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2150" y="731838"/>
            <a:ext cx="5284788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000" dirty="0">
              <a:ea typeface="ヒラギノ角ゴ Pro W3" pitchFamily="-8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249" indent="-280481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922" indent="-224384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692" indent="-224384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9462" indent="-224384"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8230" indent="-22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999" indent="-22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5767" indent="-22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4537" indent="-22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8B01D-62D7-4D53-9983-E96152A8DA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-8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ヒラギノ角ゴ Pro W3" pitchFamily="-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5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730250"/>
            <a:ext cx="52816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7E39-026B-4874-B6FB-97D17BF79C5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9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2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7B57-C991-883A-2AE4-9C575A00D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D498D-40B0-FFD5-5FA9-BC889BC8B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3B530-36B1-DF62-7ABD-A100E7C8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41370-981F-7DC1-B0EE-84D1CE01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BA58F-F274-F59A-458D-80D4610E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3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672C-5D15-06C3-5EB2-AC3E6498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BFC0-35AD-61EC-5CAB-BA60D4662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9458D-804F-3711-ACDB-0B0768CB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41060-F772-282C-6F37-AA19A097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E2AFF-A8F0-1720-666F-1D9477BE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0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C595-C8EF-D4D2-70BB-11E7A127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E8E81-9F9C-D034-FE26-ED2A0AB03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D847-1275-85CD-4C5E-71AD106C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DA375-31C4-A9C6-532C-701B1D59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23293-0F85-D6DE-49EA-C0AB2F06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82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6C13-7511-BF67-5BC3-198EBC9B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5B9E2-CA76-D109-94E2-27D6135E7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D6C29-6A5C-960E-7332-B25EEA142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911FD-7998-4C11-FFCD-346DB8F7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4D8F9-757D-1CA4-91A4-C3F4EA79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03483-3D58-0AED-3459-DDE6C633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81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0459-9BB1-F42E-97D2-1693CEA5A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F4D55-F9E8-F0E2-27F7-59CE0377E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CB6C-D96C-5EB7-6C82-3DE8B0C3E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C53CE-49B5-8CD8-08DC-EB3F500F2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AD021-C45A-6F86-EBBB-C1CCDEF68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2D9AE-F2D1-7BD6-2794-1DAAB0DC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0D109-33FF-8414-109F-2B643B9A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415D7-3BB9-9F0F-F817-D9983ED9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68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0AC3-0CC7-CF01-BAB4-7C838C90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238A3-AE58-68C5-39EB-72C87DA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19ABF-9121-CCB5-BE93-F383B2A3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DF7FF-3654-24EC-F018-C062D3D0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28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73825-DCAE-1B53-8DC4-0E2E6978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6AEF7-6732-CBD7-0FE3-81DEE3CD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1F3C7-85B5-0D8B-B817-E955BD91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13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7AAC-5528-E7C8-6352-30297FBFE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F113-960B-0ACD-6ED3-8BD55E4C9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79594-E8E8-DCE3-B86B-CD97D848D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0490-F1EB-F1AB-A05E-3E7EA11B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5449-F2E4-DB4A-0AB5-9330D7E0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D03BA-91BC-7276-2B47-BE200F7F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3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11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4396-2C82-5AF8-DFEB-02EDD784B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7F95D-5108-138D-B75E-ADEEC4840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92F31-1575-69B5-4F70-434508243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05FD1-ACB1-881E-6AFD-BF51F5BC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4A5FA-919F-D839-8967-4FAFD82F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5BB04-332A-0BB5-CFBA-ECF5D53C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90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991B-B0C8-5DE7-DB5E-3E2194DE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AD656-6E16-B9FF-09B4-308984B37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12460-9B9A-C89B-DA19-11047431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E535B-D473-5057-4A1C-1FFDE318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E4C89-CD0E-499E-CD16-0D4EA18A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31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E6C13-0652-A9E0-1E13-9C1B33369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46B78-E95C-BBAA-ACCD-B7582753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48DA5-BC41-8DB3-DDA1-66F3D0F5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C619-BD55-C8B8-EC26-9329AF29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34F24-AE3F-BF26-AAD5-624D4816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5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3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1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3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4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1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E308-1022-EF40-A40F-8D439135066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E673-5009-B241-A93B-0EFA06793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2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E22E6-5089-D3E4-9B69-391C5292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70250-F51D-4E5D-B558-C8EECBAA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05127-9653-4F81-9334-B4A896260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5BDC1-EE60-47C5-BB63-EAC236780D3D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226FB-D009-A5D0-AC4A-43E1D42C2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B826-8495-9A97-ABB7-D0B3EC45E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C4DC-7E8C-4221-833E-D7C1F0154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.jpe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Kilcoyne@merseycare.nhs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danny.angus@merseycare.nhs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9002" y="-83129"/>
            <a:ext cx="10200904" cy="694112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8004" y="1966474"/>
            <a:ext cx="9266892" cy="2841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30322">
              <a:lnSpc>
                <a:spcPct val="90000"/>
              </a:lnSpc>
              <a:defRPr/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The National HOPE(S) NHSE Collaborative – to reduce long term segregation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7070" y="5204707"/>
            <a:ext cx="9167825" cy="52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30322">
              <a:spcBef>
                <a:spcPct val="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Neue" charset="0"/>
              </a:rPr>
              <a:t> </a:t>
            </a:r>
          </a:p>
          <a:p>
            <a:pPr algn="l" defTabSz="430322">
              <a:spcBef>
                <a:spcPct val="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Neue" charset="0"/>
              </a:rPr>
              <a:t>Dr Jennifer Kilcoyne  | Clinical Director &amp; Director for the National HOPE(S) NHSE Collaborative</a:t>
            </a:r>
          </a:p>
          <a:p>
            <a:pPr algn="l" defTabSz="430322">
              <a:spcBef>
                <a:spcPct val="0"/>
              </a:spcBef>
              <a:defRPr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Neue" charset="0"/>
              </a:rPr>
              <a:t>Danny Angus | Associate Director for the National HOPE(S) NHSE Collaborative</a:t>
            </a:r>
          </a:p>
          <a:p>
            <a:pPr algn="l" defTabSz="430322">
              <a:spcBef>
                <a:spcPct val="0"/>
              </a:spcBef>
              <a:defRPr/>
            </a:pP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Helvetica Neue" charset="0"/>
            </a:endParaRPr>
          </a:p>
          <a:p>
            <a:pPr algn="l" defTabSz="430322">
              <a:spcBef>
                <a:spcPct val="0"/>
              </a:spcBef>
              <a:defRPr/>
            </a:pP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Helvetica Neue" charset="0"/>
            </a:endParaRPr>
          </a:p>
          <a:p>
            <a:pPr algn="l" defTabSz="430322">
              <a:spcBef>
                <a:spcPct val="0"/>
              </a:spcBef>
              <a:defRPr/>
            </a:pP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Helvetica Neue" charset="0"/>
            </a:endParaRPr>
          </a:p>
          <a:p>
            <a:pPr algn="l" defTabSz="430322">
              <a:spcBef>
                <a:spcPct val="0"/>
              </a:spcBef>
              <a:defRPr/>
            </a:pP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Helvetica Neue" charset="0"/>
            </a:endParaRPr>
          </a:p>
          <a:p>
            <a:pPr algn="l" defTabSz="430322">
              <a:spcBef>
                <a:spcPct val="0"/>
              </a:spcBef>
              <a:defRPr/>
            </a:pP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C27C05F-91D2-B554-1266-87DFC6CD9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456" y="-355119"/>
            <a:ext cx="3120078" cy="20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9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ystem&#10;&#10;Description automatically generated with low confidence">
            <a:extLst>
              <a:ext uri="{FF2B5EF4-FFF2-40B4-BE49-F238E27FC236}">
                <a16:creationId xmlns:a16="http://schemas.microsoft.com/office/drawing/2014/main" id="{AF5232FF-D655-0231-5EC2-1A2454CA6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943" y="1571947"/>
            <a:ext cx="5300796" cy="4961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EB6C0E-69FF-B1FB-CD91-568CA7AFD1E6}"/>
              </a:ext>
            </a:extLst>
          </p:cNvPr>
          <p:cNvSpPr txBox="1">
            <a:spLocks noChangeArrowheads="1"/>
          </p:cNvSpPr>
          <p:nvPr/>
        </p:nvSpPr>
        <p:spPr>
          <a:xfrm>
            <a:off x="395064" y="556513"/>
            <a:ext cx="7978740" cy="416286"/>
          </a:xfrm>
          <a:prstGeom prst="rect">
            <a:avLst/>
          </a:prstGeom>
          <a:noFill/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227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HOPE(S) model of care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BB76D-60B7-402D-BF0B-D27D9665AA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10" y="277858"/>
            <a:ext cx="1604721" cy="81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62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6C9C4B-BA6B-4A9B-A7BE-517BAC2F3370}"/>
              </a:ext>
            </a:extLst>
          </p:cNvPr>
          <p:cNvGraphicFramePr>
            <a:graphicFrameLocks noGrp="1"/>
          </p:cNvGraphicFramePr>
          <p:nvPr/>
        </p:nvGraphicFramePr>
        <p:xfrm>
          <a:off x="2633504" y="1897381"/>
          <a:ext cx="2185964" cy="1761395"/>
        </p:xfrm>
        <a:graphic>
          <a:graphicData uri="http://schemas.openxmlformats.org/drawingml/2006/table">
            <a:tbl>
              <a:tblPr firstRow="1" bandRow="1"/>
              <a:tblGrid>
                <a:gridCol w="2185964">
                  <a:extLst>
                    <a:ext uri="{9D8B030D-6E8A-4147-A177-3AD203B41FA5}">
                      <a16:colId xmlns:a16="http://schemas.microsoft.com/office/drawing/2014/main" val="1135906269"/>
                    </a:ext>
                  </a:extLst>
                </a:gridCol>
              </a:tblGrid>
              <a:tr h="6282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</a:pPr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30648"/>
                  </a:ext>
                </a:extLst>
              </a:tr>
              <a:tr h="11331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 </a:t>
                      </a:r>
                    </a:p>
                    <a:p>
                      <a:pPr algn="ctr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Systems Impact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5725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6EAD65-1975-42D4-A2DF-CBA66127EDE7}"/>
              </a:ext>
            </a:extLst>
          </p:cNvPr>
          <p:cNvGraphicFramePr>
            <a:graphicFrameLocks noGrp="1"/>
          </p:cNvGraphicFramePr>
          <p:nvPr/>
        </p:nvGraphicFramePr>
        <p:xfrm>
          <a:off x="5604684" y="1854893"/>
          <a:ext cx="2194143" cy="1778524"/>
        </p:xfrm>
        <a:graphic>
          <a:graphicData uri="http://schemas.openxmlformats.org/drawingml/2006/table">
            <a:tbl>
              <a:tblPr firstRow="1" bandRow="1"/>
              <a:tblGrid>
                <a:gridCol w="2194143">
                  <a:extLst>
                    <a:ext uri="{9D8B030D-6E8A-4147-A177-3AD203B41FA5}">
                      <a16:colId xmlns:a16="http://schemas.microsoft.com/office/drawing/2014/main" val="1135906269"/>
                    </a:ext>
                  </a:extLst>
                </a:gridCol>
              </a:tblGrid>
              <a:tr h="6401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30648"/>
                  </a:ext>
                </a:extLst>
              </a:tr>
              <a:tr h="11383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 Capability</a:t>
                      </a:r>
                    </a:p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Development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57258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D38512E9-FEED-4057-B5FC-692B0E8BD13C}"/>
              </a:ext>
            </a:extLst>
          </p:cNvPr>
          <p:cNvGraphicFramePr>
            <a:graphicFrameLocks noGrp="1"/>
          </p:cNvGraphicFramePr>
          <p:nvPr/>
        </p:nvGraphicFramePr>
        <p:xfrm>
          <a:off x="2622454" y="4275390"/>
          <a:ext cx="2208064" cy="1696099"/>
        </p:xfrm>
        <a:graphic>
          <a:graphicData uri="http://schemas.openxmlformats.org/drawingml/2006/table">
            <a:tbl>
              <a:tblPr firstRow="1" bandRow="1"/>
              <a:tblGrid>
                <a:gridCol w="2208064">
                  <a:extLst>
                    <a:ext uri="{9D8B030D-6E8A-4147-A177-3AD203B41FA5}">
                      <a16:colId xmlns:a16="http://schemas.microsoft.com/office/drawing/2014/main" val="1135906269"/>
                    </a:ext>
                  </a:extLst>
                </a:gridCol>
              </a:tblGrid>
              <a:tr h="5111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30648"/>
                  </a:ext>
                </a:extLst>
              </a:tr>
              <a:tr h="11849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 &amp; </a:t>
                      </a:r>
                    </a:p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Change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57258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3580CAB-7D75-4348-B1D6-51F470B752BA}"/>
              </a:ext>
            </a:extLst>
          </p:cNvPr>
          <p:cNvGraphicFramePr>
            <a:graphicFrameLocks noGrp="1"/>
          </p:cNvGraphicFramePr>
          <p:nvPr/>
        </p:nvGraphicFramePr>
        <p:xfrm>
          <a:off x="5598285" y="4299241"/>
          <a:ext cx="2190053" cy="1696099"/>
        </p:xfrm>
        <a:graphic>
          <a:graphicData uri="http://schemas.openxmlformats.org/drawingml/2006/table">
            <a:tbl>
              <a:tblPr firstRow="1" bandRow="1"/>
              <a:tblGrid>
                <a:gridCol w="2190053">
                  <a:extLst>
                    <a:ext uri="{9D8B030D-6E8A-4147-A177-3AD203B41FA5}">
                      <a16:colId xmlns:a16="http://schemas.microsoft.com/office/drawing/2014/main" val="1135906269"/>
                    </a:ext>
                  </a:extLst>
                </a:gridCol>
              </a:tblGrid>
              <a:tr h="4987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30648"/>
                  </a:ext>
                </a:extLst>
              </a:tr>
              <a:tr h="11973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&amp; Family Quality of Life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57258"/>
                  </a:ext>
                </a:extLst>
              </a:tr>
            </a:tbl>
          </a:graphicData>
        </a:graphic>
      </p:graphicFrame>
      <p:pic>
        <p:nvPicPr>
          <p:cNvPr id="6" name="Graphic 5" descr="Circles with arrows with solid fill">
            <a:extLst>
              <a:ext uri="{FF2B5EF4-FFF2-40B4-BE49-F238E27FC236}">
                <a16:creationId xmlns:a16="http://schemas.microsoft.com/office/drawing/2014/main" id="{DB54172C-F51D-4580-AAE1-EE4ED7EB2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4550" y="1852328"/>
            <a:ext cx="593431" cy="593431"/>
          </a:xfrm>
          <a:prstGeom prst="rect">
            <a:avLst/>
          </a:prstGeom>
        </p:spPr>
      </p:pic>
      <p:pic>
        <p:nvPicPr>
          <p:cNvPr id="7" name="Graphic 6" descr="Meeting with solid fill">
            <a:extLst>
              <a:ext uri="{FF2B5EF4-FFF2-40B4-BE49-F238E27FC236}">
                <a16:creationId xmlns:a16="http://schemas.microsoft.com/office/drawing/2014/main" id="{41141C33-6C4F-43E2-87E7-C835BB5A0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8720" y="1863455"/>
            <a:ext cx="593431" cy="593431"/>
          </a:xfrm>
          <a:prstGeom prst="rect">
            <a:avLst/>
          </a:prstGeom>
        </p:spPr>
      </p:pic>
      <p:pic>
        <p:nvPicPr>
          <p:cNvPr id="8" name="Graphic 7" descr="Mental Health with solid fill">
            <a:extLst>
              <a:ext uri="{FF2B5EF4-FFF2-40B4-BE49-F238E27FC236}">
                <a16:creationId xmlns:a16="http://schemas.microsoft.com/office/drawing/2014/main" id="{4995D7C8-63A6-40C9-B8E4-79371B8F39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8720" y="4317126"/>
            <a:ext cx="593431" cy="371536"/>
          </a:xfrm>
          <a:prstGeom prst="rect">
            <a:avLst/>
          </a:prstGeom>
        </p:spPr>
      </p:pic>
      <p:pic>
        <p:nvPicPr>
          <p:cNvPr id="9" name="Graphic 8" descr="Polaroid Pictures with solid fill">
            <a:extLst>
              <a:ext uri="{FF2B5EF4-FFF2-40B4-BE49-F238E27FC236}">
                <a16:creationId xmlns:a16="http://schemas.microsoft.com/office/drawing/2014/main" id="{E33A9712-F083-404A-BB64-142E4DAED8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05039" y="4299241"/>
            <a:ext cx="593431" cy="413500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E71A5918-0EAF-42F2-8ABE-A9D338754A84}"/>
              </a:ext>
            </a:extLst>
          </p:cNvPr>
          <p:cNvSpPr txBox="1">
            <a:spLocks/>
          </p:cNvSpPr>
          <p:nvPr/>
        </p:nvSpPr>
        <p:spPr>
          <a:xfrm>
            <a:off x="496683" y="573819"/>
            <a:ext cx="8124595" cy="502862"/>
          </a:xfrm>
          <a:prstGeom prst="rect">
            <a:avLst/>
          </a:prstGeom>
        </p:spPr>
        <p:txBody>
          <a:bodyPr vert="horz" wrap="square" lIns="0" tIns="10319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319" marR="0" lvl="0" indent="0" algn="l" defTabSz="430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Key priorities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EADEA7-566C-5CC2-56BF-A664351CCB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20" y="277858"/>
            <a:ext cx="1639011" cy="82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35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D7CC2720-28F0-4026-96BC-A98822821BED}"/>
              </a:ext>
            </a:extLst>
          </p:cNvPr>
          <p:cNvSpPr txBox="1">
            <a:spLocks noChangeArrowheads="1"/>
          </p:cNvSpPr>
          <p:nvPr/>
        </p:nvSpPr>
        <p:spPr>
          <a:xfrm>
            <a:off x="567060" y="1183303"/>
            <a:ext cx="5719440" cy="431103"/>
          </a:xfrm>
          <a:prstGeom prst="rect">
            <a:avLst/>
          </a:prstGeom>
          <a:noFill/>
        </p:spPr>
        <p:txBody>
          <a:bodyPr vert="horz" lIns="55721" tIns="27861" rIns="55721" bIns="27861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62234">
              <a:defRPr/>
            </a:pP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National outcomes to date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9B4EA-8814-4D6D-8318-7044441B156E}"/>
              </a:ext>
            </a:extLst>
          </p:cNvPr>
          <p:cNvSpPr txBox="1"/>
          <p:nvPr/>
        </p:nvSpPr>
        <p:spPr>
          <a:xfrm>
            <a:off x="795660" y="1611400"/>
            <a:ext cx="7982580" cy="592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1823">
              <a:defRPr/>
            </a:pPr>
            <a:endParaRPr lang="en-GB" sz="138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endParaRPr lang="en-GB" sz="138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endParaRPr lang="en-GB" sz="138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people in LTS have been identified for support from the programme to date</a:t>
            </a: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adults / 16 CYP </a:t>
            </a: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31 NHS Commissioned providers nationally across 56 hospital sites</a:t>
            </a: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people progressed out of LTS </a:t>
            </a:r>
          </a:p>
          <a:p>
            <a:pPr defTabSz="301823">
              <a:defRPr/>
            </a:pP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4 community providers to ensure safe transition</a:t>
            </a:r>
          </a:p>
          <a:p>
            <a:pPr defTabSz="301823">
              <a:defRPr/>
            </a:pP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HOPE(S) training –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2694 staff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208" indent="-179208" defTabSz="30182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HOPE(S) practice leadership qualification with BILD and RRN</a:t>
            </a:r>
          </a:p>
          <a:p>
            <a:pPr defTabSz="301823"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Rigorous academic oversight from Manchester Metropolitan University</a:t>
            </a:r>
          </a:p>
          <a:p>
            <a:pPr defTabSz="301823">
              <a:defRPr/>
            </a:pPr>
            <a:endParaRPr lang="en-GB" sz="138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r>
              <a:rPr lang="en-GB" sz="14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46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46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46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endParaRPr lang="en-GB" sz="146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endParaRPr lang="en-GB" sz="146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endParaRPr lang="en-GB" sz="13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08251-8668-CA2A-6A35-5B9451826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70" y="277859"/>
            <a:ext cx="1581861" cy="796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07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D7CC2720-28F0-4026-96BC-A98822821BED}"/>
              </a:ext>
            </a:extLst>
          </p:cNvPr>
          <p:cNvSpPr txBox="1">
            <a:spLocks noChangeArrowheads="1"/>
          </p:cNvSpPr>
          <p:nvPr/>
        </p:nvSpPr>
        <p:spPr>
          <a:xfrm>
            <a:off x="567060" y="1183303"/>
            <a:ext cx="5719440" cy="431103"/>
          </a:xfrm>
          <a:prstGeom prst="rect">
            <a:avLst/>
          </a:prstGeom>
          <a:noFill/>
        </p:spPr>
        <p:txBody>
          <a:bodyPr vert="horz" lIns="55721" tIns="27861" rIns="55721" bIns="27861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62234">
              <a:defRPr/>
            </a:pP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Sharing best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9B4EA-8814-4D6D-8318-7044441B156E}"/>
              </a:ext>
            </a:extLst>
          </p:cNvPr>
          <p:cNvSpPr txBox="1"/>
          <p:nvPr/>
        </p:nvSpPr>
        <p:spPr>
          <a:xfrm>
            <a:off x="795660" y="1611400"/>
            <a:ext cx="7982580" cy="399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1823">
              <a:defRPr/>
            </a:pPr>
            <a:endParaRPr lang="en-GB" sz="138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endParaRPr lang="en-GB" sz="138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summer more than 240 people, including experts by experience, national leaders and stakeholders, came together in Liverpool for a unique event</a:t>
            </a: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Mersey Care’s CEO Prof Joe Rafferty CBE opened the day and former health minister and co-chair of the national HOPE(S) oversight group Sir Norman Lamb closed it.</a:t>
            </a: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shared powerful stories and expertise which brought together a new community of practice</a:t>
            </a:r>
          </a:p>
          <a:p>
            <a:pPr defTabSz="301823">
              <a:defRPr/>
            </a:pPr>
            <a:endParaRPr lang="en-GB" sz="138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r>
              <a:rPr lang="en-GB" sz="14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46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46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46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endParaRPr lang="en-GB" sz="146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endParaRPr lang="en-GB" sz="146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640" indent="-188640" defTabSz="301823">
              <a:buFont typeface="Arial" panose="020B0604020202020204" pitchFamily="34" charset="0"/>
              <a:buChar char="•"/>
              <a:defRPr/>
            </a:pPr>
            <a:endParaRPr lang="en-GB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01823">
              <a:defRPr/>
            </a:pPr>
            <a:endParaRPr lang="en-GB" sz="13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08251-8668-CA2A-6A35-5B9451826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70" y="277859"/>
            <a:ext cx="1581861" cy="79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erson standing at a podium giving a presentation&#10;&#10;Description automatically generated">
            <a:extLst>
              <a:ext uri="{FF2B5EF4-FFF2-40B4-BE49-F238E27FC236}">
                <a16:creationId xmlns:a16="http://schemas.microsoft.com/office/drawing/2014/main" id="{EF80CA64-912B-5C15-3799-5D3261BBE5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50" y="3835554"/>
            <a:ext cx="4400137" cy="2473549"/>
          </a:xfrm>
          <a:prstGeom prst="rect">
            <a:avLst/>
          </a:prstGeom>
        </p:spPr>
      </p:pic>
      <p:pic>
        <p:nvPicPr>
          <p:cNvPr id="8" name="Picture 7" descr="A poster with text on it&#10;&#10;Description automatically generated">
            <a:extLst>
              <a:ext uri="{FF2B5EF4-FFF2-40B4-BE49-F238E27FC236}">
                <a16:creationId xmlns:a16="http://schemas.microsoft.com/office/drawing/2014/main" id="{6056B7D5-CCD6-BCE5-E4BB-27EE883F2A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60" y="3832260"/>
            <a:ext cx="3715265" cy="24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8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764" y="1770953"/>
            <a:ext cx="8995257" cy="3770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3538"/>
              </a:spcBef>
              <a:buFontTx/>
              <a:buChar char="•"/>
              <a:defRPr/>
            </a:pPr>
            <a:endParaRPr lang="en-US" sz="2000" dirty="0">
              <a:solidFill>
                <a:prstClr val="white">
                  <a:lumMod val="65000"/>
                </a:prst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68003" y="1758950"/>
            <a:ext cx="4434022" cy="306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3538"/>
              </a:spcBef>
              <a:buFontTx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305529" y="612059"/>
            <a:ext cx="7658671" cy="555048"/>
          </a:xfrm>
          <a:noFill/>
        </p:spPr>
        <p:txBody>
          <a:bodyPr anchor="t">
            <a:normAutofit fontScale="90000"/>
          </a:bodyPr>
          <a:lstStyle/>
          <a:p>
            <a:pPr algn="l"/>
            <a:br>
              <a:rPr lang="en-US" sz="31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</a:br>
            <a:br>
              <a:rPr lang="en-US" sz="31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</a:br>
            <a:br>
              <a:rPr lang="en-US" sz="31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</a:br>
            <a:br>
              <a:rPr lang="en-US" sz="31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</a:br>
            <a:r>
              <a:rPr lang="en-US" sz="31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 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Dr Jennifer Kilcoyne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Clinical Director &amp; Director for the National HOPE(S)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NHSE Collaborative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Mersey Care NHS Foundation Trust		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Jennifer.Kilcoyne</a:t>
            </a:r>
            <a:r>
              <a:rPr lang="en-GB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merseycare.nhs.uk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Danny Angus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Associate Director for the National HOPE(S)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NHSE Collaborative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Mersey Care NHS Foundation Trust		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danny.angus@merseycare.nhs.uk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/>
              <a:t> </a:t>
            </a: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br>
              <a:rPr lang="en-GB" sz="2400" u="sng" dirty="0"/>
            </a:br>
            <a:br>
              <a:rPr lang="en-GB" sz="2400" u="sng" dirty="0"/>
            </a:br>
            <a:b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sz="3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Culture"/>
          <p:cNvSpPr>
            <a:spLocks noChangeAspect="1" noChangeArrowheads="1"/>
          </p:cNvSpPr>
          <p:nvPr/>
        </p:nvSpPr>
        <p:spPr bwMode="auto">
          <a:xfrm>
            <a:off x="63500" y="-685800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ea typeface="ヒラギノ角ゴ Pro W3" pitchFamily="-84" charset="-128"/>
            </a:endParaRPr>
          </a:p>
        </p:txBody>
      </p:sp>
      <p:sp>
        <p:nvSpPr>
          <p:cNvPr id="3" name="AutoShape 4" descr="Image result for Culture"/>
          <p:cNvSpPr>
            <a:spLocks noChangeAspect="1" noChangeArrowheads="1"/>
          </p:cNvSpPr>
          <p:nvPr/>
        </p:nvSpPr>
        <p:spPr bwMode="auto">
          <a:xfrm>
            <a:off x="215900" y="-533400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ea typeface="ヒラギノ角ゴ Pro W3" pitchFamily="-84" charset="-128"/>
            </a:endParaRPr>
          </a:p>
        </p:txBody>
      </p:sp>
      <p:sp>
        <p:nvSpPr>
          <p:cNvPr id="6" name="AutoShape 6" descr="Image result for Culture"/>
          <p:cNvSpPr>
            <a:spLocks noChangeAspect="1" noChangeArrowheads="1"/>
          </p:cNvSpPr>
          <p:nvPr/>
        </p:nvSpPr>
        <p:spPr bwMode="auto">
          <a:xfrm>
            <a:off x="368300" y="-381000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ea typeface="ヒラギノ角ゴ Pro W3" pitchFamily="-84" charset="-128"/>
            </a:endParaRPr>
          </a:p>
        </p:txBody>
      </p:sp>
      <p:sp>
        <p:nvSpPr>
          <p:cNvPr id="7" name="AutoShape 8" descr="Image result for Culture"/>
          <p:cNvSpPr>
            <a:spLocks noChangeAspect="1" noChangeArrowheads="1"/>
          </p:cNvSpPr>
          <p:nvPr/>
        </p:nvSpPr>
        <p:spPr bwMode="auto">
          <a:xfrm>
            <a:off x="63507" y="-746125"/>
            <a:ext cx="27336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ea typeface="ヒラギノ角ゴ Pro W3" pitchFamily="-84" charset="-128"/>
            </a:endParaRPr>
          </a:p>
        </p:txBody>
      </p:sp>
      <p:sp>
        <p:nvSpPr>
          <p:cNvPr id="10" name="AutoShape 10" descr="Image result for Culture"/>
          <p:cNvSpPr>
            <a:spLocks noChangeAspect="1" noChangeArrowheads="1"/>
          </p:cNvSpPr>
          <p:nvPr/>
        </p:nvSpPr>
        <p:spPr bwMode="auto">
          <a:xfrm>
            <a:off x="215906" y="-593725"/>
            <a:ext cx="27336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  <a:ea typeface="ヒラギノ角ゴ Pro W3" pitchFamily="-84" charset="-128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213515" y="500386"/>
            <a:ext cx="5703083" cy="5550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30322">
              <a:defRPr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422792" y="955675"/>
            <a:ext cx="5703083" cy="5550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30322">
              <a:defRPr/>
            </a:pP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Further Information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36BEC-D9D1-27F1-A9E8-F06A5E8404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46" y="254055"/>
            <a:ext cx="1838325" cy="823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35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C26EA7352E34F86D4AA562782FF22" ma:contentTypeVersion="13" ma:contentTypeDescription="Create a new document." ma:contentTypeScope="" ma:versionID="e8ffb381dc51d2fceebd42fbdef89bd8">
  <xsd:schema xmlns:xsd="http://www.w3.org/2001/XMLSchema" xmlns:xs="http://www.w3.org/2001/XMLSchema" xmlns:p="http://schemas.microsoft.com/office/2006/metadata/properties" xmlns:ns2="6428267d-7394-45d4-b8b7-44b2fb490a7d" xmlns:ns3="a4985664-5b4c-40ea-9def-4dfc50360a43" targetNamespace="http://schemas.microsoft.com/office/2006/metadata/properties" ma:root="true" ma:fieldsID="789153712163ec0c3036b81b29c43aa5" ns2:_="" ns3:_="">
    <xsd:import namespace="6428267d-7394-45d4-b8b7-44b2fb490a7d"/>
    <xsd:import namespace="a4985664-5b4c-40ea-9def-4dfc50360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8267d-7394-45d4-b8b7-44b2fb490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661ed98-3636-4268-8815-0c4e8562ba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85664-5b4c-40ea-9def-4dfc50360a4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99752b3-8903-41af-b2a5-317a5ef81e06}" ma:internalName="TaxCatchAll" ma:showField="CatchAllData" ma:web="a4985664-5b4c-40ea-9def-4dfc50360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985664-5b4c-40ea-9def-4dfc50360a43" xsi:nil="true"/>
    <lcf76f155ced4ddcb4097134ff3c332f xmlns="6428267d-7394-45d4-b8b7-44b2fb490a7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3E4172-B374-4B2A-AB91-6E0AB0EC7011}"/>
</file>

<file path=customXml/itemProps2.xml><?xml version="1.0" encoding="utf-8"?>
<ds:datastoreItem xmlns:ds="http://schemas.openxmlformats.org/officeDocument/2006/customXml" ds:itemID="{EFC2071D-EB8B-4698-9119-10CC8F962B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F479FF-0C9F-4B0F-BF76-5AFEBBA0E41B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40ee9dc-6919-4f97-bf6a-895303b692d5"/>
    <ds:schemaRef ds:uri="c0b5aecc-94d9-49fb-a432-c035c244e6f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8577</TotalTime>
  <Words>334</Words>
  <Application>Microsoft Office PowerPoint</Application>
  <PresentationFormat>A4 Paper (210x297 mm)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ヒラギノ角ゴ Pro W3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Dr Jennifer Kilcoyne      Clinical Director &amp; Director for the National HOPE(S)       NHSE Collaborative      Mersey Care NHS Foundation Trust        Jennifer.Kilcoyne@merseycare.nhs.uk        Danny Angus      Associate Director for the National HOPE(S)       NHSE Collaborative      Mersey Care NHS Foundation Trust        danny.angus@merseycare.nhs.uk               </vt:lpstr>
    </vt:vector>
  </TitlesOfParts>
  <Company>n/a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Dodd</dc:creator>
  <cp:lastModifiedBy>Danny Angus</cp:lastModifiedBy>
  <cp:revision>348</cp:revision>
  <cp:lastPrinted>2023-06-05T14:55:34Z</cp:lastPrinted>
  <dcterms:created xsi:type="dcterms:W3CDTF">2021-03-08T14:46:51Z</dcterms:created>
  <dcterms:modified xsi:type="dcterms:W3CDTF">2024-04-22T14:03:27Z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c4b6eae2-9823-47a0-9d84-66cae685bda6</vt:lpwstr>
  </property>
  <property fmtid="{D5CDD505-2E9C-101B-9397-08002B2CF9AE}" pid="3" name="ContentTypeId">
    <vt:lpwstr>0x01010018AC26EA7352E34F86D4AA562782FF22</vt:lpwstr>
  </property>
  <property fmtid="{D5CDD505-2E9C-101B-9397-08002B2CF9AE}" pid="4" name="WinDIP File ID">
    <vt:lpwstr>020f2d50-249c-4652-8427-1a2ed356b5ea</vt:lpwstr>
  </property>
</Properties>
</file>