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76" r:id="rId5"/>
  </p:sldMasterIdLst>
  <p:notesMasterIdLst>
    <p:notesMasterId r:id="rId20"/>
  </p:notesMasterIdLst>
  <p:sldIdLst>
    <p:sldId id="2145707297" r:id="rId6"/>
    <p:sldId id="257" r:id="rId7"/>
    <p:sldId id="2147473588" r:id="rId8"/>
    <p:sldId id="2147475006" r:id="rId9"/>
    <p:sldId id="2147473716" r:id="rId10"/>
    <p:sldId id="2147473682" r:id="rId11"/>
    <p:sldId id="2147473689" r:id="rId12"/>
    <p:sldId id="2147473696" r:id="rId13"/>
    <p:sldId id="2147473691" r:id="rId14"/>
    <p:sldId id="258" r:id="rId15"/>
    <p:sldId id="2147475007" r:id="rId16"/>
    <p:sldId id="2147473715" r:id="rId17"/>
    <p:sldId id="2147473593" r:id="rId18"/>
    <p:sldId id="214570730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1CB0A6-1E14-4BF5-8814-AEB3E567B932}">
          <p14:sldIdLst>
            <p14:sldId id="2145707297"/>
            <p14:sldId id="257"/>
            <p14:sldId id="2147473588"/>
            <p14:sldId id="2147475006"/>
            <p14:sldId id="2147473716"/>
            <p14:sldId id="2147473682"/>
            <p14:sldId id="2147473689"/>
            <p14:sldId id="2147473696"/>
            <p14:sldId id="2147473691"/>
            <p14:sldId id="258"/>
            <p14:sldId id="2147475007"/>
            <p14:sldId id="2147473715"/>
            <p14:sldId id="2147473593"/>
            <p14:sldId id="2145707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8"/>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796" autoAdjust="0"/>
  </p:normalViewPr>
  <p:slideViewPr>
    <p:cSldViewPr snapToGrid="0">
      <p:cViewPr varScale="1">
        <p:scale>
          <a:sx n="105" d="100"/>
          <a:sy n="105" d="100"/>
        </p:scale>
        <p:origin x="100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4.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3.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23.svg"/><Relationship Id="rId4" Type="http://schemas.openxmlformats.org/officeDocument/2006/relationships/image" Target="../media/image37.svg"/><Relationship Id="rId9" Type="http://schemas.openxmlformats.org/officeDocument/2006/relationships/image" Target="../media/image22.png"/><Relationship Id="rId14" Type="http://schemas.openxmlformats.org/officeDocument/2006/relationships/image" Target="../media/image4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4.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3.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23.svg"/><Relationship Id="rId4" Type="http://schemas.openxmlformats.org/officeDocument/2006/relationships/image" Target="../media/image37.svg"/><Relationship Id="rId9" Type="http://schemas.openxmlformats.org/officeDocument/2006/relationships/image" Target="../media/image22.png"/><Relationship Id="rId1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48BCE-1BF2-4DDE-A519-82A928671D5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3CF7C8-31BF-4072-A189-315730F58B31}">
      <dgm:prSet/>
      <dgm:spPr/>
      <dgm:t>
        <a:bodyPr/>
        <a:lstStyle/>
        <a:p>
          <a:r>
            <a:rPr lang="en-GB"/>
            <a:t>Lead by example, move from performance management to performance improvement.  </a:t>
          </a:r>
          <a:endParaRPr lang="en-US"/>
        </a:p>
      </dgm:t>
    </dgm:pt>
    <dgm:pt modelId="{F212D0F4-A6CD-4828-A0B4-095B4DB93164}" type="parTrans" cxnId="{E98D60D8-3EE8-485C-827D-247B9CECF244}">
      <dgm:prSet/>
      <dgm:spPr/>
      <dgm:t>
        <a:bodyPr/>
        <a:lstStyle/>
        <a:p>
          <a:endParaRPr lang="en-US"/>
        </a:p>
      </dgm:t>
    </dgm:pt>
    <dgm:pt modelId="{F1120D94-E6F9-4F18-BBEE-6F8443D69CDA}" type="sibTrans" cxnId="{E98D60D8-3EE8-485C-827D-247B9CECF244}">
      <dgm:prSet/>
      <dgm:spPr/>
      <dgm:t>
        <a:bodyPr/>
        <a:lstStyle/>
        <a:p>
          <a:endParaRPr lang="en-US"/>
        </a:p>
      </dgm:t>
    </dgm:pt>
    <dgm:pt modelId="{CACB9669-4128-4366-853F-FBF618437FCD}">
      <dgm:prSet/>
      <dgm:spPr/>
      <dgm:t>
        <a:bodyPr/>
        <a:lstStyle/>
        <a:p>
          <a:r>
            <a:rPr lang="en-GB"/>
            <a:t>Change leadership behaviours and make sure to use quality improvement methodologies</a:t>
          </a:r>
          <a:endParaRPr lang="en-US"/>
        </a:p>
      </dgm:t>
    </dgm:pt>
    <dgm:pt modelId="{0F36B99A-B7E7-4A30-A8CF-EAD9CB79DFB1}" type="parTrans" cxnId="{DF95B24D-34C1-4B20-9697-B57031C5699F}">
      <dgm:prSet/>
      <dgm:spPr/>
      <dgm:t>
        <a:bodyPr/>
        <a:lstStyle/>
        <a:p>
          <a:endParaRPr lang="en-US"/>
        </a:p>
      </dgm:t>
    </dgm:pt>
    <dgm:pt modelId="{A925D592-192E-4AD0-85FC-E34F9B095834}" type="sibTrans" cxnId="{DF95B24D-34C1-4B20-9697-B57031C5699F}">
      <dgm:prSet/>
      <dgm:spPr/>
      <dgm:t>
        <a:bodyPr/>
        <a:lstStyle/>
        <a:p>
          <a:endParaRPr lang="en-US"/>
        </a:p>
      </dgm:t>
    </dgm:pt>
    <dgm:pt modelId="{B913CF37-18E6-406A-8E0E-40995418E514}">
      <dgm:prSet/>
      <dgm:spPr/>
      <dgm:t>
        <a:bodyPr/>
        <a:lstStyle/>
        <a:p>
          <a:r>
            <a:rPr lang="en-GB"/>
            <a:t>Have a smaller but high-quality resources that support improvement</a:t>
          </a:r>
          <a:endParaRPr lang="en-US"/>
        </a:p>
      </dgm:t>
    </dgm:pt>
    <dgm:pt modelId="{6A2D957F-6B03-4D52-BD01-92E0F1E95B87}" type="parTrans" cxnId="{CAAEDC58-42A3-4B2C-9626-EBE3543DD869}">
      <dgm:prSet/>
      <dgm:spPr/>
      <dgm:t>
        <a:bodyPr/>
        <a:lstStyle/>
        <a:p>
          <a:endParaRPr lang="en-US"/>
        </a:p>
      </dgm:t>
    </dgm:pt>
    <dgm:pt modelId="{331B03DF-3321-4953-9C26-506814FDCCF0}" type="sibTrans" cxnId="{CAAEDC58-42A3-4B2C-9626-EBE3543DD869}">
      <dgm:prSet/>
      <dgm:spPr/>
      <dgm:t>
        <a:bodyPr/>
        <a:lstStyle/>
        <a:p>
          <a:endParaRPr lang="en-US"/>
        </a:p>
      </dgm:t>
    </dgm:pt>
    <dgm:pt modelId="{3E6CD606-56BD-4F3E-B2B6-B33082C91F84}">
      <dgm:prSet/>
      <dgm:spPr/>
      <dgm:t>
        <a:bodyPr/>
        <a:lstStyle/>
        <a:p>
          <a:r>
            <a:rPr lang="en-GB"/>
            <a:t>Align our regulatory framework, the system oversight, the well-led framework and work jointly with the CQC.  </a:t>
          </a:r>
          <a:endParaRPr lang="en-US"/>
        </a:p>
      </dgm:t>
    </dgm:pt>
    <dgm:pt modelId="{664FA4FF-1864-436F-B771-38AD9B2FAF54}" type="parTrans" cxnId="{7B83D2E2-644F-4D7E-9249-3ED991418045}">
      <dgm:prSet/>
      <dgm:spPr/>
      <dgm:t>
        <a:bodyPr/>
        <a:lstStyle/>
        <a:p>
          <a:endParaRPr lang="en-US"/>
        </a:p>
      </dgm:t>
    </dgm:pt>
    <dgm:pt modelId="{6982894C-4D7B-4A60-9817-0FB2FCF4D112}" type="sibTrans" cxnId="{7B83D2E2-644F-4D7E-9249-3ED991418045}">
      <dgm:prSet/>
      <dgm:spPr/>
      <dgm:t>
        <a:bodyPr/>
        <a:lstStyle/>
        <a:p>
          <a:endParaRPr lang="en-US"/>
        </a:p>
      </dgm:t>
    </dgm:pt>
    <dgm:pt modelId="{7293E50F-6665-43E8-927A-64B79E6CD9E9}">
      <dgm:prSet/>
      <dgm:spPr/>
      <dgm:t>
        <a:bodyPr/>
        <a:lstStyle/>
        <a:p>
          <a:r>
            <a:rPr lang="en-GB"/>
            <a:t>Develop a simple, jargon-free self-assessment for improvement</a:t>
          </a:r>
          <a:endParaRPr lang="en-US"/>
        </a:p>
      </dgm:t>
    </dgm:pt>
    <dgm:pt modelId="{BC9ABCC1-87B7-4623-B33B-A5C118B022D8}" type="parTrans" cxnId="{9500C771-45D8-44E8-B710-B33648994971}">
      <dgm:prSet/>
      <dgm:spPr/>
      <dgm:t>
        <a:bodyPr/>
        <a:lstStyle/>
        <a:p>
          <a:endParaRPr lang="en-US"/>
        </a:p>
      </dgm:t>
    </dgm:pt>
    <dgm:pt modelId="{07D88814-5446-4946-88F0-02456A58B087}" type="sibTrans" cxnId="{9500C771-45D8-44E8-B710-B33648994971}">
      <dgm:prSet/>
      <dgm:spPr/>
      <dgm:t>
        <a:bodyPr/>
        <a:lstStyle/>
        <a:p>
          <a:endParaRPr lang="en-US"/>
        </a:p>
      </dgm:t>
    </dgm:pt>
    <dgm:pt modelId="{02B92512-F5DD-448B-8FB3-ABA8A570F558}">
      <dgm:prSet/>
      <dgm:spPr/>
      <dgm:t>
        <a:bodyPr/>
        <a:lstStyle/>
        <a:p>
          <a:r>
            <a:rPr lang="en-GB"/>
            <a:t>Find ways in which organisations can leverage their assets and support those who are the most challenged.</a:t>
          </a:r>
          <a:endParaRPr lang="en-US"/>
        </a:p>
      </dgm:t>
    </dgm:pt>
    <dgm:pt modelId="{4D1BD5A2-D8D1-4E34-AFD5-4D307EBE3E4E}" type="parTrans" cxnId="{3A9BA778-9FEB-444D-B931-A376DAFF1B10}">
      <dgm:prSet/>
      <dgm:spPr/>
      <dgm:t>
        <a:bodyPr/>
        <a:lstStyle/>
        <a:p>
          <a:endParaRPr lang="en-US"/>
        </a:p>
      </dgm:t>
    </dgm:pt>
    <dgm:pt modelId="{E83151AB-FDFC-4065-AA28-E2B85ED67D38}" type="sibTrans" cxnId="{3A9BA778-9FEB-444D-B931-A376DAFF1B10}">
      <dgm:prSet/>
      <dgm:spPr/>
      <dgm:t>
        <a:bodyPr/>
        <a:lstStyle/>
        <a:p>
          <a:endParaRPr lang="en-US"/>
        </a:p>
      </dgm:t>
    </dgm:pt>
    <dgm:pt modelId="{0172329C-941E-4A91-B4E8-5CF00E0FF581}" type="pres">
      <dgm:prSet presAssocID="{A3A48BCE-1BF2-4DDE-A519-82A928671D50}" presName="root" presStyleCnt="0">
        <dgm:presLayoutVars>
          <dgm:dir/>
          <dgm:resizeHandles val="exact"/>
        </dgm:presLayoutVars>
      </dgm:prSet>
      <dgm:spPr/>
    </dgm:pt>
    <dgm:pt modelId="{D4E931A0-BAD3-4B61-B467-D104375CDE51}" type="pres">
      <dgm:prSet presAssocID="{493CF7C8-31BF-4072-A189-315730F58B31}" presName="compNode" presStyleCnt="0"/>
      <dgm:spPr/>
    </dgm:pt>
    <dgm:pt modelId="{FDD03F88-61C0-40FF-A53E-26CA71126DCF}" type="pres">
      <dgm:prSet presAssocID="{493CF7C8-31BF-4072-A189-315730F58B31}" presName="bgRect" presStyleLbl="bgShp" presStyleIdx="0" presStyleCnt="6"/>
      <dgm:spPr>
        <a:xfrm>
          <a:off x="0" y="1334"/>
          <a:ext cx="10832011" cy="590546"/>
        </a:xfrm>
        <a:prstGeom prst="roundRect">
          <a:avLst>
            <a:gd name="adj" fmla="val 10000"/>
          </a:avLst>
        </a:prstGeom>
        <a:solidFill>
          <a:srgbClr val="425563">
            <a:lumMod val="20000"/>
            <a:lumOff val="80000"/>
          </a:srgbClr>
        </a:solidFill>
        <a:ln>
          <a:noFill/>
        </a:ln>
        <a:effectLst/>
      </dgm:spPr>
    </dgm:pt>
    <dgm:pt modelId="{D874DFFA-A44B-4D3D-B845-F10C386C5B46}" type="pres">
      <dgm:prSet presAssocID="{493CF7C8-31BF-4072-A189-315730F58B3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6D7F7FDC-8EDE-423E-8695-CB542621AB3E}" type="pres">
      <dgm:prSet presAssocID="{493CF7C8-31BF-4072-A189-315730F58B31}" presName="spaceRect" presStyleCnt="0"/>
      <dgm:spPr/>
    </dgm:pt>
    <dgm:pt modelId="{F3A9CECA-1220-4482-AAF2-23E48C4603A2}" type="pres">
      <dgm:prSet presAssocID="{493CF7C8-31BF-4072-A189-315730F58B31}" presName="parTx" presStyleLbl="revTx" presStyleIdx="0" presStyleCnt="6">
        <dgm:presLayoutVars>
          <dgm:chMax val="0"/>
          <dgm:chPref val="0"/>
        </dgm:presLayoutVars>
      </dgm:prSet>
      <dgm:spPr/>
    </dgm:pt>
    <dgm:pt modelId="{E06A5250-2254-48CD-9FCE-86985EB2F2D3}" type="pres">
      <dgm:prSet presAssocID="{F1120D94-E6F9-4F18-BBEE-6F8443D69CDA}" presName="sibTrans" presStyleCnt="0"/>
      <dgm:spPr/>
    </dgm:pt>
    <dgm:pt modelId="{3745DBC8-7A6A-43EF-BD30-AE9AB7D750EF}" type="pres">
      <dgm:prSet presAssocID="{CACB9669-4128-4366-853F-FBF618437FCD}" presName="compNode" presStyleCnt="0"/>
      <dgm:spPr/>
    </dgm:pt>
    <dgm:pt modelId="{74D13433-B5A1-48B5-AD97-6FA9442A52A8}" type="pres">
      <dgm:prSet presAssocID="{CACB9669-4128-4366-853F-FBF618437FCD}" presName="bgRect" presStyleLbl="bgShp" presStyleIdx="1" presStyleCnt="6"/>
      <dgm:spPr>
        <a:solidFill>
          <a:schemeClr val="accent6">
            <a:lumMod val="20000"/>
            <a:lumOff val="80000"/>
          </a:schemeClr>
        </a:solidFill>
      </dgm:spPr>
    </dgm:pt>
    <dgm:pt modelId="{B3C17996-6551-4E6C-853C-D2BE33D5F491}" type="pres">
      <dgm:prSet presAssocID="{CACB9669-4128-4366-853F-FBF618437FC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77247F3C-6D8D-4BD9-8317-FA598A8B6202}" type="pres">
      <dgm:prSet presAssocID="{CACB9669-4128-4366-853F-FBF618437FCD}" presName="spaceRect" presStyleCnt="0"/>
      <dgm:spPr/>
    </dgm:pt>
    <dgm:pt modelId="{D92BDDDF-7415-4524-BE43-BE71F5A67A76}" type="pres">
      <dgm:prSet presAssocID="{CACB9669-4128-4366-853F-FBF618437FCD}" presName="parTx" presStyleLbl="revTx" presStyleIdx="1" presStyleCnt="6">
        <dgm:presLayoutVars>
          <dgm:chMax val="0"/>
          <dgm:chPref val="0"/>
        </dgm:presLayoutVars>
      </dgm:prSet>
      <dgm:spPr/>
    </dgm:pt>
    <dgm:pt modelId="{3E174862-67C0-41F4-9775-297EC48620CD}" type="pres">
      <dgm:prSet presAssocID="{A925D592-192E-4AD0-85FC-E34F9B095834}" presName="sibTrans" presStyleCnt="0"/>
      <dgm:spPr/>
    </dgm:pt>
    <dgm:pt modelId="{E153F98F-70B5-416E-8551-66AC31A0E660}" type="pres">
      <dgm:prSet presAssocID="{B913CF37-18E6-406A-8E0E-40995418E514}" presName="compNode" presStyleCnt="0"/>
      <dgm:spPr/>
    </dgm:pt>
    <dgm:pt modelId="{EA6544C5-4FAB-4625-A20A-CFD31AB36674}" type="pres">
      <dgm:prSet presAssocID="{B913CF37-18E6-406A-8E0E-40995418E514}" presName="bgRect" presStyleLbl="bgShp" presStyleIdx="2" presStyleCnt="6"/>
      <dgm:spPr>
        <a:solidFill>
          <a:schemeClr val="accent6">
            <a:lumMod val="20000"/>
            <a:lumOff val="80000"/>
          </a:schemeClr>
        </a:solidFill>
      </dgm:spPr>
    </dgm:pt>
    <dgm:pt modelId="{350C3942-EE1F-4C16-9DF0-23BD2D58D704}" type="pres">
      <dgm:prSet presAssocID="{B913CF37-18E6-406A-8E0E-40995418E51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nternet outline"/>
        </a:ext>
      </dgm:extLst>
    </dgm:pt>
    <dgm:pt modelId="{39205748-E6C7-49E9-ACF8-A5CDB1DB27E9}" type="pres">
      <dgm:prSet presAssocID="{B913CF37-18E6-406A-8E0E-40995418E514}" presName="spaceRect" presStyleCnt="0"/>
      <dgm:spPr/>
    </dgm:pt>
    <dgm:pt modelId="{A153F730-F8E8-4DC1-B221-EC2AD87FA4C7}" type="pres">
      <dgm:prSet presAssocID="{B913CF37-18E6-406A-8E0E-40995418E514}" presName="parTx" presStyleLbl="revTx" presStyleIdx="2" presStyleCnt="6">
        <dgm:presLayoutVars>
          <dgm:chMax val="0"/>
          <dgm:chPref val="0"/>
        </dgm:presLayoutVars>
      </dgm:prSet>
      <dgm:spPr/>
    </dgm:pt>
    <dgm:pt modelId="{1CDA1920-3E19-4737-88F3-457CD024F84F}" type="pres">
      <dgm:prSet presAssocID="{331B03DF-3321-4953-9C26-506814FDCCF0}" presName="sibTrans" presStyleCnt="0"/>
      <dgm:spPr/>
    </dgm:pt>
    <dgm:pt modelId="{088C4AD5-1ED8-41A4-A144-566A6179755D}" type="pres">
      <dgm:prSet presAssocID="{3E6CD606-56BD-4F3E-B2B6-B33082C91F84}" presName="compNode" presStyleCnt="0"/>
      <dgm:spPr/>
    </dgm:pt>
    <dgm:pt modelId="{CBC41DEE-D13B-40C3-A77D-A9AB413B4568}" type="pres">
      <dgm:prSet presAssocID="{3E6CD606-56BD-4F3E-B2B6-B33082C91F84}" presName="bgRect" presStyleLbl="bgShp" presStyleIdx="3" presStyleCnt="6"/>
      <dgm:spPr>
        <a:solidFill>
          <a:schemeClr val="accent6">
            <a:lumMod val="20000"/>
            <a:lumOff val="80000"/>
          </a:schemeClr>
        </a:solidFill>
      </dgm:spPr>
    </dgm:pt>
    <dgm:pt modelId="{9B6B9064-B4BC-43BD-A45F-89AB9F63D207}" type="pres">
      <dgm:prSet presAssocID="{3E6CD606-56BD-4F3E-B2B6-B33082C91F8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033C0CC8-F530-4892-9426-BFDC8A8278F5}" type="pres">
      <dgm:prSet presAssocID="{3E6CD606-56BD-4F3E-B2B6-B33082C91F84}" presName="spaceRect" presStyleCnt="0"/>
      <dgm:spPr/>
    </dgm:pt>
    <dgm:pt modelId="{9BC7E915-785E-4994-A398-DF0A7E399DD4}" type="pres">
      <dgm:prSet presAssocID="{3E6CD606-56BD-4F3E-B2B6-B33082C91F84}" presName="parTx" presStyleLbl="revTx" presStyleIdx="3" presStyleCnt="6">
        <dgm:presLayoutVars>
          <dgm:chMax val="0"/>
          <dgm:chPref val="0"/>
        </dgm:presLayoutVars>
      </dgm:prSet>
      <dgm:spPr/>
    </dgm:pt>
    <dgm:pt modelId="{56DDBCB4-CA2D-48FE-B9A6-FAC82295FDDE}" type="pres">
      <dgm:prSet presAssocID="{6982894C-4D7B-4A60-9817-0FB2FCF4D112}" presName="sibTrans" presStyleCnt="0"/>
      <dgm:spPr/>
    </dgm:pt>
    <dgm:pt modelId="{A28D27A9-E53F-4D50-B71A-10F28D1BB5FD}" type="pres">
      <dgm:prSet presAssocID="{7293E50F-6665-43E8-927A-64B79E6CD9E9}" presName="compNode" presStyleCnt="0"/>
      <dgm:spPr/>
    </dgm:pt>
    <dgm:pt modelId="{AA81BFA7-E076-4838-9283-FD5E6FD4A33C}" type="pres">
      <dgm:prSet presAssocID="{7293E50F-6665-43E8-927A-64B79E6CD9E9}" presName="bgRect" presStyleLbl="bgShp" presStyleIdx="4" presStyleCnt="6"/>
      <dgm:spPr>
        <a:solidFill>
          <a:schemeClr val="accent6">
            <a:lumMod val="20000"/>
            <a:lumOff val="80000"/>
          </a:schemeClr>
        </a:solidFill>
      </dgm:spPr>
    </dgm:pt>
    <dgm:pt modelId="{CC2DC824-45E7-451C-A50E-E62BD5C20232}" type="pres">
      <dgm:prSet presAssocID="{7293E50F-6665-43E8-927A-64B79E6CD9E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lipboard Ticked outline"/>
        </a:ext>
      </dgm:extLst>
    </dgm:pt>
    <dgm:pt modelId="{5347046E-A6E6-46B5-85DB-C97D8888DD89}" type="pres">
      <dgm:prSet presAssocID="{7293E50F-6665-43E8-927A-64B79E6CD9E9}" presName="spaceRect" presStyleCnt="0"/>
      <dgm:spPr/>
    </dgm:pt>
    <dgm:pt modelId="{E0A86E91-85CA-428D-9CFB-28030F1946E6}" type="pres">
      <dgm:prSet presAssocID="{7293E50F-6665-43E8-927A-64B79E6CD9E9}" presName="parTx" presStyleLbl="revTx" presStyleIdx="4" presStyleCnt="6" custScaleY="121448">
        <dgm:presLayoutVars>
          <dgm:chMax val="0"/>
          <dgm:chPref val="0"/>
        </dgm:presLayoutVars>
      </dgm:prSet>
      <dgm:spPr/>
    </dgm:pt>
    <dgm:pt modelId="{E3E12D08-2FF9-46A8-8DD8-4EA86226808B}" type="pres">
      <dgm:prSet presAssocID="{07D88814-5446-4946-88F0-02456A58B087}" presName="sibTrans" presStyleCnt="0"/>
      <dgm:spPr/>
    </dgm:pt>
    <dgm:pt modelId="{7D6E4631-11BC-4AF0-87BA-078C0CD22246}" type="pres">
      <dgm:prSet presAssocID="{02B92512-F5DD-448B-8FB3-ABA8A570F558}" presName="compNode" presStyleCnt="0"/>
      <dgm:spPr/>
    </dgm:pt>
    <dgm:pt modelId="{A8569E2F-EEA6-4A1C-A77F-6D5B1B9B05E2}" type="pres">
      <dgm:prSet presAssocID="{02B92512-F5DD-448B-8FB3-ABA8A570F558}" presName="bgRect" presStyleLbl="bgShp" presStyleIdx="5" presStyleCnt="6"/>
      <dgm:spPr>
        <a:solidFill>
          <a:schemeClr val="accent6">
            <a:lumMod val="20000"/>
            <a:lumOff val="80000"/>
          </a:schemeClr>
        </a:solidFill>
      </dgm:spPr>
    </dgm:pt>
    <dgm:pt modelId="{4E63FB9C-E778-4BC1-A3AC-384FD5978881}" type="pres">
      <dgm:prSet presAssocID="{02B92512-F5DD-448B-8FB3-ABA8A570F55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nections"/>
        </a:ext>
      </dgm:extLst>
    </dgm:pt>
    <dgm:pt modelId="{3E97B6EA-8D5F-44F5-A6D7-1D3C532C0656}" type="pres">
      <dgm:prSet presAssocID="{02B92512-F5DD-448B-8FB3-ABA8A570F558}" presName="spaceRect" presStyleCnt="0"/>
      <dgm:spPr/>
    </dgm:pt>
    <dgm:pt modelId="{CD68F7DB-E0EB-4522-A0C4-3E72D7285333}" type="pres">
      <dgm:prSet presAssocID="{02B92512-F5DD-448B-8FB3-ABA8A570F558}" presName="parTx" presStyleLbl="revTx" presStyleIdx="5" presStyleCnt="6">
        <dgm:presLayoutVars>
          <dgm:chMax val="0"/>
          <dgm:chPref val="0"/>
        </dgm:presLayoutVars>
      </dgm:prSet>
      <dgm:spPr/>
    </dgm:pt>
  </dgm:ptLst>
  <dgm:cxnLst>
    <dgm:cxn modelId="{32EB4810-3A6D-4F2D-BB4E-F3513EDC29DD}" type="presOf" srcId="{CACB9669-4128-4366-853F-FBF618437FCD}" destId="{D92BDDDF-7415-4524-BE43-BE71F5A67A76}" srcOrd="0" destOrd="0" presId="urn:microsoft.com/office/officeart/2018/2/layout/IconVerticalSolidList"/>
    <dgm:cxn modelId="{DF95B24D-34C1-4B20-9697-B57031C5699F}" srcId="{A3A48BCE-1BF2-4DDE-A519-82A928671D50}" destId="{CACB9669-4128-4366-853F-FBF618437FCD}" srcOrd="1" destOrd="0" parTransId="{0F36B99A-B7E7-4A30-A8CF-EAD9CB79DFB1}" sibTransId="{A925D592-192E-4AD0-85FC-E34F9B095834}"/>
    <dgm:cxn modelId="{168D2B4E-9222-48D7-8A79-31D4E02644CC}" type="presOf" srcId="{02B92512-F5DD-448B-8FB3-ABA8A570F558}" destId="{CD68F7DB-E0EB-4522-A0C4-3E72D7285333}" srcOrd="0" destOrd="0" presId="urn:microsoft.com/office/officeart/2018/2/layout/IconVerticalSolidList"/>
    <dgm:cxn modelId="{9500C771-45D8-44E8-B710-B33648994971}" srcId="{A3A48BCE-1BF2-4DDE-A519-82A928671D50}" destId="{7293E50F-6665-43E8-927A-64B79E6CD9E9}" srcOrd="4" destOrd="0" parTransId="{BC9ABCC1-87B7-4623-B33B-A5C118B022D8}" sibTransId="{07D88814-5446-4946-88F0-02456A58B087}"/>
    <dgm:cxn modelId="{3A9BA778-9FEB-444D-B931-A376DAFF1B10}" srcId="{A3A48BCE-1BF2-4DDE-A519-82A928671D50}" destId="{02B92512-F5DD-448B-8FB3-ABA8A570F558}" srcOrd="5" destOrd="0" parTransId="{4D1BD5A2-D8D1-4E34-AFD5-4D307EBE3E4E}" sibTransId="{E83151AB-FDFC-4065-AA28-E2B85ED67D38}"/>
    <dgm:cxn modelId="{CAAEDC58-42A3-4B2C-9626-EBE3543DD869}" srcId="{A3A48BCE-1BF2-4DDE-A519-82A928671D50}" destId="{B913CF37-18E6-406A-8E0E-40995418E514}" srcOrd="2" destOrd="0" parTransId="{6A2D957F-6B03-4D52-BD01-92E0F1E95B87}" sibTransId="{331B03DF-3321-4953-9C26-506814FDCCF0}"/>
    <dgm:cxn modelId="{7AD2098F-CB4D-4D39-93AF-D8B812095E00}" type="presOf" srcId="{7293E50F-6665-43E8-927A-64B79E6CD9E9}" destId="{E0A86E91-85CA-428D-9CFB-28030F1946E6}" srcOrd="0" destOrd="0" presId="urn:microsoft.com/office/officeart/2018/2/layout/IconVerticalSolidList"/>
    <dgm:cxn modelId="{57BF559F-17E6-47EF-9629-DC591733406B}" type="presOf" srcId="{A3A48BCE-1BF2-4DDE-A519-82A928671D50}" destId="{0172329C-941E-4A91-B4E8-5CF00E0FF581}" srcOrd="0" destOrd="0" presId="urn:microsoft.com/office/officeart/2018/2/layout/IconVerticalSolidList"/>
    <dgm:cxn modelId="{A4A99CA6-B1D5-42B3-9478-2BEA53B8FF42}" type="presOf" srcId="{3E6CD606-56BD-4F3E-B2B6-B33082C91F84}" destId="{9BC7E915-785E-4994-A398-DF0A7E399DD4}" srcOrd="0" destOrd="0" presId="urn:microsoft.com/office/officeart/2018/2/layout/IconVerticalSolidList"/>
    <dgm:cxn modelId="{E98D60D8-3EE8-485C-827D-247B9CECF244}" srcId="{A3A48BCE-1BF2-4DDE-A519-82A928671D50}" destId="{493CF7C8-31BF-4072-A189-315730F58B31}" srcOrd="0" destOrd="0" parTransId="{F212D0F4-A6CD-4828-A0B4-095B4DB93164}" sibTransId="{F1120D94-E6F9-4F18-BBEE-6F8443D69CDA}"/>
    <dgm:cxn modelId="{59783CE1-7F67-4B4B-ACF1-74FB3BCBC103}" type="presOf" srcId="{B913CF37-18E6-406A-8E0E-40995418E514}" destId="{A153F730-F8E8-4DC1-B221-EC2AD87FA4C7}" srcOrd="0" destOrd="0" presId="urn:microsoft.com/office/officeart/2018/2/layout/IconVerticalSolidList"/>
    <dgm:cxn modelId="{7B83D2E2-644F-4D7E-9249-3ED991418045}" srcId="{A3A48BCE-1BF2-4DDE-A519-82A928671D50}" destId="{3E6CD606-56BD-4F3E-B2B6-B33082C91F84}" srcOrd="3" destOrd="0" parTransId="{664FA4FF-1864-436F-B771-38AD9B2FAF54}" sibTransId="{6982894C-4D7B-4A60-9817-0FB2FCF4D112}"/>
    <dgm:cxn modelId="{F1B0F7F8-34BB-4AD8-98A7-5CB13D24EEF0}" type="presOf" srcId="{493CF7C8-31BF-4072-A189-315730F58B31}" destId="{F3A9CECA-1220-4482-AAF2-23E48C4603A2}" srcOrd="0" destOrd="0" presId="urn:microsoft.com/office/officeart/2018/2/layout/IconVerticalSolidList"/>
    <dgm:cxn modelId="{51F0DC41-5DE2-4064-857D-7266DED430F0}" type="presParOf" srcId="{0172329C-941E-4A91-B4E8-5CF00E0FF581}" destId="{D4E931A0-BAD3-4B61-B467-D104375CDE51}" srcOrd="0" destOrd="0" presId="urn:microsoft.com/office/officeart/2018/2/layout/IconVerticalSolidList"/>
    <dgm:cxn modelId="{E9EC57F0-130D-4C12-B88F-C9B9F1EFFCDC}" type="presParOf" srcId="{D4E931A0-BAD3-4B61-B467-D104375CDE51}" destId="{FDD03F88-61C0-40FF-A53E-26CA71126DCF}" srcOrd="0" destOrd="0" presId="urn:microsoft.com/office/officeart/2018/2/layout/IconVerticalSolidList"/>
    <dgm:cxn modelId="{7835B08A-CF9A-4232-8205-1A2F84D834BF}" type="presParOf" srcId="{D4E931A0-BAD3-4B61-B467-D104375CDE51}" destId="{D874DFFA-A44B-4D3D-B845-F10C386C5B46}" srcOrd="1" destOrd="0" presId="urn:microsoft.com/office/officeart/2018/2/layout/IconVerticalSolidList"/>
    <dgm:cxn modelId="{0F3D818E-7E06-4D0C-AE1C-B4EE397BCD7B}" type="presParOf" srcId="{D4E931A0-BAD3-4B61-B467-D104375CDE51}" destId="{6D7F7FDC-8EDE-423E-8695-CB542621AB3E}" srcOrd="2" destOrd="0" presId="urn:microsoft.com/office/officeart/2018/2/layout/IconVerticalSolidList"/>
    <dgm:cxn modelId="{A1F91D07-D4F5-4E84-BF6F-AF28C682C169}" type="presParOf" srcId="{D4E931A0-BAD3-4B61-B467-D104375CDE51}" destId="{F3A9CECA-1220-4482-AAF2-23E48C4603A2}" srcOrd="3" destOrd="0" presId="urn:microsoft.com/office/officeart/2018/2/layout/IconVerticalSolidList"/>
    <dgm:cxn modelId="{9A365349-01B0-4463-A6C2-4A39DAF471CA}" type="presParOf" srcId="{0172329C-941E-4A91-B4E8-5CF00E0FF581}" destId="{E06A5250-2254-48CD-9FCE-86985EB2F2D3}" srcOrd="1" destOrd="0" presId="urn:microsoft.com/office/officeart/2018/2/layout/IconVerticalSolidList"/>
    <dgm:cxn modelId="{06FE8601-0573-4E21-A59F-42508E18AA3E}" type="presParOf" srcId="{0172329C-941E-4A91-B4E8-5CF00E0FF581}" destId="{3745DBC8-7A6A-43EF-BD30-AE9AB7D750EF}" srcOrd="2" destOrd="0" presId="urn:microsoft.com/office/officeart/2018/2/layout/IconVerticalSolidList"/>
    <dgm:cxn modelId="{CDC120E2-57AA-47E5-9AC6-D16A602E9909}" type="presParOf" srcId="{3745DBC8-7A6A-43EF-BD30-AE9AB7D750EF}" destId="{74D13433-B5A1-48B5-AD97-6FA9442A52A8}" srcOrd="0" destOrd="0" presId="urn:microsoft.com/office/officeart/2018/2/layout/IconVerticalSolidList"/>
    <dgm:cxn modelId="{3AAAF63F-FF78-4E13-83F3-B7DE8DD1D6F5}" type="presParOf" srcId="{3745DBC8-7A6A-43EF-BD30-AE9AB7D750EF}" destId="{B3C17996-6551-4E6C-853C-D2BE33D5F491}" srcOrd="1" destOrd="0" presId="urn:microsoft.com/office/officeart/2018/2/layout/IconVerticalSolidList"/>
    <dgm:cxn modelId="{F853425E-1D17-4B1F-9D25-B3DC163CF5CF}" type="presParOf" srcId="{3745DBC8-7A6A-43EF-BD30-AE9AB7D750EF}" destId="{77247F3C-6D8D-4BD9-8317-FA598A8B6202}" srcOrd="2" destOrd="0" presId="urn:microsoft.com/office/officeart/2018/2/layout/IconVerticalSolidList"/>
    <dgm:cxn modelId="{E920B724-706B-4432-BB52-D1793680E2B8}" type="presParOf" srcId="{3745DBC8-7A6A-43EF-BD30-AE9AB7D750EF}" destId="{D92BDDDF-7415-4524-BE43-BE71F5A67A76}" srcOrd="3" destOrd="0" presId="urn:microsoft.com/office/officeart/2018/2/layout/IconVerticalSolidList"/>
    <dgm:cxn modelId="{E545FD63-731C-490A-B76E-35CAD6CA1136}" type="presParOf" srcId="{0172329C-941E-4A91-B4E8-5CF00E0FF581}" destId="{3E174862-67C0-41F4-9775-297EC48620CD}" srcOrd="3" destOrd="0" presId="urn:microsoft.com/office/officeart/2018/2/layout/IconVerticalSolidList"/>
    <dgm:cxn modelId="{22AD9500-4CD4-4EDF-9815-A9787095E9E7}" type="presParOf" srcId="{0172329C-941E-4A91-B4E8-5CF00E0FF581}" destId="{E153F98F-70B5-416E-8551-66AC31A0E660}" srcOrd="4" destOrd="0" presId="urn:microsoft.com/office/officeart/2018/2/layout/IconVerticalSolidList"/>
    <dgm:cxn modelId="{D191164C-9649-43B0-A4EA-3C50765533B4}" type="presParOf" srcId="{E153F98F-70B5-416E-8551-66AC31A0E660}" destId="{EA6544C5-4FAB-4625-A20A-CFD31AB36674}" srcOrd="0" destOrd="0" presId="urn:microsoft.com/office/officeart/2018/2/layout/IconVerticalSolidList"/>
    <dgm:cxn modelId="{9B5A6052-7F69-4272-802E-6C41D6B82B98}" type="presParOf" srcId="{E153F98F-70B5-416E-8551-66AC31A0E660}" destId="{350C3942-EE1F-4C16-9DF0-23BD2D58D704}" srcOrd="1" destOrd="0" presId="urn:microsoft.com/office/officeart/2018/2/layout/IconVerticalSolidList"/>
    <dgm:cxn modelId="{A9E981FB-6BAD-48A8-B114-EFBB19FA2885}" type="presParOf" srcId="{E153F98F-70B5-416E-8551-66AC31A0E660}" destId="{39205748-E6C7-49E9-ACF8-A5CDB1DB27E9}" srcOrd="2" destOrd="0" presId="urn:microsoft.com/office/officeart/2018/2/layout/IconVerticalSolidList"/>
    <dgm:cxn modelId="{73CB67C7-DD00-4EE8-BD1B-F45EFD48FA3F}" type="presParOf" srcId="{E153F98F-70B5-416E-8551-66AC31A0E660}" destId="{A153F730-F8E8-4DC1-B221-EC2AD87FA4C7}" srcOrd="3" destOrd="0" presId="urn:microsoft.com/office/officeart/2018/2/layout/IconVerticalSolidList"/>
    <dgm:cxn modelId="{7BF82E31-30CD-4FCE-BC26-CC68B3C25B52}" type="presParOf" srcId="{0172329C-941E-4A91-B4E8-5CF00E0FF581}" destId="{1CDA1920-3E19-4737-88F3-457CD024F84F}" srcOrd="5" destOrd="0" presId="urn:microsoft.com/office/officeart/2018/2/layout/IconVerticalSolidList"/>
    <dgm:cxn modelId="{97EE29B5-88AA-4F7E-B306-65C237697212}" type="presParOf" srcId="{0172329C-941E-4A91-B4E8-5CF00E0FF581}" destId="{088C4AD5-1ED8-41A4-A144-566A6179755D}" srcOrd="6" destOrd="0" presId="urn:microsoft.com/office/officeart/2018/2/layout/IconVerticalSolidList"/>
    <dgm:cxn modelId="{28F9EE31-816A-4D61-A7F0-7C240F91C73F}" type="presParOf" srcId="{088C4AD5-1ED8-41A4-A144-566A6179755D}" destId="{CBC41DEE-D13B-40C3-A77D-A9AB413B4568}" srcOrd="0" destOrd="0" presId="urn:microsoft.com/office/officeart/2018/2/layout/IconVerticalSolidList"/>
    <dgm:cxn modelId="{6663BE31-D7FC-46C7-A4D5-9EFB718DEA0B}" type="presParOf" srcId="{088C4AD5-1ED8-41A4-A144-566A6179755D}" destId="{9B6B9064-B4BC-43BD-A45F-89AB9F63D207}" srcOrd="1" destOrd="0" presId="urn:microsoft.com/office/officeart/2018/2/layout/IconVerticalSolidList"/>
    <dgm:cxn modelId="{691DA476-4BF9-4E5A-B854-C752DC79A987}" type="presParOf" srcId="{088C4AD5-1ED8-41A4-A144-566A6179755D}" destId="{033C0CC8-F530-4892-9426-BFDC8A8278F5}" srcOrd="2" destOrd="0" presId="urn:microsoft.com/office/officeart/2018/2/layout/IconVerticalSolidList"/>
    <dgm:cxn modelId="{1D5C2558-0730-427D-A62C-7F9E674C5832}" type="presParOf" srcId="{088C4AD5-1ED8-41A4-A144-566A6179755D}" destId="{9BC7E915-785E-4994-A398-DF0A7E399DD4}" srcOrd="3" destOrd="0" presId="urn:microsoft.com/office/officeart/2018/2/layout/IconVerticalSolidList"/>
    <dgm:cxn modelId="{85514622-944D-4EA6-8AF2-777583BA687A}" type="presParOf" srcId="{0172329C-941E-4A91-B4E8-5CF00E0FF581}" destId="{56DDBCB4-CA2D-48FE-B9A6-FAC82295FDDE}" srcOrd="7" destOrd="0" presId="urn:microsoft.com/office/officeart/2018/2/layout/IconVerticalSolidList"/>
    <dgm:cxn modelId="{161E8ACB-BFFF-4C4B-A12F-766029972C0B}" type="presParOf" srcId="{0172329C-941E-4A91-B4E8-5CF00E0FF581}" destId="{A28D27A9-E53F-4D50-B71A-10F28D1BB5FD}" srcOrd="8" destOrd="0" presId="urn:microsoft.com/office/officeart/2018/2/layout/IconVerticalSolidList"/>
    <dgm:cxn modelId="{613D71A9-4249-4B77-A258-4F1FD3B090C9}" type="presParOf" srcId="{A28D27A9-E53F-4D50-B71A-10F28D1BB5FD}" destId="{AA81BFA7-E076-4838-9283-FD5E6FD4A33C}" srcOrd="0" destOrd="0" presId="urn:microsoft.com/office/officeart/2018/2/layout/IconVerticalSolidList"/>
    <dgm:cxn modelId="{E080D6B9-1D68-4DB9-91B7-C18E647B5731}" type="presParOf" srcId="{A28D27A9-E53F-4D50-B71A-10F28D1BB5FD}" destId="{CC2DC824-45E7-451C-A50E-E62BD5C20232}" srcOrd="1" destOrd="0" presId="urn:microsoft.com/office/officeart/2018/2/layout/IconVerticalSolidList"/>
    <dgm:cxn modelId="{2DB1BD13-E991-4061-ADD7-5E0053AC1AE7}" type="presParOf" srcId="{A28D27A9-E53F-4D50-B71A-10F28D1BB5FD}" destId="{5347046E-A6E6-46B5-85DB-C97D8888DD89}" srcOrd="2" destOrd="0" presId="urn:microsoft.com/office/officeart/2018/2/layout/IconVerticalSolidList"/>
    <dgm:cxn modelId="{203B3ACC-23AB-4A26-8C47-9987AC3E8EA8}" type="presParOf" srcId="{A28D27A9-E53F-4D50-B71A-10F28D1BB5FD}" destId="{E0A86E91-85CA-428D-9CFB-28030F1946E6}" srcOrd="3" destOrd="0" presId="urn:microsoft.com/office/officeart/2018/2/layout/IconVerticalSolidList"/>
    <dgm:cxn modelId="{69F66126-DF37-4FB4-823B-9D8DA804435E}" type="presParOf" srcId="{0172329C-941E-4A91-B4E8-5CF00E0FF581}" destId="{E3E12D08-2FF9-46A8-8DD8-4EA86226808B}" srcOrd="9" destOrd="0" presId="urn:microsoft.com/office/officeart/2018/2/layout/IconVerticalSolidList"/>
    <dgm:cxn modelId="{BE5E4DCD-1CB0-4A5A-94BA-CFC1A78845CA}" type="presParOf" srcId="{0172329C-941E-4A91-B4E8-5CF00E0FF581}" destId="{7D6E4631-11BC-4AF0-87BA-078C0CD22246}" srcOrd="10" destOrd="0" presId="urn:microsoft.com/office/officeart/2018/2/layout/IconVerticalSolidList"/>
    <dgm:cxn modelId="{19DF5EA3-19EE-4436-98AE-F5CB557D4DAD}" type="presParOf" srcId="{7D6E4631-11BC-4AF0-87BA-078C0CD22246}" destId="{A8569E2F-EEA6-4A1C-A77F-6D5B1B9B05E2}" srcOrd="0" destOrd="0" presId="urn:microsoft.com/office/officeart/2018/2/layout/IconVerticalSolidList"/>
    <dgm:cxn modelId="{55612BB4-6C5D-410E-B949-3AE7BB61CBDB}" type="presParOf" srcId="{7D6E4631-11BC-4AF0-87BA-078C0CD22246}" destId="{4E63FB9C-E778-4BC1-A3AC-384FD5978881}" srcOrd="1" destOrd="0" presId="urn:microsoft.com/office/officeart/2018/2/layout/IconVerticalSolidList"/>
    <dgm:cxn modelId="{1D94E650-AA86-45D9-B9B5-F99E1A1C747E}" type="presParOf" srcId="{7D6E4631-11BC-4AF0-87BA-078C0CD22246}" destId="{3E97B6EA-8D5F-44F5-A6D7-1D3C532C0656}" srcOrd="2" destOrd="0" presId="urn:microsoft.com/office/officeart/2018/2/layout/IconVerticalSolidList"/>
    <dgm:cxn modelId="{2F3B7350-0899-441E-969E-62E73ACCD0C1}" type="presParOf" srcId="{7D6E4631-11BC-4AF0-87BA-078C0CD22246}" destId="{CD68F7DB-E0EB-4522-A0C4-3E72D7285333}"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A48BCE-1BF2-4DDE-A519-82A928671D5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3CF7C8-31BF-4072-A189-315730F58B31}">
      <dgm:prSet/>
      <dgm:spPr/>
      <dgm:t>
        <a:bodyPr/>
        <a:lstStyle/>
        <a:p>
          <a:pPr>
            <a:lnSpc>
              <a:spcPct val="100000"/>
            </a:lnSpc>
          </a:pPr>
          <a:r>
            <a:rPr kumimoji="0" lang="en-GB" b="0" i="0" u="none" strike="noStrike" cap="none" spc="0" normalizeH="0" baseline="0" noProof="0">
              <a:ln/>
              <a:solidFill>
                <a:schemeClr val="tx1"/>
              </a:solidFill>
              <a:effectLst/>
              <a:uLnTx/>
              <a:uFillTx/>
              <a:latin typeface="Arial" panose="020B0604020202020204"/>
              <a:ea typeface="+mn-ea"/>
              <a:cs typeface="+mn-cs"/>
            </a:rPr>
            <a:t>Launch of NHS IMPACT and awareness and engagement activity including NHS IMPACT series of events, FutureNHS and bulletin</a:t>
          </a:r>
          <a:r>
            <a:rPr lang="en-GB"/>
            <a:t>  </a:t>
          </a:r>
          <a:endParaRPr lang="en-US"/>
        </a:p>
      </dgm:t>
    </dgm:pt>
    <dgm:pt modelId="{F212D0F4-A6CD-4828-A0B4-095B4DB93164}" type="parTrans" cxnId="{E98D60D8-3EE8-485C-827D-247B9CECF244}">
      <dgm:prSet/>
      <dgm:spPr/>
      <dgm:t>
        <a:bodyPr/>
        <a:lstStyle/>
        <a:p>
          <a:endParaRPr lang="en-US"/>
        </a:p>
      </dgm:t>
    </dgm:pt>
    <dgm:pt modelId="{F1120D94-E6F9-4F18-BBEE-6F8443D69CDA}" type="sibTrans" cxnId="{E98D60D8-3EE8-485C-827D-247B9CECF244}">
      <dgm:prSet/>
      <dgm:spPr/>
      <dgm:t>
        <a:bodyPr/>
        <a:lstStyle/>
        <a:p>
          <a:endParaRPr lang="en-US"/>
        </a:p>
      </dgm:t>
    </dgm:pt>
    <dgm:pt modelId="{CACB9669-4128-4366-853F-FBF618437FCD}">
      <dgm:prSet/>
      <dgm:spPr/>
      <dgm:t>
        <a:bodyPr/>
        <a:lstStyle/>
        <a:p>
          <a:pPr>
            <a:lnSpc>
              <a:spcPct val="100000"/>
            </a:lnSpc>
          </a:pPr>
          <a:r>
            <a:rPr kumimoji="0" lang="en-GB" b="0" i="0" u="none" strike="noStrike" cap="none" spc="0" normalizeH="0" baseline="0">
              <a:ln/>
              <a:solidFill>
                <a:srgbClr val="231F20"/>
              </a:solidFill>
              <a:effectLst/>
              <a:uLnTx/>
              <a:uFillTx/>
              <a:latin typeface="Arial" panose="020B0604020202020204"/>
              <a:ea typeface="+mn-ea"/>
              <a:cs typeface="+mn-cs"/>
            </a:rPr>
            <a:t>NHS IMPACT Self-Assessment and Baseline for Improvement launched </a:t>
          </a:r>
          <a:endParaRPr lang="en-US"/>
        </a:p>
      </dgm:t>
    </dgm:pt>
    <dgm:pt modelId="{0F36B99A-B7E7-4A30-A8CF-EAD9CB79DFB1}" type="parTrans" cxnId="{DF95B24D-34C1-4B20-9697-B57031C5699F}">
      <dgm:prSet/>
      <dgm:spPr/>
      <dgm:t>
        <a:bodyPr/>
        <a:lstStyle/>
        <a:p>
          <a:endParaRPr lang="en-US"/>
        </a:p>
      </dgm:t>
    </dgm:pt>
    <dgm:pt modelId="{A925D592-192E-4AD0-85FC-E34F9B095834}" type="sibTrans" cxnId="{DF95B24D-34C1-4B20-9697-B57031C5699F}">
      <dgm:prSet/>
      <dgm:spPr/>
      <dgm:t>
        <a:bodyPr/>
        <a:lstStyle/>
        <a:p>
          <a:endParaRPr lang="en-US"/>
        </a:p>
      </dgm:t>
    </dgm:pt>
    <dgm:pt modelId="{B913CF37-18E6-406A-8E0E-40995418E514}">
      <dgm:prSet/>
      <dgm:spPr/>
      <dgm:t>
        <a:bodyPr/>
        <a:lstStyle/>
        <a:p>
          <a:pPr>
            <a:lnSpc>
              <a:spcPct val="100000"/>
            </a:lnSpc>
          </a:pPr>
          <a:r>
            <a:rPr kumimoji="0" lang="en-GB" b="0" i="0" u="none" strike="noStrike" cap="none" spc="0" normalizeH="0" baseline="0">
              <a:ln/>
              <a:solidFill>
                <a:srgbClr val="231F20"/>
              </a:solidFill>
              <a:effectLst/>
              <a:uLnTx/>
              <a:uFillTx/>
              <a:latin typeface="Arial" panose="020B0604020202020204"/>
              <a:ea typeface="+mn-ea"/>
              <a:cs typeface="+mn-cs"/>
            </a:rPr>
            <a:t>Established the National Improvement Board </a:t>
          </a:r>
          <a:endParaRPr lang="en-US"/>
        </a:p>
      </dgm:t>
    </dgm:pt>
    <dgm:pt modelId="{6A2D957F-6B03-4D52-BD01-92E0F1E95B87}" type="parTrans" cxnId="{CAAEDC58-42A3-4B2C-9626-EBE3543DD869}">
      <dgm:prSet/>
      <dgm:spPr/>
      <dgm:t>
        <a:bodyPr/>
        <a:lstStyle/>
        <a:p>
          <a:endParaRPr lang="en-US"/>
        </a:p>
      </dgm:t>
    </dgm:pt>
    <dgm:pt modelId="{331B03DF-3321-4953-9C26-506814FDCCF0}" type="sibTrans" cxnId="{CAAEDC58-42A3-4B2C-9626-EBE3543DD869}">
      <dgm:prSet/>
      <dgm:spPr/>
      <dgm:t>
        <a:bodyPr/>
        <a:lstStyle/>
        <a:p>
          <a:endParaRPr lang="en-US"/>
        </a:p>
      </dgm:t>
    </dgm:pt>
    <dgm:pt modelId="{3E6CD606-56BD-4F3E-B2B6-B33082C91F84}">
      <dgm:prSet/>
      <dgm:spPr/>
      <dgm:t>
        <a:bodyPr/>
        <a:lstStyle/>
        <a:p>
          <a:pPr>
            <a:lnSpc>
              <a:spcPct val="100000"/>
            </a:lnSpc>
          </a:pPr>
          <a:r>
            <a:rPr kumimoji="0" lang="en-GB" b="0" i="0" u="none" strike="noStrike" cap="none" spc="0" normalizeH="0" baseline="0">
              <a:ln/>
              <a:solidFill>
                <a:srgbClr val="231F20"/>
              </a:solidFill>
              <a:effectLst/>
              <a:uLnTx/>
              <a:uFillTx/>
              <a:latin typeface="Arial" panose="020B0604020202020204"/>
              <a:ea typeface="+mn-ea"/>
              <a:cs typeface="+mn-cs"/>
            </a:rPr>
            <a:t>Leadership for Improvement development in collaboration with NHS England’s Workforce Training and Education</a:t>
          </a:r>
          <a:endParaRPr lang="en-US"/>
        </a:p>
      </dgm:t>
    </dgm:pt>
    <dgm:pt modelId="{664FA4FF-1864-436F-B771-38AD9B2FAF54}" type="parTrans" cxnId="{7B83D2E2-644F-4D7E-9249-3ED991418045}">
      <dgm:prSet/>
      <dgm:spPr/>
      <dgm:t>
        <a:bodyPr/>
        <a:lstStyle/>
        <a:p>
          <a:endParaRPr lang="en-US"/>
        </a:p>
      </dgm:t>
    </dgm:pt>
    <dgm:pt modelId="{6982894C-4D7B-4A60-9817-0FB2FCF4D112}" type="sibTrans" cxnId="{7B83D2E2-644F-4D7E-9249-3ED991418045}">
      <dgm:prSet/>
      <dgm:spPr/>
      <dgm:t>
        <a:bodyPr/>
        <a:lstStyle/>
        <a:p>
          <a:endParaRPr lang="en-US"/>
        </a:p>
      </dgm:t>
    </dgm:pt>
    <dgm:pt modelId="{02B92512-F5DD-448B-8FB3-ABA8A570F558}">
      <dgm:prSet/>
      <dgm:spPr/>
      <dgm:t>
        <a:bodyPr/>
        <a:lstStyle/>
        <a:p>
          <a:pPr>
            <a:lnSpc>
              <a:spcPct val="100000"/>
            </a:lnSpc>
          </a:pPr>
          <a:r>
            <a:rPr kumimoji="0" lang="en-GB" b="0" i="0" u="none" strike="noStrike" cap="none" spc="0" normalizeH="0" baseline="0" noProof="0">
              <a:ln/>
              <a:solidFill>
                <a:srgbClr val="231F20"/>
              </a:solidFill>
              <a:effectLst/>
              <a:uLnTx/>
              <a:uFillTx/>
              <a:latin typeface="Arial" panose="020B0604020202020204"/>
              <a:ea typeface="+mn-ea"/>
              <a:cs typeface="+mn-cs"/>
            </a:rPr>
            <a:t>NHS England Executive workshop on own improvement journey</a:t>
          </a:r>
          <a:endParaRPr lang="en-US"/>
        </a:p>
      </dgm:t>
    </dgm:pt>
    <dgm:pt modelId="{4D1BD5A2-D8D1-4E34-AFD5-4D307EBE3E4E}" type="parTrans" cxnId="{3A9BA778-9FEB-444D-B931-A376DAFF1B10}">
      <dgm:prSet/>
      <dgm:spPr/>
      <dgm:t>
        <a:bodyPr/>
        <a:lstStyle/>
        <a:p>
          <a:endParaRPr lang="en-US"/>
        </a:p>
      </dgm:t>
    </dgm:pt>
    <dgm:pt modelId="{E83151AB-FDFC-4065-AA28-E2B85ED67D38}" type="sibTrans" cxnId="{3A9BA778-9FEB-444D-B931-A376DAFF1B10}">
      <dgm:prSet/>
      <dgm:spPr/>
      <dgm:t>
        <a:bodyPr/>
        <a:lstStyle/>
        <a:p>
          <a:endParaRPr lang="en-US"/>
        </a:p>
      </dgm:t>
    </dgm:pt>
    <dgm:pt modelId="{54499CCC-B7E2-4726-AD05-78ACE2D378C7}">
      <dgm:prSet/>
      <dgm:spPr/>
      <dgm:t>
        <a:bodyPr/>
        <a:lstStyle/>
        <a:p>
          <a:pPr>
            <a:lnSpc>
              <a:spcPct val="100000"/>
            </a:lnSpc>
          </a:pPr>
          <a:r>
            <a:rPr lang="en-US" dirty="0"/>
            <a:t>Implementation Framework in development </a:t>
          </a:r>
        </a:p>
      </dgm:t>
    </dgm:pt>
    <dgm:pt modelId="{ED0CC829-CDD4-4C26-A0F2-3EEFC31A83D8}" type="parTrans" cxnId="{3BDAC48E-78C9-447C-8583-2B856968E52F}">
      <dgm:prSet/>
      <dgm:spPr/>
      <dgm:t>
        <a:bodyPr/>
        <a:lstStyle/>
        <a:p>
          <a:endParaRPr lang="en-GB"/>
        </a:p>
      </dgm:t>
    </dgm:pt>
    <dgm:pt modelId="{EE2E581B-CE73-4A0A-AC4B-4F6E187A2574}" type="sibTrans" cxnId="{3BDAC48E-78C9-447C-8583-2B856968E52F}">
      <dgm:prSet/>
      <dgm:spPr/>
      <dgm:t>
        <a:bodyPr/>
        <a:lstStyle/>
        <a:p>
          <a:endParaRPr lang="en-GB"/>
        </a:p>
      </dgm:t>
    </dgm:pt>
    <dgm:pt modelId="{EB869F62-83AD-4BEF-AEBF-FFBECF11E5A5}">
      <dgm:prSet/>
      <dgm:spPr/>
      <dgm:t>
        <a:bodyPr/>
        <a:lstStyle/>
        <a:p>
          <a:pPr>
            <a:lnSpc>
              <a:spcPct val="100000"/>
            </a:lnSpc>
          </a:pPr>
          <a:r>
            <a:rPr lang="en-US"/>
            <a:t>Procurement Framework in development </a:t>
          </a:r>
        </a:p>
      </dgm:t>
    </dgm:pt>
    <dgm:pt modelId="{D3E04B07-3306-4BB8-AA09-A70092D7ED58}" type="parTrans" cxnId="{791CD44A-6C46-434B-9089-CAABB159E2BD}">
      <dgm:prSet/>
      <dgm:spPr/>
      <dgm:t>
        <a:bodyPr/>
        <a:lstStyle/>
        <a:p>
          <a:endParaRPr lang="en-GB"/>
        </a:p>
      </dgm:t>
    </dgm:pt>
    <dgm:pt modelId="{FB94D8BD-96D0-4E7A-8188-46050120E18B}" type="sibTrans" cxnId="{791CD44A-6C46-434B-9089-CAABB159E2BD}">
      <dgm:prSet/>
      <dgm:spPr/>
      <dgm:t>
        <a:bodyPr/>
        <a:lstStyle/>
        <a:p>
          <a:endParaRPr lang="en-GB"/>
        </a:p>
      </dgm:t>
    </dgm:pt>
    <dgm:pt modelId="{0172329C-941E-4A91-B4E8-5CF00E0FF581}" type="pres">
      <dgm:prSet presAssocID="{A3A48BCE-1BF2-4DDE-A519-82A928671D50}" presName="root" presStyleCnt="0">
        <dgm:presLayoutVars>
          <dgm:dir/>
          <dgm:resizeHandles val="exact"/>
        </dgm:presLayoutVars>
      </dgm:prSet>
      <dgm:spPr/>
    </dgm:pt>
    <dgm:pt modelId="{D4E931A0-BAD3-4B61-B467-D104375CDE51}" type="pres">
      <dgm:prSet presAssocID="{493CF7C8-31BF-4072-A189-315730F58B31}" presName="compNode" presStyleCnt="0"/>
      <dgm:spPr/>
    </dgm:pt>
    <dgm:pt modelId="{FDD03F88-61C0-40FF-A53E-26CA71126DCF}" type="pres">
      <dgm:prSet presAssocID="{493CF7C8-31BF-4072-A189-315730F58B31}" presName="bgRect" presStyleLbl="bgShp" presStyleIdx="0" presStyleCnt="7"/>
      <dgm:spPr>
        <a:xfrm>
          <a:off x="0" y="1334"/>
          <a:ext cx="10832011" cy="590546"/>
        </a:xfrm>
        <a:prstGeom prst="roundRect">
          <a:avLst>
            <a:gd name="adj" fmla="val 10000"/>
          </a:avLst>
        </a:prstGeom>
        <a:solidFill>
          <a:srgbClr val="425563">
            <a:lumMod val="20000"/>
            <a:lumOff val="80000"/>
          </a:srgbClr>
        </a:solidFill>
        <a:ln>
          <a:noFill/>
        </a:ln>
        <a:effectLst/>
      </dgm:spPr>
    </dgm:pt>
    <dgm:pt modelId="{D874DFFA-A44B-4D3D-B845-F10C386C5B46}" type="pres">
      <dgm:prSet presAssocID="{493CF7C8-31BF-4072-A189-315730F58B31}" presName="iconRect" presStyleLbl="node1" presStyleIdx="0" presStyleCnt="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ears"/>
        </a:ext>
      </dgm:extLst>
    </dgm:pt>
    <dgm:pt modelId="{6D7F7FDC-8EDE-423E-8695-CB542621AB3E}" type="pres">
      <dgm:prSet presAssocID="{493CF7C8-31BF-4072-A189-315730F58B31}" presName="spaceRect" presStyleCnt="0"/>
      <dgm:spPr/>
    </dgm:pt>
    <dgm:pt modelId="{F3A9CECA-1220-4482-AAF2-23E48C4603A2}" type="pres">
      <dgm:prSet presAssocID="{493CF7C8-31BF-4072-A189-315730F58B31}" presName="parTx" presStyleLbl="revTx" presStyleIdx="0" presStyleCnt="7">
        <dgm:presLayoutVars>
          <dgm:chMax val="0"/>
          <dgm:chPref val="0"/>
        </dgm:presLayoutVars>
      </dgm:prSet>
      <dgm:spPr/>
    </dgm:pt>
    <dgm:pt modelId="{E06A5250-2254-48CD-9FCE-86985EB2F2D3}" type="pres">
      <dgm:prSet presAssocID="{F1120D94-E6F9-4F18-BBEE-6F8443D69CDA}" presName="sibTrans" presStyleCnt="0"/>
      <dgm:spPr/>
    </dgm:pt>
    <dgm:pt modelId="{3745DBC8-7A6A-43EF-BD30-AE9AB7D750EF}" type="pres">
      <dgm:prSet presAssocID="{CACB9669-4128-4366-853F-FBF618437FCD}" presName="compNode" presStyleCnt="0"/>
      <dgm:spPr/>
    </dgm:pt>
    <dgm:pt modelId="{74D13433-B5A1-48B5-AD97-6FA9442A52A8}" type="pres">
      <dgm:prSet presAssocID="{CACB9669-4128-4366-853F-FBF618437FCD}" presName="bgRect" presStyleLbl="bgShp" presStyleIdx="1" presStyleCnt="7"/>
      <dgm:spPr>
        <a:solidFill>
          <a:schemeClr val="accent6">
            <a:lumMod val="20000"/>
            <a:lumOff val="80000"/>
          </a:schemeClr>
        </a:solidFill>
      </dgm:spPr>
    </dgm:pt>
    <dgm:pt modelId="{B3C17996-6551-4E6C-853C-D2BE33D5F491}" type="pres">
      <dgm:prSet presAssocID="{CACB9669-4128-4366-853F-FBF618437FCD}" presName="iconRect" presStyleLbl="node1" presStyleIdx="1" presStyleCnt="7"/>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siness Growth"/>
        </a:ext>
      </dgm:extLst>
    </dgm:pt>
    <dgm:pt modelId="{77247F3C-6D8D-4BD9-8317-FA598A8B6202}" type="pres">
      <dgm:prSet presAssocID="{CACB9669-4128-4366-853F-FBF618437FCD}" presName="spaceRect" presStyleCnt="0"/>
      <dgm:spPr/>
    </dgm:pt>
    <dgm:pt modelId="{D92BDDDF-7415-4524-BE43-BE71F5A67A76}" type="pres">
      <dgm:prSet presAssocID="{CACB9669-4128-4366-853F-FBF618437FCD}" presName="parTx" presStyleLbl="revTx" presStyleIdx="1" presStyleCnt="7">
        <dgm:presLayoutVars>
          <dgm:chMax val="0"/>
          <dgm:chPref val="0"/>
        </dgm:presLayoutVars>
      </dgm:prSet>
      <dgm:spPr/>
    </dgm:pt>
    <dgm:pt modelId="{3E174862-67C0-41F4-9775-297EC48620CD}" type="pres">
      <dgm:prSet presAssocID="{A925D592-192E-4AD0-85FC-E34F9B095834}" presName="sibTrans" presStyleCnt="0"/>
      <dgm:spPr/>
    </dgm:pt>
    <dgm:pt modelId="{E153F98F-70B5-416E-8551-66AC31A0E660}" type="pres">
      <dgm:prSet presAssocID="{B913CF37-18E6-406A-8E0E-40995418E514}" presName="compNode" presStyleCnt="0"/>
      <dgm:spPr/>
    </dgm:pt>
    <dgm:pt modelId="{EA6544C5-4FAB-4625-A20A-CFD31AB36674}" type="pres">
      <dgm:prSet presAssocID="{B913CF37-18E6-406A-8E0E-40995418E514}" presName="bgRect" presStyleLbl="bgShp" presStyleIdx="2" presStyleCnt="7"/>
      <dgm:spPr>
        <a:solidFill>
          <a:schemeClr val="accent6">
            <a:lumMod val="20000"/>
            <a:lumOff val="80000"/>
          </a:schemeClr>
        </a:solidFill>
      </dgm:spPr>
    </dgm:pt>
    <dgm:pt modelId="{350C3942-EE1F-4C16-9DF0-23BD2D58D704}" type="pres">
      <dgm:prSet presAssocID="{B913CF37-18E6-406A-8E0E-40995418E514}" presName="iconRect" presStyleLbl="node1" presStyleIdx="2" presStyleCnt="7"/>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Internet outline"/>
        </a:ext>
      </dgm:extLst>
    </dgm:pt>
    <dgm:pt modelId="{39205748-E6C7-49E9-ACF8-A5CDB1DB27E9}" type="pres">
      <dgm:prSet presAssocID="{B913CF37-18E6-406A-8E0E-40995418E514}" presName="spaceRect" presStyleCnt="0"/>
      <dgm:spPr/>
    </dgm:pt>
    <dgm:pt modelId="{A153F730-F8E8-4DC1-B221-EC2AD87FA4C7}" type="pres">
      <dgm:prSet presAssocID="{B913CF37-18E6-406A-8E0E-40995418E514}" presName="parTx" presStyleLbl="revTx" presStyleIdx="2" presStyleCnt="7">
        <dgm:presLayoutVars>
          <dgm:chMax val="0"/>
          <dgm:chPref val="0"/>
        </dgm:presLayoutVars>
      </dgm:prSet>
      <dgm:spPr/>
    </dgm:pt>
    <dgm:pt modelId="{1CDA1920-3E19-4737-88F3-457CD024F84F}" type="pres">
      <dgm:prSet presAssocID="{331B03DF-3321-4953-9C26-506814FDCCF0}" presName="sibTrans" presStyleCnt="0"/>
      <dgm:spPr/>
    </dgm:pt>
    <dgm:pt modelId="{088C4AD5-1ED8-41A4-A144-566A6179755D}" type="pres">
      <dgm:prSet presAssocID="{3E6CD606-56BD-4F3E-B2B6-B33082C91F84}" presName="compNode" presStyleCnt="0"/>
      <dgm:spPr/>
    </dgm:pt>
    <dgm:pt modelId="{CBC41DEE-D13B-40C3-A77D-A9AB413B4568}" type="pres">
      <dgm:prSet presAssocID="{3E6CD606-56BD-4F3E-B2B6-B33082C91F84}" presName="bgRect" presStyleLbl="bgShp" presStyleIdx="3" presStyleCnt="7"/>
      <dgm:spPr>
        <a:solidFill>
          <a:schemeClr val="accent6">
            <a:lumMod val="20000"/>
            <a:lumOff val="80000"/>
          </a:schemeClr>
        </a:solidFill>
      </dgm:spPr>
    </dgm:pt>
    <dgm:pt modelId="{9B6B9064-B4BC-43BD-A45F-89AB9F63D207}" type="pres">
      <dgm:prSet presAssocID="{3E6CD606-56BD-4F3E-B2B6-B33082C91F84}" presName="iconRect" presStyleLbl="node1" presStyleIdx="3" presStyleCnt="7"/>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ierarchy"/>
        </a:ext>
      </dgm:extLst>
    </dgm:pt>
    <dgm:pt modelId="{033C0CC8-F530-4892-9426-BFDC8A8278F5}" type="pres">
      <dgm:prSet presAssocID="{3E6CD606-56BD-4F3E-B2B6-B33082C91F84}" presName="spaceRect" presStyleCnt="0"/>
      <dgm:spPr/>
    </dgm:pt>
    <dgm:pt modelId="{9BC7E915-785E-4994-A398-DF0A7E399DD4}" type="pres">
      <dgm:prSet presAssocID="{3E6CD606-56BD-4F3E-B2B6-B33082C91F84}" presName="parTx" presStyleLbl="revTx" presStyleIdx="3" presStyleCnt="7">
        <dgm:presLayoutVars>
          <dgm:chMax val="0"/>
          <dgm:chPref val="0"/>
        </dgm:presLayoutVars>
      </dgm:prSet>
      <dgm:spPr/>
    </dgm:pt>
    <dgm:pt modelId="{56DDBCB4-CA2D-48FE-B9A6-FAC82295FDDE}" type="pres">
      <dgm:prSet presAssocID="{6982894C-4D7B-4A60-9817-0FB2FCF4D112}" presName="sibTrans" presStyleCnt="0"/>
      <dgm:spPr/>
    </dgm:pt>
    <dgm:pt modelId="{7D6E4631-11BC-4AF0-87BA-078C0CD22246}" type="pres">
      <dgm:prSet presAssocID="{02B92512-F5DD-448B-8FB3-ABA8A570F558}" presName="compNode" presStyleCnt="0"/>
      <dgm:spPr/>
    </dgm:pt>
    <dgm:pt modelId="{A8569E2F-EEA6-4A1C-A77F-6D5B1B9B05E2}" type="pres">
      <dgm:prSet presAssocID="{02B92512-F5DD-448B-8FB3-ABA8A570F558}" presName="bgRect" presStyleLbl="bgShp" presStyleIdx="4" presStyleCnt="7"/>
      <dgm:spPr>
        <a:solidFill>
          <a:schemeClr val="accent6">
            <a:lumMod val="20000"/>
            <a:lumOff val="80000"/>
          </a:schemeClr>
        </a:solidFill>
      </dgm:spPr>
    </dgm:pt>
    <dgm:pt modelId="{4E63FB9C-E778-4BC1-A3AC-384FD5978881}" type="pres">
      <dgm:prSet presAssocID="{02B92512-F5DD-448B-8FB3-ABA8A570F558}" presName="iconRect" presStyleLbl="node1" presStyleIdx="4" presStyleCnt="7"/>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onnections"/>
        </a:ext>
      </dgm:extLst>
    </dgm:pt>
    <dgm:pt modelId="{3E97B6EA-8D5F-44F5-A6D7-1D3C532C0656}" type="pres">
      <dgm:prSet presAssocID="{02B92512-F5DD-448B-8FB3-ABA8A570F558}" presName="spaceRect" presStyleCnt="0"/>
      <dgm:spPr/>
    </dgm:pt>
    <dgm:pt modelId="{CD68F7DB-E0EB-4522-A0C4-3E72D7285333}" type="pres">
      <dgm:prSet presAssocID="{02B92512-F5DD-448B-8FB3-ABA8A570F558}" presName="parTx" presStyleLbl="revTx" presStyleIdx="4" presStyleCnt="7">
        <dgm:presLayoutVars>
          <dgm:chMax val="0"/>
          <dgm:chPref val="0"/>
        </dgm:presLayoutVars>
      </dgm:prSet>
      <dgm:spPr/>
    </dgm:pt>
    <dgm:pt modelId="{0EF4D0CA-DC08-4179-927E-21B2CD7EA3E3}" type="pres">
      <dgm:prSet presAssocID="{E83151AB-FDFC-4065-AA28-E2B85ED67D38}" presName="sibTrans" presStyleCnt="0"/>
      <dgm:spPr/>
    </dgm:pt>
    <dgm:pt modelId="{88A940BB-12D3-42C0-A9D8-9A2443BA03C8}" type="pres">
      <dgm:prSet presAssocID="{54499CCC-B7E2-4726-AD05-78ACE2D378C7}" presName="compNode" presStyleCnt="0"/>
      <dgm:spPr/>
    </dgm:pt>
    <dgm:pt modelId="{729098E8-08A8-406B-865C-572218B39CB9}" type="pres">
      <dgm:prSet presAssocID="{54499CCC-B7E2-4726-AD05-78ACE2D378C7}" presName="bgRect" presStyleLbl="bgShp" presStyleIdx="5" presStyleCnt="7"/>
      <dgm:spPr>
        <a:xfrm>
          <a:off x="0" y="3062324"/>
          <a:ext cx="10832011" cy="489914"/>
        </a:xfrm>
        <a:prstGeom prst="roundRect">
          <a:avLst>
            <a:gd name="adj" fmla="val 10000"/>
          </a:avLst>
        </a:prstGeom>
        <a:solidFill>
          <a:srgbClr val="425563">
            <a:lumMod val="20000"/>
            <a:lumOff val="80000"/>
          </a:srgbClr>
        </a:solidFill>
        <a:ln>
          <a:noFill/>
        </a:ln>
        <a:effectLst/>
      </dgm:spPr>
    </dgm:pt>
    <dgm:pt modelId="{B7F68F14-5DA5-4884-90B0-8DB63EC1D1EF}" type="pres">
      <dgm:prSet presAssocID="{54499CCC-B7E2-4726-AD05-78ACE2D378C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0777BD65-E341-4FBA-B826-81D871E6D20F}" type="pres">
      <dgm:prSet presAssocID="{54499CCC-B7E2-4726-AD05-78ACE2D378C7}" presName="spaceRect" presStyleCnt="0"/>
      <dgm:spPr/>
    </dgm:pt>
    <dgm:pt modelId="{FF1B5CB4-E2AF-4593-B3A3-957EED985DBF}" type="pres">
      <dgm:prSet presAssocID="{54499CCC-B7E2-4726-AD05-78ACE2D378C7}" presName="parTx" presStyleLbl="revTx" presStyleIdx="5" presStyleCnt="7">
        <dgm:presLayoutVars>
          <dgm:chMax val="0"/>
          <dgm:chPref val="0"/>
        </dgm:presLayoutVars>
      </dgm:prSet>
      <dgm:spPr/>
    </dgm:pt>
    <dgm:pt modelId="{D06A3B3D-A411-419C-B04A-D95EF291211C}" type="pres">
      <dgm:prSet presAssocID="{EE2E581B-CE73-4A0A-AC4B-4F6E187A2574}" presName="sibTrans" presStyleCnt="0"/>
      <dgm:spPr/>
    </dgm:pt>
    <dgm:pt modelId="{35070814-9BBE-438C-878B-3CB3BD8D6D8D}" type="pres">
      <dgm:prSet presAssocID="{EB869F62-83AD-4BEF-AEBF-FFBECF11E5A5}" presName="compNode" presStyleCnt="0"/>
      <dgm:spPr/>
    </dgm:pt>
    <dgm:pt modelId="{59A1E2A8-C5E0-447F-9A16-8C1117CA25EA}" type="pres">
      <dgm:prSet presAssocID="{EB869F62-83AD-4BEF-AEBF-FFBECF11E5A5}" presName="bgRect" presStyleLbl="bgShp" presStyleIdx="6" presStyleCnt="7"/>
      <dgm:spPr>
        <a:xfrm>
          <a:off x="0" y="3674718"/>
          <a:ext cx="10832011" cy="489914"/>
        </a:xfrm>
        <a:prstGeom prst="roundRect">
          <a:avLst>
            <a:gd name="adj" fmla="val 10000"/>
          </a:avLst>
        </a:prstGeom>
        <a:solidFill>
          <a:srgbClr val="425563">
            <a:lumMod val="20000"/>
            <a:lumOff val="80000"/>
          </a:srgbClr>
        </a:solidFill>
        <a:ln>
          <a:noFill/>
        </a:ln>
        <a:effectLst/>
      </dgm:spPr>
    </dgm:pt>
    <dgm:pt modelId="{6F90B6FE-4AAF-4627-B5DB-44499B741C56}" type="pres">
      <dgm:prSet presAssocID="{EB869F62-83AD-4BEF-AEBF-FFBECF11E5A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Internet with solid fill"/>
        </a:ext>
      </dgm:extLst>
    </dgm:pt>
    <dgm:pt modelId="{460DD253-DB33-4777-B021-79D07255353F}" type="pres">
      <dgm:prSet presAssocID="{EB869F62-83AD-4BEF-AEBF-FFBECF11E5A5}" presName="spaceRect" presStyleCnt="0"/>
      <dgm:spPr/>
    </dgm:pt>
    <dgm:pt modelId="{669BCFB3-10BE-45AB-88BE-3FAB9F8FCAA8}" type="pres">
      <dgm:prSet presAssocID="{EB869F62-83AD-4BEF-AEBF-FFBECF11E5A5}" presName="parTx" presStyleLbl="revTx" presStyleIdx="6" presStyleCnt="7">
        <dgm:presLayoutVars>
          <dgm:chMax val="0"/>
          <dgm:chPref val="0"/>
        </dgm:presLayoutVars>
      </dgm:prSet>
      <dgm:spPr/>
    </dgm:pt>
  </dgm:ptLst>
  <dgm:cxnLst>
    <dgm:cxn modelId="{32EB4810-3A6D-4F2D-BB4E-F3513EDC29DD}" type="presOf" srcId="{CACB9669-4128-4366-853F-FBF618437FCD}" destId="{D92BDDDF-7415-4524-BE43-BE71F5A67A76}" srcOrd="0" destOrd="0" presId="urn:microsoft.com/office/officeart/2018/2/layout/IconVerticalSolidList"/>
    <dgm:cxn modelId="{DCD4C947-5778-4670-9106-07957CADC0AC}" type="presOf" srcId="{54499CCC-B7E2-4726-AD05-78ACE2D378C7}" destId="{FF1B5CB4-E2AF-4593-B3A3-957EED985DBF}" srcOrd="0" destOrd="0" presId="urn:microsoft.com/office/officeart/2018/2/layout/IconVerticalSolidList"/>
    <dgm:cxn modelId="{791CD44A-6C46-434B-9089-CAABB159E2BD}" srcId="{A3A48BCE-1BF2-4DDE-A519-82A928671D50}" destId="{EB869F62-83AD-4BEF-AEBF-FFBECF11E5A5}" srcOrd="6" destOrd="0" parTransId="{D3E04B07-3306-4BB8-AA09-A70092D7ED58}" sibTransId="{FB94D8BD-96D0-4E7A-8188-46050120E18B}"/>
    <dgm:cxn modelId="{DF95B24D-34C1-4B20-9697-B57031C5699F}" srcId="{A3A48BCE-1BF2-4DDE-A519-82A928671D50}" destId="{CACB9669-4128-4366-853F-FBF618437FCD}" srcOrd="1" destOrd="0" parTransId="{0F36B99A-B7E7-4A30-A8CF-EAD9CB79DFB1}" sibTransId="{A925D592-192E-4AD0-85FC-E34F9B095834}"/>
    <dgm:cxn modelId="{168D2B4E-9222-48D7-8A79-31D4E02644CC}" type="presOf" srcId="{02B92512-F5DD-448B-8FB3-ABA8A570F558}" destId="{CD68F7DB-E0EB-4522-A0C4-3E72D7285333}" srcOrd="0" destOrd="0" presId="urn:microsoft.com/office/officeart/2018/2/layout/IconVerticalSolidList"/>
    <dgm:cxn modelId="{3A9BA778-9FEB-444D-B931-A376DAFF1B10}" srcId="{A3A48BCE-1BF2-4DDE-A519-82A928671D50}" destId="{02B92512-F5DD-448B-8FB3-ABA8A570F558}" srcOrd="4" destOrd="0" parTransId="{4D1BD5A2-D8D1-4E34-AFD5-4D307EBE3E4E}" sibTransId="{E83151AB-FDFC-4065-AA28-E2B85ED67D38}"/>
    <dgm:cxn modelId="{CAAEDC58-42A3-4B2C-9626-EBE3543DD869}" srcId="{A3A48BCE-1BF2-4DDE-A519-82A928671D50}" destId="{B913CF37-18E6-406A-8E0E-40995418E514}" srcOrd="2" destOrd="0" parTransId="{6A2D957F-6B03-4D52-BD01-92E0F1E95B87}" sibTransId="{331B03DF-3321-4953-9C26-506814FDCCF0}"/>
    <dgm:cxn modelId="{3BDAC48E-78C9-447C-8583-2B856968E52F}" srcId="{A3A48BCE-1BF2-4DDE-A519-82A928671D50}" destId="{54499CCC-B7E2-4726-AD05-78ACE2D378C7}" srcOrd="5" destOrd="0" parTransId="{ED0CC829-CDD4-4C26-A0F2-3EEFC31A83D8}" sibTransId="{EE2E581B-CE73-4A0A-AC4B-4F6E187A2574}"/>
    <dgm:cxn modelId="{57BF559F-17E6-47EF-9629-DC591733406B}" type="presOf" srcId="{A3A48BCE-1BF2-4DDE-A519-82A928671D50}" destId="{0172329C-941E-4A91-B4E8-5CF00E0FF581}" srcOrd="0" destOrd="0" presId="urn:microsoft.com/office/officeart/2018/2/layout/IconVerticalSolidList"/>
    <dgm:cxn modelId="{A4A99CA6-B1D5-42B3-9478-2BEA53B8FF42}" type="presOf" srcId="{3E6CD606-56BD-4F3E-B2B6-B33082C91F84}" destId="{9BC7E915-785E-4994-A398-DF0A7E399DD4}" srcOrd="0" destOrd="0" presId="urn:microsoft.com/office/officeart/2018/2/layout/IconVerticalSolidList"/>
    <dgm:cxn modelId="{3866CECF-63CF-47F0-82B5-8B981E00502C}" type="presOf" srcId="{EB869F62-83AD-4BEF-AEBF-FFBECF11E5A5}" destId="{669BCFB3-10BE-45AB-88BE-3FAB9F8FCAA8}" srcOrd="0" destOrd="0" presId="urn:microsoft.com/office/officeart/2018/2/layout/IconVerticalSolidList"/>
    <dgm:cxn modelId="{E98D60D8-3EE8-485C-827D-247B9CECF244}" srcId="{A3A48BCE-1BF2-4DDE-A519-82A928671D50}" destId="{493CF7C8-31BF-4072-A189-315730F58B31}" srcOrd="0" destOrd="0" parTransId="{F212D0F4-A6CD-4828-A0B4-095B4DB93164}" sibTransId="{F1120D94-E6F9-4F18-BBEE-6F8443D69CDA}"/>
    <dgm:cxn modelId="{59783CE1-7F67-4B4B-ACF1-74FB3BCBC103}" type="presOf" srcId="{B913CF37-18E6-406A-8E0E-40995418E514}" destId="{A153F730-F8E8-4DC1-B221-EC2AD87FA4C7}" srcOrd="0" destOrd="0" presId="urn:microsoft.com/office/officeart/2018/2/layout/IconVerticalSolidList"/>
    <dgm:cxn modelId="{7B83D2E2-644F-4D7E-9249-3ED991418045}" srcId="{A3A48BCE-1BF2-4DDE-A519-82A928671D50}" destId="{3E6CD606-56BD-4F3E-B2B6-B33082C91F84}" srcOrd="3" destOrd="0" parTransId="{664FA4FF-1864-436F-B771-38AD9B2FAF54}" sibTransId="{6982894C-4D7B-4A60-9817-0FB2FCF4D112}"/>
    <dgm:cxn modelId="{F1B0F7F8-34BB-4AD8-98A7-5CB13D24EEF0}" type="presOf" srcId="{493CF7C8-31BF-4072-A189-315730F58B31}" destId="{F3A9CECA-1220-4482-AAF2-23E48C4603A2}" srcOrd="0" destOrd="0" presId="urn:microsoft.com/office/officeart/2018/2/layout/IconVerticalSolidList"/>
    <dgm:cxn modelId="{51F0DC41-5DE2-4064-857D-7266DED430F0}" type="presParOf" srcId="{0172329C-941E-4A91-B4E8-5CF00E0FF581}" destId="{D4E931A0-BAD3-4B61-B467-D104375CDE51}" srcOrd="0" destOrd="0" presId="urn:microsoft.com/office/officeart/2018/2/layout/IconVerticalSolidList"/>
    <dgm:cxn modelId="{E9EC57F0-130D-4C12-B88F-C9B9F1EFFCDC}" type="presParOf" srcId="{D4E931A0-BAD3-4B61-B467-D104375CDE51}" destId="{FDD03F88-61C0-40FF-A53E-26CA71126DCF}" srcOrd="0" destOrd="0" presId="urn:microsoft.com/office/officeart/2018/2/layout/IconVerticalSolidList"/>
    <dgm:cxn modelId="{7835B08A-CF9A-4232-8205-1A2F84D834BF}" type="presParOf" srcId="{D4E931A0-BAD3-4B61-B467-D104375CDE51}" destId="{D874DFFA-A44B-4D3D-B845-F10C386C5B46}" srcOrd="1" destOrd="0" presId="urn:microsoft.com/office/officeart/2018/2/layout/IconVerticalSolidList"/>
    <dgm:cxn modelId="{0F3D818E-7E06-4D0C-AE1C-B4EE397BCD7B}" type="presParOf" srcId="{D4E931A0-BAD3-4B61-B467-D104375CDE51}" destId="{6D7F7FDC-8EDE-423E-8695-CB542621AB3E}" srcOrd="2" destOrd="0" presId="urn:microsoft.com/office/officeart/2018/2/layout/IconVerticalSolidList"/>
    <dgm:cxn modelId="{A1F91D07-D4F5-4E84-BF6F-AF28C682C169}" type="presParOf" srcId="{D4E931A0-BAD3-4B61-B467-D104375CDE51}" destId="{F3A9CECA-1220-4482-AAF2-23E48C4603A2}" srcOrd="3" destOrd="0" presId="urn:microsoft.com/office/officeart/2018/2/layout/IconVerticalSolidList"/>
    <dgm:cxn modelId="{9A365349-01B0-4463-A6C2-4A39DAF471CA}" type="presParOf" srcId="{0172329C-941E-4A91-B4E8-5CF00E0FF581}" destId="{E06A5250-2254-48CD-9FCE-86985EB2F2D3}" srcOrd="1" destOrd="0" presId="urn:microsoft.com/office/officeart/2018/2/layout/IconVerticalSolidList"/>
    <dgm:cxn modelId="{06FE8601-0573-4E21-A59F-42508E18AA3E}" type="presParOf" srcId="{0172329C-941E-4A91-B4E8-5CF00E0FF581}" destId="{3745DBC8-7A6A-43EF-BD30-AE9AB7D750EF}" srcOrd="2" destOrd="0" presId="urn:microsoft.com/office/officeart/2018/2/layout/IconVerticalSolidList"/>
    <dgm:cxn modelId="{CDC120E2-57AA-47E5-9AC6-D16A602E9909}" type="presParOf" srcId="{3745DBC8-7A6A-43EF-BD30-AE9AB7D750EF}" destId="{74D13433-B5A1-48B5-AD97-6FA9442A52A8}" srcOrd="0" destOrd="0" presId="urn:microsoft.com/office/officeart/2018/2/layout/IconVerticalSolidList"/>
    <dgm:cxn modelId="{3AAAF63F-FF78-4E13-83F3-B7DE8DD1D6F5}" type="presParOf" srcId="{3745DBC8-7A6A-43EF-BD30-AE9AB7D750EF}" destId="{B3C17996-6551-4E6C-853C-D2BE33D5F491}" srcOrd="1" destOrd="0" presId="urn:microsoft.com/office/officeart/2018/2/layout/IconVerticalSolidList"/>
    <dgm:cxn modelId="{F853425E-1D17-4B1F-9D25-B3DC163CF5CF}" type="presParOf" srcId="{3745DBC8-7A6A-43EF-BD30-AE9AB7D750EF}" destId="{77247F3C-6D8D-4BD9-8317-FA598A8B6202}" srcOrd="2" destOrd="0" presId="urn:microsoft.com/office/officeart/2018/2/layout/IconVerticalSolidList"/>
    <dgm:cxn modelId="{E920B724-706B-4432-BB52-D1793680E2B8}" type="presParOf" srcId="{3745DBC8-7A6A-43EF-BD30-AE9AB7D750EF}" destId="{D92BDDDF-7415-4524-BE43-BE71F5A67A76}" srcOrd="3" destOrd="0" presId="urn:microsoft.com/office/officeart/2018/2/layout/IconVerticalSolidList"/>
    <dgm:cxn modelId="{E545FD63-731C-490A-B76E-35CAD6CA1136}" type="presParOf" srcId="{0172329C-941E-4A91-B4E8-5CF00E0FF581}" destId="{3E174862-67C0-41F4-9775-297EC48620CD}" srcOrd="3" destOrd="0" presId="urn:microsoft.com/office/officeart/2018/2/layout/IconVerticalSolidList"/>
    <dgm:cxn modelId="{22AD9500-4CD4-4EDF-9815-A9787095E9E7}" type="presParOf" srcId="{0172329C-941E-4A91-B4E8-5CF00E0FF581}" destId="{E153F98F-70B5-416E-8551-66AC31A0E660}" srcOrd="4" destOrd="0" presId="urn:microsoft.com/office/officeart/2018/2/layout/IconVerticalSolidList"/>
    <dgm:cxn modelId="{D191164C-9649-43B0-A4EA-3C50765533B4}" type="presParOf" srcId="{E153F98F-70B5-416E-8551-66AC31A0E660}" destId="{EA6544C5-4FAB-4625-A20A-CFD31AB36674}" srcOrd="0" destOrd="0" presId="urn:microsoft.com/office/officeart/2018/2/layout/IconVerticalSolidList"/>
    <dgm:cxn modelId="{9B5A6052-7F69-4272-802E-6C41D6B82B98}" type="presParOf" srcId="{E153F98F-70B5-416E-8551-66AC31A0E660}" destId="{350C3942-EE1F-4C16-9DF0-23BD2D58D704}" srcOrd="1" destOrd="0" presId="urn:microsoft.com/office/officeart/2018/2/layout/IconVerticalSolidList"/>
    <dgm:cxn modelId="{A9E981FB-6BAD-48A8-B114-EFBB19FA2885}" type="presParOf" srcId="{E153F98F-70B5-416E-8551-66AC31A0E660}" destId="{39205748-E6C7-49E9-ACF8-A5CDB1DB27E9}" srcOrd="2" destOrd="0" presId="urn:microsoft.com/office/officeart/2018/2/layout/IconVerticalSolidList"/>
    <dgm:cxn modelId="{73CB67C7-DD00-4EE8-BD1B-F45EFD48FA3F}" type="presParOf" srcId="{E153F98F-70B5-416E-8551-66AC31A0E660}" destId="{A153F730-F8E8-4DC1-B221-EC2AD87FA4C7}" srcOrd="3" destOrd="0" presId="urn:microsoft.com/office/officeart/2018/2/layout/IconVerticalSolidList"/>
    <dgm:cxn modelId="{7BF82E31-30CD-4FCE-BC26-CC68B3C25B52}" type="presParOf" srcId="{0172329C-941E-4A91-B4E8-5CF00E0FF581}" destId="{1CDA1920-3E19-4737-88F3-457CD024F84F}" srcOrd="5" destOrd="0" presId="urn:microsoft.com/office/officeart/2018/2/layout/IconVerticalSolidList"/>
    <dgm:cxn modelId="{97EE29B5-88AA-4F7E-B306-65C237697212}" type="presParOf" srcId="{0172329C-941E-4A91-B4E8-5CF00E0FF581}" destId="{088C4AD5-1ED8-41A4-A144-566A6179755D}" srcOrd="6" destOrd="0" presId="urn:microsoft.com/office/officeart/2018/2/layout/IconVerticalSolidList"/>
    <dgm:cxn modelId="{28F9EE31-816A-4D61-A7F0-7C240F91C73F}" type="presParOf" srcId="{088C4AD5-1ED8-41A4-A144-566A6179755D}" destId="{CBC41DEE-D13B-40C3-A77D-A9AB413B4568}" srcOrd="0" destOrd="0" presId="urn:microsoft.com/office/officeart/2018/2/layout/IconVerticalSolidList"/>
    <dgm:cxn modelId="{6663BE31-D7FC-46C7-A4D5-9EFB718DEA0B}" type="presParOf" srcId="{088C4AD5-1ED8-41A4-A144-566A6179755D}" destId="{9B6B9064-B4BC-43BD-A45F-89AB9F63D207}" srcOrd="1" destOrd="0" presId="urn:microsoft.com/office/officeart/2018/2/layout/IconVerticalSolidList"/>
    <dgm:cxn modelId="{691DA476-4BF9-4E5A-B854-C752DC79A987}" type="presParOf" srcId="{088C4AD5-1ED8-41A4-A144-566A6179755D}" destId="{033C0CC8-F530-4892-9426-BFDC8A8278F5}" srcOrd="2" destOrd="0" presId="urn:microsoft.com/office/officeart/2018/2/layout/IconVerticalSolidList"/>
    <dgm:cxn modelId="{1D5C2558-0730-427D-A62C-7F9E674C5832}" type="presParOf" srcId="{088C4AD5-1ED8-41A4-A144-566A6179755D}" destId="{9BC7E915-785E-4994-A398-DF0A7E399DD4}" srcOrd="3" destOrd="0" presId="urn:microsoft.com/office/officeart/2018/2/layout/IconVerticalSolidList"/>
    <dgm:cxn modelId="{85514622-944D-4EA6-8AF2-777583BA687A}" type="presParOf" srcId="{0172329C-941E-4A91-B4E8-5CF00E0FF581}" destId="{56DDBCB4-CA2D-48FE-B9A6-FAC82295FDDE}" srcOrd="7" destOrd="0" presId="urn:microsoft.com/office/officeart/2018/2/layout/IconVerticalSolidList"/>
    <dgm:cxn modelId="{BE5E4DCD-1CB0-4A5A-94BA-CFC1A78845CA}" type="presParOf" srcId="{0172329C-941E-4A91-B4E8-5CF00E0FF581}" destId="{7D6E4631-11BC-4AF0-87BA-078C0CD22246}" srcOrd="8" destOrd="0" presId="urn:microsoft.com/office/officeart/2018/2/layout/IconVerticalSolidList"/>
    <dgm:cxn modelId="{19DF5EA3-19EE-4436-98AE-F5CB557D4DAD}" type="presParOf" srcId="{7D6E4631-11BC-4AF0-87BA-078C0CD22246}" destId="{A8569E2F-EEA6-4A1C-A77F-6D5B1B9B05E2}" srcOrd="0" destOrd="0" presId="urn:microsoft.com/office/officeart/2018/2/layout/IconVerticalSolidList"/>
    <dgm:cxn modelId="{55612BB4-6C5D-410E-B949-3AE7BB61CBDB}" type="presParOf" srcId="{7D6E4631-11BC-4AF0-87BA-078C0CD22246}" destId="{4E63FB9C-E778-4BC1-A3AC-384FD5978881}" srcOrd="1" destOrd="0" presId="urn:microsoft.com/office/officeart/2018/2/layout/IconVerticalSolidList"/>
    <dgm:cxn modelId="{1D94E650-AA86-45D9-B9B5-F99E1A1C747E}" type="presParOf" srcId="{7D6E4631-11BC-4AF0-87BA-078C0CD22246}" destId="{3E97B6EA-8D5F-44F5-A6D7-1D3C532C0656}" srcOrd="2" destOrd="0" presId="urn:microsoft.com/office/officeart/2018/2/layout/IconVerticalSolidList"/>
    <dgm:cxn modelId="{2F3B7350-0899-441E-969E-62E73ACCD0C1}" type="presParOf" srcId="{7D6E4631-11BC-4AF0-87BA-078C0CD22246}" destId="{CD68F7DB-E0EB-4522-A0C4-3E72D7285333}" srcOrd="3" destOrd="0" presId="urn:microsoft.com/office/officeart/2018/2/layout/IconVerticalSolidList"/>
    <dgm:cxn modelId="{DF542B81-BC30-4F74-BBD6-B6731BF47BC7}" type="presParOf" srcId="{0172329C-941E-4A91-B4E8-5CF00E0FF581}" destId="{0EF4D0CA-DC08-4179-927E-21B2CD7EA3E3}" srcOrd="9" destOrd="0" presId="urn:microsoft.com/office/officeart/2018/2/layout/IconVerticalSolidList"/>
    <dgm:cxn modelId="{278EB374-06F4-4150-9D8F-565F9A52CBE9}" type="presParOf" srcId="{0172329C-941E-4A91-B4E8-5CF00E0FF581}" destId="{88A940BB-12D3-42C0-A9D8-9A2443BA03C8}" srcOrd="10" destOrd="0" presId="urn:microsoft.com/office/officeart/2018/2/layout/IconVerticalSolidList"/>
    <dgm:cxn modelId="{C69791B0-914B-440F-A53E-99A49E376317}" type="presParOf" srcId="{88A940BB-12D3-42C0-A9D8-9A2443BA03C8}" destId="{729098E8-08A8-406B-865C-572218B39CB9}" srcOrd="0" destOrd="0" presId="urn:microsoft.com/office/officeart/2018/2/layout/IconVerticalSolidList"/>
    <dgm:cxn modelId="{E50C0C2A-7515-4CF6-B157-5C0B794D98E1}" type="presParOf" srcId="{88A940BB-12D3-42C0-A9D8-9A2443BA03C8}" destId="{B7F68F14-5DA5-4884-90B0-8DB63EC1D1EF}" srcOrd="1" destOrd="0" presId="urn:microsoft.com/office/officeart/2018/2/layout/IconVerticalSolidList"/>
    <dgm:cxn modelId="{A38510B9-B0FD-41D8-83B7-24CB178B1C6A}" type="presParOf" srcId="{88A940BB-12D3-42C0-A9D8-9A2443BA03C8}" destId="{0777BD65-E341-4FBA-B826-81D871E6D20F}" srcOrd="2" destOrd="0" presId="urn:microsoft.com/office/officeart/2018/2/layout/IconVerticalSolidList"/>
    <dgm:cxn modelId="{ED4739A0-6F95-4D83-BB34-4636C8AB24E0}" type="presParOf" srcId="{88A940BB-12D3-42C0-A9D8-9A2443BA03C8}" destId="{FF1B5CB4-E2AF-4593-B3A3-957EED985DBF}" srcOrd="3" destOrd="0" presId="urn:microsoft.com/office/officeart/2018/2/layout/IconVerticalSolidList"/>
    <dgm:cxn modelId="{044D36BB-2565-46BD-8E48-EFE806BD8354}" type="presParOf" srcId="{0172329C-941E-4A91-B4E8-5CF00E0FF581}" destId="{D06A3B3D-A411-419C-B04A-D95EF291211C}" srcOrd="11" destOrd="0" presId="urn:microsoft.com/office/officeart/2018/2/layout/IconVerticalSolidList"/>
    <dgm:cxn modelId="{67BB21CA-A324-46A4-B51E-03CC4FC7ADA7}" type="presParOf" srcId="{0172329C-941E-4A91-B4E8-5CF00E0FF581}" destId="{35070814-9BBE-438C-878B-3CB3BD8D6D8D}" srcOrd="12" destOrd="0" presId="urn:microsoft.com/office/officeart/2018/2/layout/IconVerticalSolidList"/>
    <dgm:cxn modelId="{91E2D9BF-438E-4112-B04B-B9D61D7521E0}" type="presParOf" srcId="{35070814-9BBE-438C-878B-3CB3BD8D6D8D}" destId="{59A1E2A8-C5E0-447F-9A16-8C1117CA25EA}" srcOrd="0" destOrd="0" presId="urn:microsoft.com/office/officeart/2018/2/layout/IconVerticalSolidList"/>
    <dgm:cxn modelId="{1FCF8263-8174-4B46-92EB-485922C92EA8}" type="presParOf" srcId="{35070814-9BBE-438C-878B-3CB3BD8D6D8D}" destId="{6F90B6FE-4AAF-4627-B5DB-44499B741C56}" srcOrd="1" destOrd="0" presId="urn:microsoft.com/office/officeart/2018/2/layout/IconVerticalSolidList"/>
    <dgm:cxn modelId="{866B8D49-E608-4861-BCCE-EFB95408EB22}" type="presParOf" srcId="{35070814-9BBE-438C-878B-3CB3BD8D6D8D}" destId="{460DD253-DB33-4777-B021-79D07255353F}" srcOrd="2" destOrd="0" presId="urn:microsoft.com/office/officeart/2018/2/layout/IconVerticalSolidList"/>
    <dgm:cxn modelId="{7496AFB3-849C-42B9-9E94-EC1E727A74A5}" type="presParOf" srcId="{35070814-9BBE-438C-878B-3CB3BD8D6D8D}" destId="{669BCFB3-10BE-45AB-88BE-3FAB9F8FCAA8}"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03F88-61C0-40FF-A53E-26CA71126DCF}">
      <dsp:nvSpPr>
        <dsp:cNvPr id="0" name=""/>
        <dsp:cNvSpPr/>
      </dsp:nvSpPr>
      <dsp:spPr>
        <a:xfrm>
          <a:off x="0" y="1334"/>
          <a:ext cx="10832011" cy="590546"/>
        </a:xfrm>
        <a:prstGeom prst="roundRect">
          <a:avLst>
            <a:gd name="adj" fmla="val 10000"/>
          </a:avLst>
        </a:prstGeom>
        <a:solidFill>
          <a:srgbClr val="425563">
            <a:lumMod val="20000"/>
            <a:lumOff val="80000"/>
          </a:srgbClr>
        </a:solidFill>
        <a:ln>
          <a:noFill/>
        </a:ln>
        <a:effectLst/>
      </dsp:spPr>
      <dsp:style>
        <a:lnRef idx="0">
          <a:scrgbClr r="0" g="0" b="0"/>
        </a:lnRef>
        <a:fillRef idx="1">
          <a:scrgbClr r="0" g="0" b="0"/>
        </a:fillRef>
        <a:effectRef idx="0">
          <a:scrgbClr r="0" g="0" b="0"/>
        </a:effectRef>
        <a:fontRef idx="minor"/>
      </dsp:style>
    </dsp:sp>
    <dsp:sp modelId="{D874DFFA-A44B-4D3D-B845-F10C386C5B46}">
      <dsp:nvSpPr>
        <dsp:cNvPr id="0" name=""/>
        <dsp:cNvSpPr/>
      </dsp:nvSpPr>
      <dsp:spPr>
        <a:xfrm>
          <a:off x="178640" y="134207"/>
          <a:ext cx="324800" cy="3248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A9CECA-1220-4482-AAF2-23E48C4603A2}">
      <dsp:nvSpPr>
        <dsp:cNvPr id="0" name=""/>
        <dsp:cNvSpPr/>
      </dsp:nvSpPr>
      <dsp:spPr>
        <a:xfrm>
          <a:off x="682081" y="1334"/>
          <a:ext cx="10149929" cy="59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00" tIns="62500" rIns="62500" bIns="62500" numCol="1" spcCol="1270" anchor="ctr" anchorCtr="0">
          <a:noAutofit/>
        </a:bodyPr>
        <a:lstStyle/>
        <a:p>
          <a:pPr marL="0" lvl="0" indent="0" algn="l" defTabSz="755650">
            <a:lnSpc>
              <a:spcPct val="90000"/>
            </a:lnSpc>
            <a:spcBef>
              <a:spcPct val="0"/>
            </a:spcBef>
            <a:spcAft>
              <a:spcPct val="35000"/>
            </a:spcAft>
            <a:buNone/>
          </a:pPr>
          <a:r>
            <a:rPr lang="en-GB" sz="1700" kern="1200"/>
            <a:t>Lead by example, move from performance management to performance improvement.  </a:t>
          </a:r>
          <a:endParaRPr lang="en-US" sz="1700" kern="1200"/>
        </a:p>
      </dsp:txBody>
      <dsp:txXfrm>
        <a:off x="682081" y="1334"/>
        <a:ext cx="10149929" cy="590546"/>
      </dsp:txXfrm>
    </dsp:sp>
    <dsp:sp modelId="{74D13433-B5A1-48B5-AD97-6FA9442A52A8}">
      <dsp:nvSpPr>
        <dsp:cNvPr id="0" name=""/>
        <dsp:cNvSpPr/>
      </dsp:nvSpPr>
      <dsp:spPr>
        <a:xfrm>
          <a:off x="0" y="739518"/>
          <a:ext cx="10832011" cy="59054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B3C17996-6551-4E6C-853C-D2BE33D5F491}">
      <dsp:nvSpPr>
        <dsp:cNvPr id="0" name=""/>
        <dsp:cNvSpPr/>
      </dsp:nvSpPr>
      <dsp:spPr>
        <a:xfrm>
          <a:off x="178640" y="872391"/>
          <a:ext cx="324800" cy="324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2BDDDF-7415-4524-BE43-BE71F5A67A76}">
      <dsp:nvSpPr>
        <dsp:cNvPr id="0" name=""/>
        <dsp:cNvSpPr/>
      </dsp:nvSpPr>
      <dsp:spPr>
        <a:xfrm>
          <a:off x="682081" y="739518"/>
          <a:ext cx="10149929" cy="59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00" tIns="62500" rIns="62500" bIns="62500" numCol="1" spcCol="1270" anchor="ctr" anchorCtr="0">
          <a:noAutofit/>
        </a:bodyPr>
        <a:lstStyle/>
        <a:p>
          <a:pPr marL="0" lvl="0" indent="0" algn="l" defTabSz="755650">
            <a:lnSpc>
              <a:spcPct val="90000"/>
            </a:lnSpc>
            <a:spcBef>
              <a:spcPct val="0"/>
            </a:spcBef>
            <a:spcAft>
              <a:spcPct val="35000"/>
            </a:spcAft>
            <a:buNone/>
          </a:pPr>
          <a:r>
            <a:rPr lang="en-GB" sz="1700" kern="1200"/>
            <a:t>Change leadership behaviours and make sure to use quality improvement methodologies</a:t>
          </a:r>
          <a:endParaRPr lang="en-US" sz="1700" kern="1200"/>
        </a:p>
      </dsp:txBody>
      <dsp:txXfrm>
        <a:off x="682081" y="739518"/>
        <a:ext cx="10149929" cy="590546"/>
      </dsp:txXfrm>
    </dsp:sp>
    <dsp:sp modelId="{EA6544C5-4FAB-4625-A20A-CFD31AB36674}">
      <dsp:nvSpPr>
        <dsp:cNvPr id="0" name=""/>
        <dsp:cNvSpPr/>
      </dsp:nvSpPr>
      <dsp:spPr>
        <a:xfrm>
          <a:off x="0" y="1477702"/>
          <a:ext cx="10832011" cy="59054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350C3942-EE1F-4C16-9DF0-23BD2D58D704}">
      <dsp:nvSpPr>
        <dsp:cNvPr id="0" name=""/>
        <dsp:cNvSpPr/>
      </dsp:nvSpPr>
      <dsp:spPr>
        <a:xfrm>
          <a:off x="178640" y="1610575"/>
          <a:ext cx="324800" cy="324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53F730-F8E8-4DC1-B221-EC2AD87FA4C7}">
      <dsp:nvSpPr>
        <dsp:cNvPr id="0" name=""/>
        <dsp:cNvSpPr/>
      </dsp:nvSpPr>
      <dsp:spPr>
        <a:xfrm>
          <a:off x="682081" y="1477702"/>
          <a:ext cx="10149929" cy="59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00" tIns="62500" rIns="62500" bIns="62500" numCol="1" spcCol="1270" anchor="ctr" anchorCtr="0">
          <a:noAutofit/>
        </a:bodyPr>
        <a:lstStyle/>
        <a:p>
          <a:pPr marL="0" lvl="0" indent="0" algn="l" defTabSz="755650">
            <a:lnSpc>
              <a:spcPct val="90000"/>
            </a:lnSpc>
            <a:spcBef>
              <a:spcPct val="0"/>
            </a:spcBef>
            <a:spcAft>
              <a:spcPct val="35000"/>
            </a:spcAft>
            <a:buNone/>
          </a:pPr>
          <a:r>
            <a:rPr lang="en-GB" sz="1700" kern="1200"/>
            <a:t>Have a smaller but high-quality resources that support improvement</a:t>
          </a:r>
          <a:endParaRPr lang="en-US" sz="1700" kern="1200"/>
        </a:p>
      </dsp:txBody>
      <dsp:txXfrm>
        <a:off x="682081" y="1477702"/>
        <a:ext cx="10149929" cy="590546"/>
      </dsp:txXfrm>
    </dsp:sp>
    <dsp:sp modelId="{CBC41DEE-D13B-40C3-A77D-A9AB413B4568}">
      <dsp:nvSpPr>
        <dsp:cNvPr id="0" name=""/>
        <dsp:cNvSpPr/>
      </dsp:nvSpPr>
      <dsp:spPr>
        <a:xfrm>
          <a:off x="0" y="2215885"/>
          <a:ext cx="10832011" cy="59054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9B6B9064-B4BC-43BD-A45F-89AB9F63D207}">
      <dsp:nvSpPr>
        <dsp:cNvPr id="0" name=""/>
        <dsp:cNvSpPr/>
      </dsp:nvSpPr>
      <dsp:spPr>
        <a:xfrm>
          <a:off x="178640" y="2348758"/>
          <a:ext cx="324800" cy="3248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C7E915-785E-4994-A398-DF0A7E399DD4}">
      <dsp:nvSpPr>
        <dsp:cNvPr id="0" name=""/>
        <dsp:cNvSpPr/>
      </dsp:nvSpPr>
      <dsp:spPr>
        <a:xfrm>
          <a:off x="682081" y="2215885"/>
          <a:ext cx="10149929" cy="59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00" tIns="62500" rIns="62500" bIns="62500" numCol="1" spcCol="1270" anchor="ctr" anchorCtr="0">
          <a:noAutofit/>
        </a:bodyPr>
        <a:lstStyle/>
        <a:p>
          <a:pPr marL="0" lvl="0" indent="0" algn="l" defTabSz="755650">
            <a:lnSpc>
              <a:spcPct val="90000"/>
            </a:lnSpc>
            <a:spcBef>
              <a:spcPct val="0"/>
            </a:spcBef>
            <a:spcAft>
              <a:spcPct val="35000"/>
            </a:spcAft>
            <a:buNone/>
          </a:pPr>
          <a:r>
            <a:rPr lang="en-GB" sz="1700" kern="1200"/>
            <a:t>Align our regulatory framework, the system oversight, the well-led framework and work jointly with the CQC.  </a:t>
          </a:r>
          <a:endParaRPr lang="en-US" sz="1700" kern="1200"/>
        </a:p>
      </dsp:txBody>
      <dsp:txXfrm>
        <a:off x="682081" y="2215885"/>
        <a:ext cx="10149929" cy="590546"/>
      </dsp:txXfrm>
    </dsp:sp>
    <dsp:sp modelId="{AA81BFA7-E076-4838-9283-FD5E6FD4A33C}">
      <dsp:nvSpPr>
        <dsp:cNvPr id="0" name=""/>
        <dsp:cNvSpPr/>
      </dsp:nvSpPr>
      <dsp:spPr>
        <a:xfrm>
          <a:off x="0" y="3017399"/>
          <a:ext cx="10832011" cy="59054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CC2DC824-45E7-451C-A50E-E62BD5C20232}">
      <dsp:nvSpPr>
        <dsp:cNvPr id="0" name=""/>
        <dsp:cNvSpPr/>
      </dsp:nvSpPr>
      <dsp:spPr>
        <a:xfrm>
          <a:off x="178640" y="3150272"/>
          <a:ext cx="324800" cy="3248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A86E91-85CA-428D-9CFB-28030F1946E6}">
      <dsp:nvSpPr>
        <dsp:cNvPr id="0" name=""/>
        <dsp:cNvSpPr/>
      </dsp:nvSpPr>
      <dsp:spPr>
        <a:xfrm>
          <a:off x="682081" y="2954069"/>
          <a:ext cx="10149929" cy="717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00" tIns="62500" rIns="62500" bIns="62500" numCol="1" spcCol="1270" anchor="ctr" anchorCtr="0">
          <a:noAutofit/>
        </a:bodyPr>
        <a:lstStyle/>
        <a:p>
          <a:pPr marL="0" lvl="0" indent="0" algn="l" defTabSz="755650">
            <a:lnSpc>
              <a:spcPct val="90000"/>
            </a:lnSpc>
            <a:spcBef>
              <a:spcPct val="0"/>
            </a:spcBef>
            <a:spcAft>
              <a:spcPct val="35000"/>
            </a:spcAft>
            <a:buNone/>
          </a:pPr>
          <a:r>
            <a:rPr lang="en-GB" sz="1700" kern="1200"/>
            <a:t>Develop a simple, jargon-free self-assessment for improvement</a:t>
          </a:r>
          <a:endParaRPr lang="en-US" sz="1700" kern="1200"/>
        </a:p>
      </dsp:txBody>
      <dsp:txXfrm>
        <a:off x="682081" y="2954069"/>
        <a:ext cx="10149929" cy="717207"/>
      </dsp:txXfrm>
    </dsp:sp>
    <dsp:sp modelId="{A8569E2F-EEA6-4A1C-A77F-6D5B1B9B05E2}">
      <dsp:nvSpPr>
        <dsp:cNvPr id="0" name=""/>
        <dsp:cNvSpPr/>
      </dsp:nvSpPr>
      <dsp:spPr>
        <a:xfrm>
          <a:off x="0" y="3818913"/>
          <a:ext cx="10832011" cy="59054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4E63FB9C-E778-4BC1-A3AC-384FD5978881}">
      <dsp:nvSpPr>
        <dsp:cNvPr id="0" name=""/>
        <dsp:cNvSpPr/>
      </dsp:nvSpPr>
      <dsp:spPr>
        <a:xfrm>
          <a:off x="178640" y="3951786"/>
          <a:ext cx="324800" cy="3248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68F7DB-E0EB-4522-A0C4-3E72D7285333}">
      <dsp:nvSpPr>
        <dsp:cNvPr id="0" name=""/>
        <dsp:cNvSpPr/>
      </dsp:nvSpPr>
      <dsp:spPr>
        <a:xfrm>
          <a:off x="682081" y="3818913"/>
          <a:ext cx="10149929" cy="59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500" tIns="62500" rIns="62500" bIns="62500" numCol="1" spcCol="1270" anchor="ctr" anchorCtr="0">
          <a:noAutofit/>
        </a:bodyPr>
        <a:lstStyle/>
        <a:p>
          <a:pPr marL="0" lvl="0" indent="0" algn="l" defTabSz="755650">
            <a:lnSpc>
              <a:spcPct val="90000"/>
            </a:lnSpc>
            <a:spcBef>
              <a:spcPct val="0"/>
            </a:spcBef>
            <a:spcAft>
              <a:spcPct val="35000"/>
            </a:spcAft>
            <a:buNone/>
          </a:pPr>
          <a:r>
            <a:rPr lang="en-GB" sz="1700" kern="1200"/>
            <a:t>Find ways in which organisations can leverage their assets and support those who are the most challenged.</a:t>
          </a:r>
          <a:endParaRPr lang="en-US" sz="1700" kern="1200"/>
        </a:p>
      </dsp:txBody>
      <dsp:txXfrm>
        <a:off x="682081" y="3818913"/>
        <a:ext cx="10149929" cy="590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03F88-61C0-40FF-A53E-26CA71126DCF}">
      <dsp:nvSpPr>
        <dsp:cNvPr id="0" name=""/>
        <dsp:cNvSpPr/>
      </dsp:nvSpPr>
      <dsp:spPr>
        <a:xfrm>
          <a:off x="0" y="2389"/>
          <a:ext cx="10832011" cy="460646"/>
        </a:xfrm>
        <a:prstGeom prst="roundRect">
          <a:avLst>
            <a:gd name="adj" fmla="val 10000"/>
          </a:avLst>
        </a:prstGeom>
        <a:solidFill>
          <a:srgbClr val="425563">
            <a:lumMod val="20000"/>
            <a:lumOff val="80000"/>
          </a:srgbClr>
        </a:solidFill>
        <a:ln>
          <a:noFill/>
        </a:ln>
        <a:effectLst/>
      </dsp:spPr>
      <dsp:style>
        <a:lnRef idx="0">
          <a:scrgbClr r="0" g="0" b="0"/>
        </a:lnRef>
        <a:fillRef idx="1">
          <a:scrgbClr r="0" g="0" b="0"/>
        </a:fillRef>
        <a:effectRef idx="0">
          <a:scrgbClr r="0" g="0" b="0"/>
        </a:effectRef>
        <a:fontRef idx="minor"/>
      </dsp:style>
    </dsp:sp>
    <dsp:sp modelId="{D874DFFA-A44B-4D3D-B845-F10C386C5B46}">
      <dsp:nvSpPr>
        <dsp:cNvPr id="0" name=""/>
        <dsp:cNvSpPr/>
      </dsp:nvSpPr>
      <dsp:spPr>
        <a:xfrm>
          <a:off x="139345" y="106034"/>
          <a:ext cx="253603" cy="25335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A9CECA-1220-4482-AAF2-23E48C4603A2}">
      <dsp:nvSpPr>
        <dsp:cNvPr id="0" name=""/>
        <dsp:cNvSpPr/>
      </dsp:nvSpPr>
      <dsp:spPr>
        <a:xfrm>
          <a:off x="532293" y="2389"/>
          <a:ext cx="10283594" cy="48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99" tIns="51799" rIns="51799" bIns="51799" numCol="1" spcCol="1270" anchor="ctr" anchorCtr="0">
          <a:noAutofit/>
        </a:bodyPr>
        <a:lstStyle/>
        <a:p>
          <a:pPr marL="0" lvl="0" indent="0" algn="l" defTabSz="622300">
            <a:lnSpc>
              <a:spcPct val="100000"/>
            </a:lnSpc>
            <a:spcBef>
              <a:spcPct val="0"/>
            </a:spcBef>
            <a:spcAft>
              <a:spcPct val="35000"/>
            </a:spcAft>
            <a:buNone/>
          </a:pPr>
          <a:r>
            <a:rPr kumimoji="0" lang="en-GB" sz="1400" b="0" i="0" u="none" strike="noStrike" kern="1200" cap="none" spc="0" normalizeH="0" baseline="0" noProof="0">
              <a:ln/>
              <a:solidFill>
                <a:schemeClr val="tx1"/>
              </a:solidFill>
              <a:effectLst/>
              <a:uLnTx/>
              <a:uFillTx/>
              <a:latin typeface="Arial" panose="020B0604020202020204"/>
              <a:ea typeface="+mn-ea"/>
              <a:cs typeface="+mn-cs"/>
            </a:rPr>
            <a:t>Launch of NHS IMPACT and awareness and engagement activity including NHS IMPACT series of events, FutureNHS and bulletin</a:t>
          </a:r>
          <a:r>
            <a:rPr lang="en-GB" sz="1400" kern="1200"/>
            <a:t>  </a:t>
          </a:r>
          <a:endParaRPr lang="en-US" sz="1400" kern="1200"/>
        </a:p>
      </dsp:txBody>
      <dsp:txXfrm>
        <a:off x="532293" y="2389"/>
        <a:ext cx="10283594" cy="489436"/>
      </dsp:txXfrm>
    </dsp:sp>
    <dsp:sp modelId="{74D13433-B5A1-48B5-AD97-6FA9442A52A8}">
      <dsp:nvSpPr>
        <dsp:cNvPr id="0" name=""/>
        <dsp:cNvSpPr/>
      </dsp:nvSpPr>
      <dsp:spPr>
        <a:xfrm>
          <a:off x="0" y="614184"/>
          <a:ext cx="10832011" cy="46064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B3C17996-6551-4E6C-853C-D2BE33D5F491}">
      <dsp:nvSpPr>
        <dsp:cNvPr id="0" name=""/>
        <dsp:cNvSpPr/>
      </dsp:nvSpPr>
      <dsp:spPr>
        <a:xfrm>
          <a:off x="139345" y="717830"/>
          <a:ext cx="253603" cy="253355"/>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2BDDDF-7415-4524-BE43-BE71F5A67A76}">
      <dsp:nvSpPr>
        <dsp:cNvPr id="0" name=""/>
        <dsp:cNvSpPr/>
      </dsp:nvSpPr>
      <dsp:spPr>
        <a:xfrm>
          <a:off x="532293" y="614184"/>
          <a:ext cx="10283594" cy="48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99" tIns="51799" rIns="51799" bIns="51799" numCol="1" spcCol="1270" anchor="ctr" anchorCtr="0">
          <a:noAutofit/>
        </a:bodyPr>
        <a:lstStyle/>
        <a:p>
          <a:pPr marL="0" lvl="0" indent="0" algn="l" defTabSz="622300">
            <a:lnSpc>
              <a:spcPct val="100000"/>
            </a:lnSpc>
            <a:spcBef>
              <a:spcPct val="0"/>
            </a:spcBef>
            <a:spcAft>
              <a:spcPct val="35000"/>
            </a:spcAft>
            <a:buNone/>
          </a:pPr>
          <a:r>
            <a:rPr kumimoji="0" lang="en-GB" sz="1400" b="0" i="0" u="none" strike="noStrike" kern="1200" cap="none" spc="0" normalizeH="0" baseline="0">
              <a:ln/>
              <a:solidFill>
                <a:srgbClr val="231F20"/>
              </a:solidFill>
              <a:effectLst/>
              <a:uLnTx/>
              <a:uFillTx/>
              <a:latin typeface="Arial" panose="020B0604020202020204"/>
              <a:ea typeface="+mn-ea"/>
              <a:cs typeface="+mn-cs"/>
            </a:rPr>
            <a:t>NHS IMPACT Self-Assessment and Baseline for Improvement launched </a:t>
          </a:r>
          <a:endParaRPr lang="en-US" sz="1400" kern="1200"/>
        </a:p>
      </dsp:txBody>
      <dsp:txXfrm>
        <a:off x="532293" y="614184"/>
        <a:ext cx="10283594" cy="489436"/>
      </dsp:txXfrm>
    </dsp:sp>
    <dsp:sp modelId="{EA6544C5-4FAB-4625-A20A-CFD31AB36674}">
      <dsp:nvSpPr>
        <dsp:cNvPr id="0" name=""/>
        <dsp:cNvSpPr/>
      </dsp:nvSpPr>
      <dsp:spPr>
        <a:xfrm>
          <a:off x="0" y="1225980"/>
          <a:ext cx="10832011" cy="46064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350C3942-EE1F-4C16-9DF0-23BD2D58D704}">
      <dsp:nvSpPr>
        <dsp:cNvPr id="0" name=""/>
        <dsp:cNvSpPr/>
      </dsp:nvSpPr>
      <dsp:spPr>
        <a:xfrm>
          <a:off x="139345" y="1329625"/>
          <a:ext cx="253603" cy="253355"/>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53F730-F8E8-4DC1-B221-EC2AD87FA4C7}">
      <dsp:nvSpPr>
        <dsp:cNvPr id="0" name=""/>
        <dsp:cNvSpPr/>
      </dsp:nvSpPr>
      <dsp:spPr>
        <a:xfrm>
          <a:off x="532293" y="1225980"/>
          <a:ext cx="10283594" cy="48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99" tIns="51799" rIns="51799" bIns="51799" numCol="1" spcCol="1270" anchor="ctr" anchorCtr="0">
          <a:noAutofit/>
        </a:bodyPr>
        <a:lstStyle/>
        <a:p>
          <a:pPr marL="0" lvl="0" indent="0" algn="l" defTabSz="622300">
            <a:lnSpc>
              <a:spcPct val="100000"/>
            </a:lnSpc>
            <a:spcBef>
              <a:spcPct val="0"/>
            </a:spcBef>
            <a:spcAft>
              <a:spcPct val="35000"/>
            </a:spcAft>
            <a:buNone/>
          </a:pPr>
          <a:r>
            <a:rPr kumimoji="0" lang="en-GB" sz="1400" b="0" i="0" u="none" strike="noStrike" kern="1200" cap="none" spc="0" normalizeH="0" baseline="0">
              <a:ln/>
              <a:solidFill>
                <a:srgbClr val="231F20"/>
              </a:solidFill>
              <a:effectLst/>
              <a:uLnTx/>
              <a:uFillTx/>
              <a:latin typeface="Arial" panose="020B0604020202020204"/>
              <a:ea typeface="+mn-ea"/>
              <a:cs typeface="+mn-cs"/>
            </a:rPr>
            <a:t>Established the National Improvement Board </a:t>
          </a:r>
          <a:endParaRPr lang="en-US" sz="1400" kern="1200"/>
        </a:p>
      </dsp:txBody>
      <dsp:txXfrm>
        <a:off x="532293" y="1225980"/>
        <a:ext cx="10283594" cy="489436"/>
      </dsp:txXfrm>
    </dsp:sp>
    <dsp:sp modelId="{CBC41DEE-D13B-40C3-A77D-A9AB413B4568}">
      <dsp:nvSpPr>
        <dsp:cNvPr id="0" name=""/>
        <dsp:cNvSpPr/>
      </dsp:nvSpPr>
      <dsp:spPr>
        <a:xfrm>
          <a:off x="0" y="1837776"/>
          <a:ext cx="10832011" cy="46064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9B6B9064-B4BC-43BD-A45F-89AB9F63D207}">
      <dsp:nvSpPr>
        <dsp:cNvPr id="0" name=""/>
        <dsp:cNvSpPr/>
      </dsp:nvSpPr>
      <dsp:spPr>
        <a:xfrm>
          <a:off x="139345" y="1941421"/>
          <a:ext cx="253603" cy="253355"/>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C7E915-785E-4994-A398-DF0A7E399DD4}">
      <dsp:nvSpPr>
        <dsp:cNvPr id="0" name=""/>
        <dsp:cNvSpPr/>
      </dsp:nvSpPr>
      <dsp:spPr>
        <a:xfrm>
          <a:off x="532293" y="1837776"/>
          <a:ext cx="10283594" cy="48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99" tIns="51799" rIns="51799" bIns="51799" numCol="1" spcCol="1270" anchor="ctr" anchorCtr="0">
          <a:noAutofit/>
        </a:bodyPr>
        <a:lstStyle/>
        <a:p>
          <a:pPr marL="0" lvl="0" indent="0" algn="l" defTabSz="622300">
            <a:lnSpc>
              <a:spcPct val="100000"/>
            </a:lnSpc>
            <a:spcBef>
              <a:spcPct val="0"/>
            </a:spcBef>
            <a:spcAft>
              <a:spcPct val="35000"/>
            </a:spcAft>
            <a:buNone/>
          </a:pPr>
          <a:r>
            <a:rPr kumimoji="0" lang="en-GB" sz="1400" b="0" i="0" u="none" strike="noStrike" kern="1200" cap="none" spc="0" normalizeH="0" baseline="0">
              <a:ln/>
              <a:solidFill>
                <a:srgbClr val="231F20"/>
              </a:solidFill>
              <a:effectLst/>
              <a:uLnTx/>
              <a:uFillTx/>
              <a:latin typeface="Arial" panose="020B0604020202020204"/>
              <a:ea typeface="+mn-ea"/>
              <a:cs typeface="+mn-cs"/>
            </a:rPr>
            <a:t>Leadership for Improvement development in collaboration with NHS England’s Workforce Training and Education</a:t>
          </a:r>
          <a:endParaRPr lang="en-US" sz="1400" kern="1200"/>
        </a:p>
      </dsp:txBody>
      <dsp:txXfrm>
        <a:off x="532293" y="1837776"/>
        <a:ext cx="10283594" cy="489436"/>
      </dsp:txXfrm>
    </dsp:sp>
    <dsp:sp modelId="{A8569E2F-EEA6-4A1C-A77F-6D5B1B9B05E2}">
      <dsp:nvSpPr>
        <dsp:cNvPr id="0" name=""/>
        <dsp:cNvSpPr/>
      </dsp:nvSpPr>
      <dsp:spPr>
        <a:xfrm>
          <a:off x="0" y="2449571"/>
          <a:ext cx="10832011" cy="46064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4E63FB9C-E778-4BC1-A3AC-384FD5978881}">
      <dsp:nvSpPr>
        <dsp:cNvPr id="0" name=""/>
        <dsp:cNvSpPr/>
      </dsp:nvSpPr>
      <dsp:spPr>
        <a:xfrm>
          <a:off x="139345" y="2553217"/>
          <a:ext cx="253603" cy="253355"/>
        </a:xfrm>
        <a:prstGeom prst="rect">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68F7DB-E0EB-4522-A0C4-3E72D7285333}">
      <dsp:nvSpPr>
        <dsp:cNvPr id="0" name=""/>
        <dsp:cNvSpPr/>
      </dsp:nvSpPr>
      <dsp:spPr>
        <a:xfrm>
          <a:off x="532293" y="2449571"/>
          <a:ext cx="10283594" cy="48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99" tIns="51799" rIns="51799" bIns="51799" numCol="1" spcCol="1270" anchor="ctr" anchorCtr="0">
          <a:noAutofit/>
        </a:bodyPr>
        <a:lstStyle/>
        <a:p>
          <a:pPr marL="0" lvl="0" indent="0" algn="l" defTabSz="622300">
            <a:lnSpc>
              <a:spcPct val="100000"/>
            </a:lnSpc>
            <a:spcBef>
              <a:spcPct val="0"/>
            </a:spcBef>
            <a:spcAft>
              <a:spcPct val="35000"/>
            </a:spcAft>
            <a:buNone/>
          </a:pPr>
          <a:r>
            <a:rPr kumimoji="0" lang="en-GB" sz="1400" b="0" i="0" u="none" strike="noStrike" kern="1200" cap="none" spc="0" normalizeH="0" baseline="0" noProof="0">
              <a:ln/>
              <a:solidFill>
                <a:srgbClr val="231F20"/>
              </a:solidFill>
              <a:effectLst/>
              <a:uLnTx/>
              <a:uFillTx/>
              <a:latin typeface="Arial" panose="020B0604020202020204"/>
              <a:ea typeface="+mn-ea"/>
              <a:cs typeface="+mn-cs"/>
            </a:rPr>
            <a:t>NHS England Executive workshop on own improvement journey</a:t>
          </a:r>
          <a:endParaRPr lang="en-US" sz="1400" kern="1200"/>
        </a:p>
      </dsp:txBody>
      <dsp:txXfrm>
        <a:off x="532293" y="2449571"/>
        <a:ext cx="10283594" cy="489436"/>
      </dsp:txXfrm>
    </dsp:sp>
    <dsp:sp modelId="{729098E8-08A8-406B-865C-572218B39CB9}">
      <dsp:nvSpPr>
        <dsp:cNvPr id="0" name=""/>
        <dsp:cNvSpPr/>
      </dsp:nvSpPr>
      <dsp:spPr>
        <a:xfrm>
          <a:off x="0" y="3061367"/>
          <a:ext cx="10832011" cy="460646"/>
        </a:xfrm>
        <a:prstGeom prst="roundRect">
          <a:avLst>
            <a:gd name="adj" fmla="val 10000"/>
          </a:avLst>
        </a:prstGeom>
        <a:solidFill>
          <a:srgbClr val="425563">
            <a:lumMod val="20000"/>
            <a:lumOff val="80000"/>
          </a:srgbClr>
        </a:solidFill>
        <a:ln>
          <a:noFill/>
        </a:ln>
        <a:effectLst/>
      </dsp:spPr>
      <dsp:style>
        <a:lnRef idx="0">
          <a:scrgbClr r="0" g="0" b="0"/>
        </a:lnRef>
        <a:fillRef idx="1">
          <a:scrgbClr r="0" g="0" b="0"/>
        </a:fillRef>
        <a:effectRef idx="0">
          <a:scrgbClr r="0" g="0" b="0"/>
        </a:effectRef>
        <a:fontRef idx="minor"/>
      </dsp:style>
    </dsp:sp>
    <dsp:sp modelId="{B7F68F14-5DA5-4884-90B0-8DB63EC1D1EF}">
      <dsp:nvSpPr>
        <dsp:cNvPr id="0" name=""/>
        <dsp:cNvSpPr/>
      </dsp:nvSpPr>
      <dsp:spPr>
        <a:xfrm>
          <a:off x="139345" y="3165012"/>
          <a:ext cx="253603" cy="25335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1B5CB4-E2AF-4593-B3A3-957EED985DBF}">
      <dsp:nvSpPr>
        <dsp:cNvPr id="0" name=""/>
        <dsp:cNvSpPr/>
      </dsp:nvSpPr>
      <dsp:spPr>
        <a:xfrm>
          <a:off x="532293" y="3061367"/>
          <a:ext cx="10283594" cy="48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99" tIns="51799" rIns="51799" bIns="51799" numCol="1" spcCol="1270" anchor="ctr" anchorCtr="0">
          <a:noAutofit/>
        </a:bodyPr>
        <a:lstStyle/>
        <a:p>
          <a:pPr marL="0" lvl="0" indent="0" algn="l" defTabSz="622300">
            <a:lnSpc>
              <a:spcPct val="100000"/>
            </a:lnSpc>
            <a:spcBef>
              <a:spcPct val="0"/>
            </a:spcBef>
            <a:spcAft>
              <a:spcPct val="35000"/>
            </a:spcAft>
            <a:buNone/>
          </a:pPr>
          <a:r>
            <a:rPr lang="en-US" sz="1400" kern="1200" dirty="0"/>
            <a:t>Implementation Framework in development </a:t>
          </a:r>
        </a:p>
      </dsp:txBody>
      <dsp:txXfrm>
        <a:off x="532293" y="3061367"/>
        <a:ext cx="10283594" cy="489436"/>
      </dsp:txXfrm>
    </dsp:sp>
    <dsp:sp modelId="{59A1E2A8-C5E0-447F-9A16-8C1117CA25EA}">
      <dsp:nvSpPr>
        <dsp:cNvPr id="0" name=""/>
        <dsp:cNvSpPr/>
      </dsp:nvSpPr>
      <dsp:spPr>
        <a:xfrm>
          <a:off x="0" y="3673163"/>
          <a:ext cx="10832011" cy="460646"/>
        </a:xfrm>
        <a:prstGeom prst="roundRect">
          <a:avLst>
            <a:gd name="adj" fmla="val 10000"/>
          </a:avLst>
        </a:prstGeom>
        <a:solidFill>
          <a:srgbClr val="425563">
            <a:lumMod val="20000"/>
            <a:lumOff val="80000"/>
          </a:srgbClr>
        </a:solidFill>
        <a:ln>
          <a:noFill/>
        </a:ln>
        <a:effectLst/>
      </dsp:spPr>
      <dsp:style>
        <a:lnRef idx="0">
          <a:scrgbClr r="0" g="0" b="0"/>
        </a:lnRef>
        <a:fillRef idx="1">
          <a:scrgbClr r="0" g="0" b="0"/>
        </a:fillRef>
        <a:effectRef idx="0">
          <a:scrgbClr r="0" g="0" b="0"/>
        </a:effectRef>
        <a:fontRef idx="minor"/>
      </dsp:style>
    </dsp:sp>
    <dsp:sp modelId="{6F90B6FE-4AAF-4627-B5DB-44499B741C56}">
      <dsp:nvSpPr>
        <dsp:cNvPr id="0" name=""/>
        <dsp:cNvSpPr/>
      </dsp:nvSpPr>
      <dsp:spPr>
        <a:xfrm>
          <a:off x="139345" y="3776808"/>
          <a:ext cx="253603" cy="25335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9BCFB3-10BE-45AB-88BE-3FAB9F8FCAA8}">
      <dsp:nvSpPr>
        <dsp:cNvPr id="0" name=""/>
        <dsp:cNvSpPr/>
      </dsp:nvSpPr>
      <dsp:spPr>
        <a:xfrm>
          <a:off x="532293" y="3673163"/>
          <a:ext cx="10283594" cy="489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799" tIns="51799" rIns="51799" bIns="51799" numCol="1" spcCol="1270" anchor="ctr" anchorCtr="0">
          <a:noAutofit/>
        </a:bodyPr>
        <a:lstStyle/>
        <a:p>
          <a:pPr marL="0" lvl="0" indent="0" algn="l" defTabSz="622300">
            <a:lnSpc>
              <a:spcPct val="100000"/>
            </a:lnSpc>
            <a:spcBef>
              <a:spcPct val="0"/>
            </a:spcBef>
            <a:spcAft>
              <a:spcPct val="35000"/>
            </a:spcAft>
            <a:buNone/>
          </a:pPr>
          <a:r>
            <a:rPr lang="en-US" sz="1400" kern="1200"/>
            <a:t>Procurement Framework in development </a:t>
          </a:r>
        </a:p>
      </dsp:txBody>
      <dsp:txXfrm>
        <a:off x="532293" y="3673163"/>
        <a:ext cx="10283594" cy="48943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501FE-37E3-4D14-88C5-10A7904197DA}"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5880B-370E-4A5F-99E1-10F7E941EA19}" type="slidenum">
              <a:rPr lang="en-GB" smtClean="0"/>
              <a:t>‹#›</a:t>
            </a:fld>
            <a:endParaRPr lang="en-GB"/>
          </a:p>
        </p:txBody>
      </p:sp>
    </p:spTree>
    <p:extLst>
      <p:ext uri="{BB962C8B-B14F-4D97-AF65-F5344CB8AC3E}">
        <p14:creationId xmlns:p14="http://schemas.microsoft.com/office/powerpoint/2010/main" val="1780840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a:effectLst/>
                <a:latin typeface="Arial" panose="020B0604020202020204" pitchFamily="34" charset="0"/>
                <a:cs typeface="Arial" panose="020B0604020202020204" pitchFamily="34" charset="0"/>
              </a:rPr>
              <a:t>Evidence shows that those organisations which have embedded a single approach to improvement deliver consistent, high-quality services with improved health outcomes</a:t>
            </a:r>
            <a:r>
              <a:rPr lang="en-GB" sz="1200">
                <a:latin typeface="Arial" panose="020B0604020202020204" pitchFamily="34" charset="0"/>
                <a:cs typeface="Arial" panose="020B0604020202020204" pitchFamily="34" charset="0"/>
              </a:rPr>
              <a:t>.</a:t>
            </a:r>
            <a:r>
              <a:rPr lang="en-GB" sz="1200">
                <a:effectLst/>
                <a:latin typeface="Arial" panose="020B0604020202020204" pitchFamily="34" charset="0"/>
                <a:cs typeface="Arial" panose="020B0604020202020204" pitchFamily="34" charset="0"/>
              </a:rPr>
              <a:t> </a:t>
            </a:r>
          </a:p>
          <a:p>
            <a:pPr rtl="0"/>
            <a:endParaRPr lang="en-GB" sz="12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Every NHS provider that has achieved a rating of “outstanding” from the CQC has a systematic approach to quality improvement. </a:t>
            </a:r>
          </a:p>
          <a:p>
            <a:pPr rtl="0"/>
            <a:endParaRPr lang="en-GB" sz="12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The best healthcare organisations across the world, including in the NHS, invest time and effort to build an improvement culture. It is at the heart of how they operate and means that every member of staff is encouraged and supported to improve the work they do every single day.</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77451-280A-452E-8E59-E7B5D92EA8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68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a:effectLst/>
                <a:latin typeface="Arial" panose="020B0604020202020204" pitchFamily="34" charset="0"/>
                <a:cs typeface="Arial" panose="020B0604020202020204" pitchFamily="34" charset="0"/>
              </a:rPr>
              <a:t>NHS IMPACT (Improving Patient </a:t>
            </a:r>
            <a:r>
              <a:rPr lang="en-GB" sz="1200">
                <a:latin typeface="Arial" panose="020B0604020202020204" pitchFamily="34" charset="0"/>
                <a:cs typeface="Arial" panose="020B0604020202020204" pitchFamily="34" charset="0"/>
              </a:rPr>
              <a:t>Care Together) was launched in April 2023, it identifies the 5 core components of an improvement approach to support organisations, systems and providers to shape their development strategy, and to share best practice and learn from one another. </a:t>
            </a:r>
          </a:p>
          <a:p>
            <a:pPr rtl="0"/>
            <a:endParaRPr lang="en-GB" sz="1200">
              <a:latin typeface="Arial" panose="020B0604020202020204" pitchFamily="34" charset="0"/>
              <a:cs typeface="Arial" panose="020B0604020202020204" pitchFamily="34" charset="0"/>
            </a:endParaRPr>
          </a:p>
          <a:p>
            <a:pPr rtl="0"/>
            <a:r>
              <a:rPr lang="en-GB" sz="1200">
                <a:latin typeface="Arial" panose="020B0604020202020204" pitchFamily="34" charset="0"/>
                <a:cs typeface="Arial" panose="020B0604020202020204" pitchFamily="34" charset="0"/>
              </a:rPr>
              <a:t>It encourages </a:t>
            </a:r>
            <a:r>
              <a:rPr lang="en-GB" sz="1200">
                <a:effectLst/>
                <a:latin typeface="Arial" panose="020B0604020202020204" pitchFamily="34" charset="0"/>
                <a:cs typeface="Arial" panose="020B0604020202020204" pitchFamily="34" charset="0"/>
              </a:rPr>
              <a:t>partnership working between providers, integrated care systems, regions and national NHS England to </a:t>
            </a:r>
            <a:r>
              <a:rPr lang="en-GB" sz="1200">
                <a:latin typeface="Arial" panose="020B0604020202020204" pitchFamily="34" charset="0"/>
                <a:cs typeface="Arial" panose="020B0604020202020204" pitchFamily="34" charset="0"/>
              </a:rPr>
              <a:t>e</a:t>
            </a:r>
            <a:r>
              <a:rPr lang="en-GB" sz="1200">
                <a:effectLst/>
                <a:latin typeface="Arial" panose="020B0604020202020204" pitchFamily="34" charset="0"/>
                <a:cs typeface="Arial" panose="020B0604020202020204" pitchFamily="34" charset="0"/>
              </a:rPr>
              <a:t>mbed an improvement method and culture aligned with NHS IMPACT. </a:t>
            </a:r>
          </a:p>
          <a:p>
            <a:pPr rtl="0"/>
            <a:r>
              <a:rPr lang="en-GB" sz="1200">
                <a:effectLst/>
                <a:latin typeface="Arial" panose="020B0604020202020204" pitchFamily="34" charset="0"/>
                <a:cs typeface="Arial" panose="020B0604020202020204" pitchFamily="34" charset="0"/>
              </a:rPr>
              <a:t> </a:t>
            </a:r>
          </a:p>
          <a:p>
            <a:pPr rtl="0"/>
            <a:r>
              <a:rPr lang="en-GB" sz="1200">
                <a:effectLst/>
                <a:latin typeface="Arial" panose="020B0604020202020204" pitchFamily="34" charset="0"/>
                <a:cs typeface="Arial" panose="020B0604020202020204" pitchFamily="34" charset="0"/>
              </a:rPr>
              <a:t>NHS IMPACT strives to enable an improvement approach across the NHS, where continuous improvement is the 'go to' method for tackling clinical, operational and financial challenges. </a:t>
            </a:r>
          </a:p>
          <a:p>
            <a:pPr rtl="0"/>
            <a:endParaRPr lang="en-GB" sz="1200">
              <a:effectLst/>
              <a:latin typeface="Arial" panose="020B0604020202020204" pitchFamily="34" charset="0"/>
              <a:cs typeface="Arial" panose="020B0604020202020204" pitchFamily="34" charset="0"/>
            </a:endParaRPr>
          </a:p>
          <a:p>
            <a:pPr marL="342900" indent="-342900">
              <a:lnSpc>
                <a:spcPct val="107000"/>
              </a:lnSpc>
              <a:spcAft>
                <a:spcPts val="800"/>
              </a:spcAft>
            </a:pPr>
            <a:r>
              <a:rPr lang="en-GB" sz="1200">
                <a:effectLst/>
                <a:latin typeface="Arial" panose="020B0604020202020204" pitchFamily="34" charset="0"/>
                <a:cs typeface="Arial" panose="020B0604020202020204" pitchFamily="34" charset="0"/>
              </a:rPr>
              <a:t>The five components are:</a:t>
            </a:r>
          </a:p>
          <a:p>
            <a:pPr marL="342900" indent="-342900">
              <a:lnSpc>
                <a:spcPct val="107000"/>
              </a:lnSpc>
              <a:spcAft>
                <a:spcPts val="800"/>
              </a:spcAft>
            </a:pPr>
            <a:endParaRPr lang="en-GB" sz="1200" b="1">
              <a:effectLst/>
              <a:latin typeface="Arial" panose="020B0604020202020204" pitchFamily="34" charset="0"/>
              <a:cs typeface="Arial" panose="020B0604020202020204" pitchFamily="34" charset="0"/>
            </a:endParaRPr>
          </a:p>
          <a:p>
            <a:pPr marL="342900" indent="-342900">
              <a:lnSpc>
                <a:spcPct val="107000"/>
              </a:lnSpc>
              <a:spcAft>
                <a:spcPts val="800"/>
              </a:spcAft>
            </a:pPr>
            <a:r>
              <a:rPr lang="en-GB" b="1"/>
              <a:t>Build a shared purpose and vision</a:t>
            </a:r>
            <a:r>
              <a:rPr lang="en-GB"/>
              <a:t> so that everyone understands what they are trying to achieve, how they are going to achieve it and how quality improvement will support them to achieve their objectives</a:t>
            </a:r>
          </a:p>
          <a:p>
            <a:pPr marL="342900" indent="-342900">
              <a:lnSpc>
                <a:spcPct val="107000"/>
              </a:lnSpc>
              <a:spcAft>
                <a:spcPts val="800"/>
              </a:spcAft>
            </a:pPr>
            <a:endParaRPr lang="en-GB"/>
          </a:p>
          <a:p>
            <a:pPr marL="342900" indent="-342900">
              <a:lnSpc>
                <a:spcPct val="107000"/>
              </a:lnSpc>
              <a:spcAft>
                <a:spcPts val="800"/>
              </a:spcAft>
            </a:pPr>
            <a:r>
              <a:rPr lang="en-GB" b="1"/>
              <a:t>Invest in people and culture</a:t>
            </a:r>
            <a:r>
              <a:rPr lang="en-GB"/>
              <a:t> by skilling people up and change processes for improvement to become a routine part of everyday work</a:t>
            </a:r>
          </a:p>
          <a:p>
            <a:pPr marL="342900" indent="-342900">
              <a:lnSpc>
                <a:spcPct val="107000"/>
              </a:lnSpc>
              <a:spcAft>
                <a:spcPts val="800"/>
              </a:spcAft>
            </a:pPr>
            <a:endParaRPr lang="en-GB"/>
          </a:p>
          <a:p>
            <a:pPr marL="342900" indent="-342900">
              <a:lnSpc>
                <a:spcPct val="107000"/>
              </a:lnSpc>
              <a:spcAft>
                <a:spcPts val="800"/>
              </a:spcAft>
            </a:pPr>
            <a:r>
              <a:rPr lang="en-GB" b="1"/>
              <a:t>Developing leadership behaviours</a:t>
            </a:r>
            <a:r>
              <a:rPr lang="en-GB"/>
              <a:t>  so that leaders are present, listening about ways to improve services, encouraging and enabling collaboration and helping to move forwards and removing blockers on the way</a:t>
            </a:r>
          </a:p>
          <a:p>
            <a:pPr marL="342900" indent="-342900">
              <a:lnSpc>
                <a:spcPct val="107000"/>
              </a:lnSpc>
              <a:spcAft>
                <a:spcPts val="800"/>
              </a:spcAft>
            </a:pPr>
            <a:endParaRPr lang="en-GB"/>
          </a:p>
          <a:p>
            <a:pPr marL="342900" indent="-342900">
              <a:lnSpc>
                <a:spcPct val="107000"/>
              </a:lnSpc>
              <a:spcAft>
                <a:spcPts val="800"/>
              </a:spcAft>
            </a:pPr>
            <a:r>
              <a:rPr lang="en-GB" b="1"/>
              <a:t>Building improvement capability and capacity </a:t>
            </a:r>
            <a:r>
              <a:rPr lang="en-GB"/>
              <a:t>- by providing training in improvement methodology for everyone at all levels </a:t>
            </a:r>
          </a:p>
          <a:p>
            <a:pPr marL="342900" indent="-342900">
              <a:lnSpc>
                <a:spcPct val="107000"/>
              </a:lnSpc>
              <a:spcAft>
                <a:spcPts val="800"/>
              </a:spcAft>
            </a:pPr>
            <a:endParaRPr lang="en-US"/>
          </a:p>
          <a:p>
            <a:pPr marL="342900" indent="-342900">
              <a:lnSpc>
                <a:spcPct val="107000"/>
              </a:lnSpc>
              <a:spcAft>
                <a:spcPts val="800"/>
              </a:spcAft>
            </a:pPr>
            <a:r>
              <a:rPr lang="en-GB"/>
              <a:t>And </a:t>
            </a:r>
            <a:r>
              <a:rPr lang="en-GB" b="1"/>
              <a:t>embedding improvement into management systems </a:t>
            </a:r>
            <a:r>
              <a:rPr lang="en-GB"/>
              <a:t>– into every process including procurement, operational planning and human resources (HR).</a:t>
            </a:r>
          </a:p>
          <a:p>
            <a:pPr marL="342900" indent="-342900">
              <a:lnSpc>
                <a:spcPct val="107000"/>
              </a:lnSpc>
              <a:spcAft>
                <a:spcPts val="800"/>
              </a:spcAft>
            </a:pPr>
            <a:endParaRPr lang="en-US"/>
          </a:p>
          <a:p>
            <a:pPr marL="0" indent="0" rtl="0">
              <a:buNone/>
            </a:pPr>
            <a:r>
              <a:rPr lang="en-GB"/>
              <a:t>T</a:t>
            </a:r>
            <a:r>
              <a:rPr lang="en-GB">
                <a:effectLst/>
              </a:rPr>
              <a:t>he NHS IMPACT team are developing tools and resources to support the implementation of these components into NHS England Programmes.</a:t>
            </a:r>
          </a:p>
          <a:p>
            <a:pPr rtl="0"/>
            <a:endParaRPr lang="en-GB" sz="1200">
              <a:effectLst/>
              <a:latin typeface="Arial" panose="020B0604020202020204" pitchFamily="34" charset="0"/>
              <a:cs typeface="Arial" panose="020B060402020202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77451-280A-452E-8E59-E7B5D92EA8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66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31292-9078-1B66-8179-F815A3715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75076-29CD-B05F-1212-8B79CC4DEF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9B557-E033-60E7-1D4E-AE4C8DECB56D}"/>
              </a:ext>
            </a:extLst>
          </p:cNvPr>
          <p:cNvSpPr>
            <a:spLocks noGrp="1"/>
          </p:cNvSpPr>
          <p:nvPr>
            <p:ph type="body" idx="1"/>
          </p:nvPr>
        </p:nvSpPr>
        <p:spPr/>
        <p:txBody>
          <a:bodyPr/>
          <a:lstStyle/>
          <a:p>
            <a:pPr rtl="0"/>
            <a:r>
              <a:rPr lang="en-GB" sz="1200">
                <a:effectLst/>
                <a:latin typeface="Arial" panose="020B0604020202020204" pitchFamily="34" charset="0"/>
                <a:cs typeface="Arial" panose="020B0604020202020204" pitchFamily="34" charset="0"/>
              </a:rPr>
              <a:t>NHS IMPACT (Improving Patient </a:t>
            </a:r>
            <a:r>
              <a:rPr lang="en-GB" sz="1200">
                <a:latin typeface="Arial" panose="020B0604020202020204" pitchFamily="34" charset="0"/>
                <a:cs typeface="Arial" panose="020B0604020202020204" pitchFamily="34" charset="0"/>
              </a:rPr>
              <a:t>Care Together) was launched in April 2023, it identifies the 5 core components of an improvement approach to support organisations, systems and providers to shape their development strategy, and to share best practice and learn from one another. </a:t>
            </a:r>
          </a:p>
          <a:p>
            <a:pPr rtl="0"/>
            <a:endParaRPr lang="en-GB" sz="1200">
              <a:latin typeface="Arial" panose="020B0604020202020204" pitchFamily="34" charset="0"/>
              <a:cs typeface="Arial" panose="020B0604020202020204" pitchFamily="34" charset="0"/>
            </a:endParaRPr>
          </a:p>
          <a:p>
            <a:pPr rtl="0"/>
            <a:r>
              <a:rPr lang="en-GB" sz="1200">
                <a:latin typeface="Arial" panose="020B0604020202020204" pitchFamily="34" charset="0"/>
                <a:cs typeface="Arial" panose="020B0604020202020204" pitchFamily="34" charset="0"/>
              </a:rPr>
              <a:t>It encourages </a:t>
            </a:r>
            <a:r>
              <a:rPr lang="en-GB" sz="1200">
                <a:effectLst/>
                <a:latin typeface="Arial" panose="020B0604020202020204" pitchFamily="34" charset="0"/>
                <a:cs typeface="Arial" panose="020B0604020202020204" pitchFamily="34" charset="0"/>
              </a:rPr>
              <a:t>partnership working between providers, integrated care systems, regions and national NHS England to </a:t>
            </a:r>
            <a:r>
              <a:rPr lang="en-GB" sz="1200">
                <a:latin typeface="Arial" panose="020B0604020202020204" pitchFamily="34" charset="0"/>
                <a:cs typeface="Arial" panose="020B0604020202020204" pitchFamily="34" charset="0"/>
              </a:rPr>
              <a:t>e</a:t>
            </a:r>
            <a:r>
              <a:rPr lang="en-GB" sz="1200">
                <a:effectLst/>
                <a:latin typeface="Arial" panose="020B0604020202020204" pitchFamily="34" charset="0"/>
                <a:cs typeface="Arial" panose="020B0604020202020204" pitchFamily="34" charset="0"/>
              </a:rPr>
              <a:t>mbed an improvement method and culture aligned with NHS IMPACT. </a:t>
            </a:r>
          </a:p>
          <a:p>
            <a:pPr rtl="0"/>
            <a:r>
              <a:rPr lang="en-GB" sz="1200">
                <a:effectLst/>
                <a:latin typeface="Arial" panose="020B0604020202020204" pitchFamily="34" charset="0"/>
                <a:cs typeface="Arial" panose="020B0604020202020204" pitchFamily="34" charset="0"/>
              </a:rPr>
              <a:t> </a:t>
            </a:r>
          </a:p>
          <a:p>
            <a:pPr rtl="0"/>
            <a:r>
              <a:rPr lang="en-GB" sz="1200">
                <a:effectLst/>
                <a:latin typeface="Arial" panose="020B0604020202020204" pitchFamily="34" charset="0"/>
                <a:cs typeface="Arial" panose="020B0604020202020204" pitchFamily="34" charset="0"/>
              </a:rPr>
              <a:t>NHS IMPACT strives to enable an improvement approach across the NHS, where continuous improvement is the 'go to' method for tackling clinical, operational and financial challenges. </a:t>
            </a:r>
          </a:p>
          <a:p>
            <a:pPr rtl="0"/>
            <a:endParaRPr lang="en-GB" sz="1200">
              <a:effectLst/>
              <a:latin typeface="Arial" panose="020B0604020202020204" pitchFamily="34" charset="0"/>
              <a:cs typeface="Arial" panose="020B0604020202020204" pitchFamily="34" charset="0"/>
            </a:endParaRPr>
          </a:p>
          <a:p>
            <a:pPr marL="342900" indent="-342900">
              <a:lnSpc>
                <a:spcPct val="107000"/>
              </a:lnSpc>
              <a:spcAft>
                <a:spcPts val="800"/>
              </a:spcAft>
            </a:pPr>
            <a:r>
              <a:rPr lang="en-GB" sz="1200">
                <a:effectLst/>
                <a:latin typeface="Arial" panose="020B0604020202020204" pitchFamily="34" charset="0"/>
                <a:cs typeface="Arial" panose="020B0604020202020204" pitchFamily="34" charset="0"/>
              </a:rPr>
              <a:t>The five components are:</a:t>
            </a:r>
          </a:p>
          <a:p>
            <a:pPr marL="342900" indent="-342900">
              <a:lnSpc>
                <a:spcPct val="107000"/>
              </a:lnSpc>
              <a:spcAft>
                <a:spcPts val="800"/>
              </a:spcAft>
            </a:pPr>
            <a:endParaRPr lang="en-GB" sz="1200" b="1">
              <a:effectLst/>
              <a:latin typeface="Arial" panose="020B0604020202020204" pitchFamily="34" charset="0"/>
              <a:cs typeface="Arial" panose="020B0604020202020204" pitchFamily="34" charset="0"/>
            </a:endParaRPr>
          </a:p>
          <a:p>
            <a:pPr marL="342900" indent="-342900">
              <a:lnSpc>
                <a:spcPct val="107000"/>
              </a:lnSpc>
              <a:spcAft>
                <a:spcPts val="800"/>
              </a:spcAft>
            </a:pPr>
            <a:r>
              <a:rPr lang="en-GB" b="1"/>
              <a:t>Build a shared purpose and vision</a:t>
            </a:r>
            <a:r>
              <a:rPr lang="en-GB"/>
              <a:t> so that everyone understands what they are trying to achieve, how they are going to achieve it and how quality improvement will support them to achieve their objectives</a:t>
            </a:r>
          </a:p>
          <a:p>
            <a:pPr marL="342900" indent="-342900">
              <a:lnSpc>
                <a:spcPct val="107000"/>
              </a:lnSpc>
              <a:spcAft>
                <a:spcPts val="800"/>
              </a:spcAft>
            </a:pPr>
            <a:endParaRPr lang="en-GB"/>
          </a:p>
          <a:p>
            <a:pPr marL="342900" indent="-342900">
              <a:lnSpc>
                <a:spcPct val="107000"/>
              </a:lnSpc>
              <a:spcAft>
                <a:spcPts val="800"/>
              </a:spcAft>
            </a:pPr>
            <a:r>
              <a:rPr lang="en-GB" b="1"/>
              <a:t>Invest in people and culture</a:t>
            </a:r>
            <a:r>
              <a:rPr lang="en-GB"/>
              <a:t> by skilling people up and change processes for improvement to become a routine part of everyday work</a:t>
            </a:r>
          </a:p>
          <a:p>
            <a:pPr marL="342900" indent="-342900">
              <a:lnSpc>
                <a:spcPct val="107000"/>
              </a:lnSpc>
              <a:spcAft>
                <a:spcPts val="800"/>
              </a:spcAft>
            </a:pPr>
            <a:endParaRPr lang="en-GB"/>
          </a:p>
          <a:p>
            <a:pPr marL="342900" indent="-342900">
              <a:lnSpc>
                <a:spcPct val="107000"/>
              </a:lnSpc>
              <a:spcAft>
                <a:spcPts val="800"/>
              </a:spcAft>
            </a:pPr>
            <a:r>
              <a:rPr lang="en-GB" b="1"/>
              <a:t>Developing leadership behaviours</a:t>
            </a:r>
            <a:r>
              <a:rPr lang="en-GB"/>
              <a:t>  so that leaders are present, listening about ways to improve services, encouraging and enabling collaboration and helping to move forwards and removing blockers on the way</a:t>
            </a:r>
          </a:p>
          <a:p>
            <a:pPr marL="342900" indent="-342900">
              <a:lnSpc>
                <a:spcPct val="107000"/>
              </a:lnSpc>
              <a:spcAft>
                <a:spcPts val="800"/>
              </a:spcAft>
            </a:pPr>
            <a:endParaRPr lang="en-GB"/>
          </a:p>
          <a:p>
            <a:pPr marL="342900" indent="-342900">
              <a:lnSpc>
                <a:spcPct val="107000"/>
              </a:lnSpc>
              <a:spcAft>
                <a:spcPts val="800"/>
              </a:spcAft>
            </a:pPr>
            <a:r>
              <a:rPr lang="en-GB" b="1"/>
              <a:t>Building improvement capability and capacity </a:t>
            </a:r>
            <a:r>
              <a:rPr lang="en-GB"/>
              <a:t>- by providing training in improvement methodology for everyone at all levels </a:t>
            </a:r>
          </a:p>
          <a:p>
            <a:pPr marL="342900" indent="-342900">
              <a:lnSpc>
                <a:spcPct val="107000"/>
              </a:lnSpc>
              <a:spcAft>
                <a:spcPts val="800"/>
              </a:spcAft>
            </a:pPr>
            <a:endParaRPr lang="en-US"/>
          </a:p>
          <a:p>
            <a:pPr marL="342900" indent="-342900">
              <a:lnSpc>
                <a:spcPct val="107000"/>
              </a:lnSpc>
              <a:spcAft>
                <a:spcPts val="800"/>
              </a:spcAft>
            </a:pPr>
            <a:r>
              <a:rPr lang="en-GB"/>
              <a:t>And </a:t>
            </a:r>
            <a:r>
              <a:rPr lang="en-GB" b="1"/>
              <a:t>embedding improvement into management systems </a:t>
            </a:r>
            <a:r>
              <a:rPr lang="en-GB"/>
              <a:t>– into every process including procurement, operational planning and human resources (HR).</a:t>
            </a:r>
          </a:p>
          <a:p>
            <a:pPr marL="342900" indent="-342900">
              <a:lnSpc>
                <a:spcPct val="107000"/>
              </a:lnSpc>
              <a:spcAft>
                <a:spcPts val="800"/>
              </a:spcAft>
            </a:pPr>
            <a:endParaRPr lang="en-US"/>
          </a:p>
          <a:p>
            <a:pPr marL="0" indent="0" rtl="0">
              <a:buNone/>
            </a:pPr>
            <a:r>
              <a:rPr lang="en-GB"/>
              <a:t>T</a:t>
            </a:r>
            <a:r>
              <a:rPr lang="en-GB">
                <a:effectLst/>
              </a:rPr>
              <a:t>he NHS IMPACT team are developing tools and resources to support the implementation of these components into NHS England Programmes.</a:t>
            </a:r>
          </a:p>
          <a:p>
            <a:pPr rtl="0"/>
            <a:endParaRPr lang="en-GB" sz="1200">
              <a:effectLst/>
              <a:latin typeface="Arial" panose="020B0604020202020204" pitchFamily="34" charset="0"/>
              <a:cs typeface="Arial" panose="020B0604020202020204" pitchFamily="34" charset="0"/>
            </a:endParaRPr>
          </a:p>
          <a:p>
            <a:endParaRPr lang="en-GB"/>
          </a:p>
          <a:p>
            <a:endParaRPr lang="en-GB"/>
          </a:p>
        </p:txBody>
      </p:sp>
      <p:sp>
        <p:nvSpPr>
          <p:cNvPr id="4" name="Slide Number Placeholder 3">
            <a:extLst>
              <a:ext uri="{FF2B5EF4-FFF2-40B4-BE49-F238E27FC236}">
                <a16:creationId xmlns:a16="http://schemas.microsoft.com/office/drawing/2014/main" id="{2593DB52-B092-B347-677D-D83B5E2A50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77451-280A-452E-8E59-E7B5D92EA8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979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Amanda Pritchard's leadership summit in April 2023, we sat down with the 200-plus chief execs from systems and from providers and asked them, what needs to be true at NHS England in order to create the context and the conditions for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They said that there were six things we could do:</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Lead by example, move from performance management as our main tool to performance improvement.  </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Change leadership behaviours and make sure to use quality improvement methodologies to ensure we all get the benefits from them. </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For policy teams, it means having a smaller but high-quality resources, that support improvement for those people who are working with patients and with populations in systems.  </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Align our regulatory framework, the system oversight, the well-led framework and work jointly with the CQC.  </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Develop a simple, jargon-free self-assessment (for improvement) so that we can understand and they can understand where their organisation's systems are on the journey. Support systems and provider collaboratives to enable them to leverage the quality improvement skills that already exist in their organisations </a:t>
            </a:r>
          </a:p>
          <a:p>
            <a:pPr marL="800100" marR="0" lvl="1"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Find ways in which organisations can leverage their assets, coach, develop and help organisations that are at a different point in their journey is a key part of our approach.  And support those who are the most challenged.</a:t>
            </a:r>
          </a:p>
          <a:p>
            <a:endParaRPr lang="en-GB"/>
          </a:p>
        </p:txBody>
      </p:sp>
      <p:sp>
        <p:nvSpPr>
          <p:cNvPr id="4" name="Slide Number Placeholder 3"/>
          <p:cNvSpPr>
            <a:spLocks noGrp="1"/>
          </p:cNvSpPr>
          <p:nvPr>
            <p:ph type="sldNum" sz="quarter" idx="5"/>
          </p:nvPr>
        </p:nvSpPr>
        <p:spPr/>
        <p:txBody>
          <a:bodyPr/>
          <a:lstStyle/>
          <a:p>
            <a:fld id="{8A15880B-370E-4A5F-99E1-10F7E941EA19}" type="slidenum">
              <a:rPr lang="en-GB" smtClean="0"/>
              <a:t>6</a:t>
            </a:fld>
            <a:endParaRPr lang="en-GB"/>
          </a:p>
        </p:txBody>
      </p:sp>
    </p:spTree>
    <p:extLst>
      <p:ext uri="{BB962C8B-B14F-4D97-AF65-F5344CB8AC3E}">
        <p14:creationId xmlns:p14="http://schemas.microsoft.com/office/powerpoint/2010/main" val="241511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have launched NHS IMPACT and carried out extensive awareness and engagement activity including a series of NHS IMPACT virtual events, a FutureNHS workspace and an NHS IMPACT bulletin that I will come to later in the presentation and show you how to get involved.</a:t>
            </a:r>
          </a:p>
          <a:p>
            <a:endParaRPr lang="en-GB"/>
          </a:p>
          <a:p>
            <a:r>
              <a:rPr lang="en-GB"/>
              <a:t>We have published the NHS IMPACT Self-Assessment that is available on the NHS IMPACT website and carried out a stocktake of NHS improvement capability and capacity to give us a baseline for improvement.</a:t>
            </a:r>
          </a:p>
          <a:p>
            <a:endParaRPr lang="en-GB"/>
          </a:p>
          <a:p>
            <a:r>
              <a:rPr lang="en-GB"/>
              <a:t>The national improvement board has been established and meets monthly</a:t>
            </a:r>
          </a:p>
          <a:p>
            <a:endParaRPr lang="en-GB"/>
          </a:p>
          <a:p>
            <a:r>
              <a:rPr lang="en-GB"/>
              <a:t>We are working with the Workforce, training and education directorate here at NHS England on ‘leadership for development’. This includes an introduction to improvement e-learning course for all NHSE staff, a new chair and non-exec director induction and the development of regional workshops</a:t>
            </a:r>
          </a:p>
          <a:p>
            <a:endParaRPr lang="en-GB"/>
          </a:p>
          <a:p>
            <a:r>
              <a:rPr lang="en-GB"/>
              <a:t>NHS England has held an exec workshop to start to look at it’s own improvement journey</a:t>
            </a:r>
          </a:p>
          <a:p>
            <a:endParaRPr lang="en-GB"/>
          </a:p>
          <a:p>
            <a:r>
              <a:rPr lang="en-GB"/>
              <a:t>And we are co-developing an implementation framework and a procurement framework for NHS IMPACT.</a:t>
            </a:r>
          </a:p>
        </p:txBody>
      </p:sp>
      <p:sp>
        <p:nvSpPr>
          <p:cNvPr id="4" name="Slide Number Placeholder 3"/>
          <p:cNvSpPr>
            <a:spLocks noGrp="1"/>
          </p:cNvSpPr>
          <p:nvPr>
            <p:ph type="sldNum" sz="quarter" idx="5"/>
          </p:nvPr>
        </p:nvSpPr>
        <p:spPr/>
        <p:txBody>
          <a:bodyPr/>
          <a:lstStyle/>
          <a:p>
            <a:fld id="{8A15880B-370E-4A5F-99E1-10F7E941EA19}" type="slidenum">
              <a:rPr lang="en-GB" smtClean="0"/>
              <a:t>7</a:t>
            </a:fld>
            <a:endParaRPr lang="en-GB"/>
          </a:p>
        </p:txBody>
      </p:sp>
    </p:spTree>
    <p:extLst>
      <p:ext uri="{BB962C8B-B14F-4D97-AF65-F5344CB8AC3E}">
        <p14:creationId xmlns:p14="http://schemas.microsoft.com/office/powerpoint/2010/main" val="118310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a:solidFill>
                  <a:srgbClr val="242424"/>
                </a:solidFill>
                <a:effectLst/>
                <a:latin typeface="Arial" panose="020B0604020202020204" pitchFamily="34" charset="0"/>
              </a:rPr>
              <a:t>Established in September 2023, the National Improvement Board is chaired by </a:t>
            </a:r>
            <a:r>
              <a:rPr lang="en-GB" b="1" i="0" u="none" strike="noStrike">
                <a:solidFill>
                  <a:srgbClr val="242424"/>
                </a:solidFill>
                <a:effectLst/>
                <a:latin typeface="Arial" panose="020B0604020202020204" pitchFamily="34" charset="0"/>
              </a:rPr>
              <a:t>David Fillingham CBE </a:t>
            </a:r>
            <a:r>
              <a:rPr lang="en-GB" b="0" i="0" u="none" strike="noStrike">
                <a:solidFill>
                  <a:srgbClr val="242424"/>
                </a:solidFill>
                <a:effectLst/>
                <a:latin typeface="Arial" panose="020B0604020202020204" pitchFamily="34" charset="0"/>
              </a:rPr>
              <a:t>and </a:t>
            </a:r>
            <a:r>
              <a:rPr lang="en-GB" b="1" i="0" u="none" strike="noStrike">
                <a:solidFill>
                  <a:srgbClr val="242424"/>
                </a:solidFill>
                <a:effectLst/>
                <a:latin typeface="Arial" panose="020B0604020202020204" pitchFamily="34" charset="0"/>
              </a:rPr>
              <a:t>Professor Andy Hardy</a:t>
            </a:r>
            <a:r>
              <a:rPr lang="en-GB" b="0" i="0" u="none" strike="noStrike">
                <a:solidFill>
                  <a:srgbClr val="242424"/>
                </a:solidFill>
                <a:effectLst/>
                <a:latin typeface="Arial" panose="020B0604020202020204" pitchFamily="34" charset="0"/>
              </a:rPr>
              <a:t> </a:t>
            </a:r>
            <a:r>
              <a:rPr lang="en-GB" b="0" i="0" u="none" strike="noStrike">
                <a:solidFill>
                  <a:srgbClr val="242424"/>
                </a:solidFill>
                <a:effectLst/>
                <a:latin typeface="Calibri" panose="020F0502020204030204" pitchFamily="34" charset="0"/>
              </a:rPr>
              <a:t>is</a:t>
            </a:r>
            <a:r>
              <a:rPr lang="en-GB" b="0" i="0" u="none" strike="noStrike">
                <a:solidFill>
                  <a:srgbClr val="242424"/>
                </a:solidFill>
                <a:effectLst/>
                <a:latin typeface="Arial" panose="020B0604020202020204" pitchFamily="34" charset="0"/>
              </a:rPr>
              <a:t> Deputy Chair</a:t>
            </a:r>
            <a:r>
              <a:rPr lang="en-GB" b="1" i="0" u="none" strike="noStrike">
                <a:solidFill>
                  <a:srgbClr val="000000"/>
                </a:solidFill>
                <a:effectLst/>
                <a:latin typeface="Arial" panose="020B0604020202020204" pitchFamily="34" charset="0"/>
              </a:rPr>
              <a:t>. </a:t>
            </a:r>
            <a:r>
              <a:rPr lang="en-GB" b="1" i="0" u="none" strike="noStrike">
                <a:solidFill>
                  <a:srgbClr val="242424"/>
                </a:solidFill>
                <a:effectLst/>
                <a:latin typeface="Calibri" panose="020F0502020204030204" pitchFamily="34" charset="0"/>
              </a:rPr>
              <a:t>Ailsa Brotherton </a:t>
            </a:r>
            <a:r>
              <a:rPr lang="en-GB" b="0" i="0" u="none" strike="noStrike">
                <a:solidFill>
                  <a:srgbClr val="242424"/>
                </a:solidFill>
                <a:effectLst/>
                <a:latin typeface="Calibri" panose="020F0502020204030204" pitchFamily="34" charset="0"/>
              </a:rPr>
              <a:t>is the new </a:t>
            </a:r>
            <a:r>
              <a:rPr lang="en-GB" b="1" i="0" u="none" strike="noStrike">
                <a:solidFill>
                  <a:srgbClr val="242424"/>
                </a:solidFill>
                <a:effectLst/>
                <a:latin typeface="Calibri" panose="020F0502020204030204" pitchFamily="34" charset="0"/>
              </a:rPr>
              <a:t>Improvement Director. </a:t>
            </a:r>
            <a:r>
              <a:rPr lang="en-GB" b="0" i="0" u="none" strike="noStrike">
                <a:solidFill>
                  <a:srgbClr val="242424"/>
                </a:solidFill>
                <a:effectLst/>
                <a:latin typeface="Arial" panose="020B0604020202020204" pitchFamily="34" charset="0"/>
              </a:rPr>
              <a:t>We are recruiting a </a:t>
            </a:r>
            <a:r>
              <a:rPr lang="en-GB" b="1" i="0" u="none" strike="noStrike">
                <a:solidFill>
                  <a:srgbClr val="242424"/>
                </a:solidFill>
                <a:effectLst/>
                <a:latin typeface="Arial" panose="020B0604020202020204" pitchFamily="34" charset="0"/>
              </a:rPr>
              <a:t>National Clinical Director of Improvement</a:t>
            </a:r>
            <a:r>
              <a:rPr lang="en-GB" b="0" i="0" u="none" strike="noStrike">
                <a:solidFill>
                  <a:srgbClr val="242424"/>
                </a:solidFill>
                <a:effectLst/>
                <a:latin typeface="Arial" panose="020B0604020202020204" pitchFamily="34" charset="0"/>
              </a:rPr>
              <a:t>.</a:t>
            </a:r>
            <a:r>
              <a:rPr lang="en-GB" b="0" i="0" u="none" strike="noStrike">
                <a:solidFill>
                  <a:srgbClr val="000000"/>
                </a:solidFill>
                <a:effectLst/>
                <a:latin typeface="Calibri" panose="020F0502020204030204" pitchFamily="34" charset="0"/>
              </a:rPr>
              <a:t> </a:t>
            </a:r>
            <a:r>
              <a:rPr lang="en-GB" b="1" i="0" u="none" strike="noStrike">
                <a:solidFill>
                  <a:srgbClr val="000000"/>
                </a:solidFill>
                <a:effectLst/>
                <a:latin typeface="Calibri" panose="020F0502020204030204" pitchFamily="34" charset="0"/>
              </a:rPr>
              <a:t>Dr Amar Shah </a:t>
            </a:r>
            <a:r>
              <a:rPr lang="en-GB" b="0" i="0" u="none" strike="noStrike">
                <a:solidFill>
                  <a:srgbClr val="000000"/>
                </a:solidFill>
                <a:effectLst/>
                <a:latin typeface="Calibri" panose="020F0502020204030204" pitchFamily="34" charset="0"/>
              </a:rPr>
              <a:t>is the first National Clinical Director for NHS Improvement.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GB" b="0" i="0">
                <a:solidFill>
                  <a:srgbClr val="000000"/>
                </a:solidFill>
                <a:effectLst/>
                <a:latin typeface="Calibri" panose="020F0502020204030204" pitchFamily="34" charset="0"/>
              </a:rPr>
              <a:t>​</a:t>
            </a:r>
            <a:endParaRPr lang="en-GB" b="0" i="0">
              <a:solidFill>
                <a:srgbClr val="444444"/>
              </a:solidFill>
              <a:effectLst/>
              <a:latin typeface="Calibri" panose="020F0502020204030204" pitchFamily="34" charset="0"/>
            </a:endParaRPr>
          </a:p>
          <a:p>
            <a:pPr algn="l" rtl="0" fontAlgn="base"/>
            <a:r>
              <a:rPr lang="en-GB" b="0" i="0" u="none" strike="noStrike">
                <a:solidFill>
                  <a:srgbClr val="000000"/>
                </a:solidFill>
                <a:effectLst/>
                <a:latin typeface="Calibri" panose="020F0502020204030204" pitchFamily="34" charset="0"/>
              </a:rPr>
              <a:t>The Board is made up of CEOs from Trusts and ICBs, clinicians, improvement experts, and NHS England leaders.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GB" b="0" i="0">
                <a:solidFill>
                  <a:srgbClr val="000000"/>
                </a:solidFill>
                <a:effectLst/>
                <a:latin typeface="Calibri" panose="020F0502020204030204" pitchFamily="34" charset="0"/>
              </a:rPr>
              <a:t>​</a:t>
            </a:r>
            <a:endParaRPr lang="en-GB"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8A15880B-370E-4A5F-99E1-10F7E941EA19}" type="slidenum">
              <a:rPr lang="en-GB" smtClean="0"/>
              <a:t>8</a:t>
            </a:fld>
            <a:endParaRPr lang="en-GB"/>
          </a:p>
        </p:txBody>
      </p:sp>
    </p:spTree>
    <p:extLst>
      <p:ext uri="{BB962C8B-B14F-4D97-AF65-F5344CB8AC3E}">
        <p14:creationId xmlns:p14="http://schemas.microsoft.com/office/powerpoint/2010/main" val="324910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77451-280A-452E-8E59-E7B5D92EA8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293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Sign up for our NHS IMPACT events and join in the discussions </a:t>
            </a:r>
          </a:p>
        </p:txBody>
      </p:sp>
      <p:sp>
        <p:nvSpPr>
          <p:cNvPr id="4" name="Slide Number Placeholder 3"/>
          <p:cNvSpPr>
            <a:spLocks noGrp="1"/>
          </p:cNvSpPr>
          <p:nvPr>
            <p:ph type="sldNum" sz="quarter" idx="5"/>
          </p:nvPr>
        </p:nvSpPr>
        <p:spPr/>
        <p:txBody>
          <a:bodyPr/>
          <a:lstStyle/>
          <a:p>
            <a:fld id="{8A15880B-370E-4A5F-99E1-10F7E941EA19}" type="slidenum">
              <a:rPr lang="en-GB" smtClean="0"/>
              <a:t>12</a:t>
            </a:fld>
            <a:endParaRPr lang="en-GB"/>
          </a:p>
        </p:txBody>
      </p:sp>
    </p:spTree>
    <p:extLst>
      <p:ext uri="{BB962C8B-B14F-4D97-AF65-F5344CB8AC3E}">
        <p14:creationId xmlns:p14="http://schemas.microsoft.com/office/powerpoint/2010/main" val="108177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New resources and support tools are being added to the NHS IMPACT website as the programme develops. I’d like to encourage you to have a look at what’s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Become a member of the NHS IMPACT Future NHS Workspace, join in the discussions and connect with your peers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Sign up to the bulletin and be the first to hear the latest news and updates from NHS IMPACT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77451-280A-452E-8E59-E7B5D92EA81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129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1"/>
            <a:ext cx="7632000" cy="3693386"/>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3025833" y="6336000"/>
            <a:ext cx="878216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font, graphics, text, screenshot&#10;&#10;Description automatically generated">
            <a:extLst>
              <a:ext uri="{FF2B5EF4-FFF2-40B4-BE49-F238E27FC236}">
                <a16:creationId xmlns:a16="http://schemas.microsoft.com/office/drawing/2014/main" id="{7AD6E147-48B9-6582-9DE0-5CE28668C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9523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568676" y="2004870"/>
            <a:ext cx="3564000" cy="142413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991909" y="4015893"/>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2568676" y="111318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05904"/>
            <a:ext cx="3564000" cy="142413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6231884" y="111318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568676" y="4433129"/>
            <a:ext cx="3564000" cy="142413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2568676" y="3533129"/>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434289"/>
            <a:ext cx="3564000" cy="142413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6239447" y="353606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398748"/>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p:nvCxnSpPr>
        <p:spPr>
          <a:xfrm>
            <a:off x="3142211" y="6336000"/>
            <a:ext cx="867465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font, graphics, text, screenshot&#10;&#10;Description automatically generated">
            <a:extLst>
              <a:ext uri="{FF2B5EF4-FFF2-40B4-BE49-F238E27FC236}">
                <a16:creationId xmlns:a16="http://schemas.microsoft.com/office/drawing/2014/main" id="{8775FF87-278A-A457-572F-80AB3B136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4032766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3982642"/>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44969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2000" y="144169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44969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4324378" y="144169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p:nvCxnSpPr>
        <p:spPr>
          <a:xfrm>
            <a:off x="3067396" y="6336000"/>
            <a:ext cx="874946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font, graphics, text, screenshot&#10;&#10;Description automatically generated">
            <a:extLst>
              <a:ext uri="{FF2B5EF4-FFF2-40B4-BE49-F238E27FC236}">
                <a16:creationId xmlns:a16="http://schemas.microsoft.com/office/drawing/2014/main" id="{9E7DF5D6-4511-C3B3-0D1A-25C028E50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83926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p:nvSpPr>
        <p:spPr>
          <a:xfrm>
            <a:off x="432000" y="115474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54748"/>
            <a:ext cx="3564000" cy="137441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040832"/>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55782"/>
            <a:ext cx="3564000" cy="137441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92000" y="115474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452801"/>
            <a:ext cx="3564000" cy="137441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480510"/>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32000" y="35528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452801"/>
            <a:ext cx="3564000" cy="137441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92000" y="35528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62748"/>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269210"/>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660801"/>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66080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p:nvCxnSpPr>
        <p:spPr>
          <a:xfrm>
            <a:off x="3067396" y="6336000"/>
            <a:ext cx="874060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D4F44A18-4AFF-B730-A2BF-60852EE03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48718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5"/>
            <a:ext cx="3564001" cy="4064372"/>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p:nvCxnSpPr>
        <p:spPr>
          <a:xfrm>
            <a:off x="3059084" y="6336000"/>
            <a:ext cx="874891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3" name="Picture 2" descr="A picture containing font, graphics, text, screenshot&#10;&#10;Description automatically generated">
            <a:extLst>
              <a:ext uri="{FF2B5EF4-FFF2-40B4-BE49-F238E27FC236}">
                <a16:creationId xmlns:a16="http://schemas.microsoft.com/office/drawing/2014/main" id="{0AA6F1EC-80B4-3AA9-5C95-E28742C6C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7550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49363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3982649"/>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48563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49363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48563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49363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48563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p:nvCxnSpPr>
        <p:spPr>
          <a:xfrm>
            <a:off x="2975956" y="6336000"/>
            <a:ext cx="883204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9C37271D-979C-53C0-2EAA-AF57BEEB3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82172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p:nvCxnSpPr>
        <p:spPr>
          <a:xfrm>
            <a:off x="3025833" y="6336000"/>
            <a:ext cx="878216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5"/>
            <a:ext cx="3564001" cy="4517270"/>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C644166B-944F-E6D4-424F-1BDCE64B5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36760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032519"/>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37198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37198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449755"/>
            <a:ext cx="3564000" cy="137198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54975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449755"/>
            <a:ext cx="3564000" cy="137198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551529"/>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450913"/>
            <a:ext cx="3564000" cy="137198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54975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07061"/>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p:nvCxnSpPr>
        <p:spPr>
          <a:xfrm>
            <a:off x="2967644" y="6336000"/>
            <a:ext cx="884035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DC0BD4EA-72BC-C296-2D3D-96A2C14B9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42816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29809"/>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040832"/>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29809"/>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30843"/>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29809"/>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29808"/>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29809"/>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458068"/>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55806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459228"/>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561002"/>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459226"/>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55806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15374"/>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p:nvCxnSpPr>
        <p:spPr>
          <a:xfrm>
            <a:off x="2942705" y="6336000"/>
            <a:ext cx="886529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A6738555-C994-90AB-47ED-CDF780702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20923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5"/>
            <a:ext cx="3564001" cy="4514372"/>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p:nvCxnSpPr>
        <p:spPr>
          <a:xfrm>
            <a:off x="2959331" y="6336000"/>
            <a:ext cx="884866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C9D28F66-7C07-7016-165B-03FED21AB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52974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48531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3974333"/>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477316"/>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48531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477316"/>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48531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477316"/>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639316"/>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639316"/>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634298"/>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p:nvCxnSpPr>
        <p:spPr>
          <a:xfrm>
            <a:off x="2975956" y="6336000"/>
            <a:ext cx="883204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FD2E6849-0AB8-E5CF-5263-690F96659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78111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50B00692-AF3F-44B0-9FEE-1CFD39A95392}"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213347"/>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5"/>
            <a:ext cx="1208955" cy="979789"/>
          </a:xfrm>
          <a:prstGeom prst="rect">
            <a:avLst/>
          </a:prstGeom>
        </p:spPr>
      </p:pic>
      <p:pic>
        <p:nvPicPr>
          <p:cNvPr id="5" name="Picture 4" descr="A picture containing font, graphics, text, screenshot&#10;&#10;Description automatically generated">
            <a:extLst>
              <a:ext uri="{FF2B5EF4-FFF2-40B4-BE49-F238E27FC236}">
                <a16:creationId xmlns:a16="http://schemas.microsoft.com/office/drawing/2014/main" id="{3C53515A-B933-3562-7938-5F28EDD42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459126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406372"/>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p:nvCxnSpPr>
        <p:spPr>
          <a:xfrm>
            <a:off x="3009207" y="6336000"/>
            <a:ext cx="879879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43789444-64B2-EF1A-734E-961CAAE71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91786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024207"/>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49422"/>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071834"/>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49422"/>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4942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441443"/>
            <a:ext cx="3564000" cy="1362354"/>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54144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441443"/>
            <a:ext cx="3564000" cy="1362354"/>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54321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442601"/>
            <a:ext cx="3564000" cy="1362354"/>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54144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07061"/>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186936"/>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186936"/>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649443"/>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649443"/>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649443"/>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p:nvCxnSpPr>
        <p:spPr>
          <a:xfrm>
            <a:off x="3108960" y="6336000"/>
            <a:ext cx="869904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508788EA-167D-4EB5-9B60-0CACDE24F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91545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547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107336"/>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5474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55782"/>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5474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5474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5474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524572"/>
            <a:ext cx="3564000" cy="127922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624572"/>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525732"/>
            <a:ext cx="3564000" cy="127922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627506"/>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525730"/>
            <a:ext cx="3564000" cy="127922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624572"/>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07061"/>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62748"/>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62748"/>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62748"/>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732572"/>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732572"/>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732572"/>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p:nvCxnSpPr>
        <p:spPr>
          <a:xfrm>
            <a:off x="2975956" y="6336000"/>
            <a:ext cx="883204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87399E6E-EEA1-4AF7-E4C0-9BEF0B108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822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p:nvCxnSpPr>
        <p:spPr>
          <a:xfrm>
            <a:off x="3050771" y="6336000"/>
            <a:ext cx="875722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4536C79B-0475-CB1E-2AD4-566982946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77317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pic>
        <p:nvPicPr>
          <p:cNvPr id="3" name="Picture 2" descr="A picture containing font, graphics, text, screenshot&#10;&#10;Description automatically generated">
            <a:extLst>
              <a:ext uri="{FF2B5EF4-FFF2-40B4-BE49-F238E27FC236}">
                <a16:creationId xmlns:a16="http://schemas.microsoft.com/office/drawing/2014/main" id="{A7A60ED4-1B6D-C20E-FA6F-0A2F5D95E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419345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pic>
        <p:nvPicPr>
          <p:cNvPr id="7" name="Picture 6" descr="A picture containing font, graphics, text, screenshot&#10;&#10;Description automatically generated">
            <a:extLst>
              <a:ext uri="{FF2B5EF4-FFF2-40B4-BE49-F238E27FC236}">
                <a16:creationId xmlns:a16="http://schemas.microsoft.com/office/drawing/2014/main" id="{D2E547B2-D6AB-D705-C6C5-7FDA657AC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66333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pic>
        <p:nvPicPr>
          <p:cNvPr id="3" name="Picture 2" descr="A picture containing font, graphics, text, screenshot&#10;&#10;Description automatically generated">
            <a:extLst>
              <a:ext uri="{FF2B5EF4-FFF2-40B4-BE49-F238E27FC236}">
                <a16:creationId xmlns:a16="http://schemas.microsoft.com/office/drawing/2014/main" id="{7C696734-937C-E822-4A2F-D6B4E98BF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6497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pic>
        <p:nvPicPr>
          <p:cNvPr id="4" name="Picture 3" descr="A picture containing font, graphics, text, screenshot&#10;&#10;Description automatically generated">
            <a:extLst>
              <a:ext uri="{FF2B5EF4-FFF2-40B4-BE49-F238E27FC236}">
                <a16:creationId xmlns:a16="http://schemas.microsoft.com/office/drawing/2014/main" id="{1B38F391-FF46-FDF5-06B5-9351F8469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90091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829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3" name="Picture 2" descr="A picture containing font, graphics, text, screenshot&#10;&#10;Description automatically generated">
            <a:extLst>
              <a:ext uri="{FF2B5EF4-FFF2-40B4-BE49-F238E27FC236}">
                <a16:creationId xmlns:a16="http://schemas.microsoft.com/office/drawing/2014/main" id="{673ADC77-3DE0-0BA9-ACBA-F76A5127C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1552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3059084" y="6336000"/>
            <a:ext cx="874891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4" name="Picture 3" descr="A picture containing font, graphics, text, screenshot&#10;&#10;Description automatically generated">
            <a:extLst>
              <a:ext uri="{FF2B5EF4-FFF2-40B4-BE49-F238E27FC236}">
                <a16:creationId xmlns:a16="http://schemas.microsoft.com/office/drawing/2014/main" id="{4C4F1C05-F8BE-906A-CC0F-C3C965793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95840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5348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55939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pic>
        <p:nvPicPr>
          <p:cNvPr id="2" name="Picture 1" descr="A picture containing font, graphics, text, screenshot&#10;&#10;Description automatically generated">
            <a:extLst>
              <a:ext uri="{FF2B5EF4-FFF2-40B4-BE49-F238E27FC236}">
                <a16:creationId xmlns:a16="http://schemas.microsoft.com/office/drawing/2014/main" id="{2C10F32B-D912-B902-558E-A70B61995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58985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p:nvSpPr>
        <p:spPr>
          <a:xfrm>
            <a:off x="5610769" y="2808746"/>
            <a:ext cx="4940275"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r>
              <a:rPr kumimoji="0" lang="en-GB" sz="2400" b="1" i="0" u="none" strike="noStrike" kern="1200" cap="none" spc="20" normalizeH="0" baseline="0" noProof="0" err="1">
                <a:ln>
                  <a:noFill/>
                </a:ln>
                <a:solidFill>
                  <a:schemeClr val="tx1"/>
                </a:solidFill>
                <a:effectLst/>
                <a:uLnTx/>
                <a:uFillTx/>
                <a:latin typeface="+mn-lt"/>
                <a:ea typeface="+mn-ea"/>
                <a:cs typeface="+mn-cs"/>
              </a:rPr>
              <a:t>nhsimpact</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299807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2951018" y="6336000"/>
            <a:ext cx="885698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3" name="Picture 2" descr="A picture containing font, graphics, text, screenshot&#10;&#10;Description automatically generated">
            <a:extLst>
              <a:ext uri="{FF2B5EF4-FFF2-40B4-BE49-F238E27FC236}">
                <a16:creationId xmlns:a16="http://schemas.microsoft.com/office/drawing/2014/main" id="{BE5C919B-1D0A-66F2-2F89-17F79BE14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59324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3000895" y="6336000"/>
            <a:ext cx="880710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pic>
        <p:nvPicPr>
          <p:cNvPr id="6" name="Picture 5" descr="A picture containing font, graphics, text, screenshot&#10;&#10;Description automatically generated">
            <a:extLst>
              <a:ext uri="{FF2B5EF4-FFF2-40B4-BE49-F238E27FC236}">
                <a16:creationId xmlns:a16="http://schemas.microsoft.com/office/drawing/2014/main" id="{6E50EBD4-3B93-5110-0F65-209C3BE8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41441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p:nvCxnSpPr>
        <p:spPr>
          <a:xfrm>
            <a:off x="3133898" y="6336000"/>
            <a:ext cx="86741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3" name="Picture 2" descr="A picture containing font, graphics, text, screenshot&#10;&#10;Description automatically generated">
            <a:extLst>
              <a:ext uri="{FF2B5EF4-FFF2-40B4-BE49-F238E27FC236}">
                <a16:creationId xmlns:a16="http://schemas.microsoft.com/office/drawing/2014/main" id="{979711E1-F6D1-2957-1A8F-791315E96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22268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Data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A03389-AFFC-D562-CFEA-903FB9952FA7}"/>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64D7BC1-63C2-8C4A-9DF2-1AD2DA1C73BA}"/>
              </a:ext>
            </a:extLst>
          </p:cNvPr>
          <p:cNvCxnSpPr>
            <a:cxnSpLocks/>
          </p:cNvCxnSpPr>
          <p:nvPr/>
        </p:nvCxnSpPr>
        <p:spPr>
          <a:xfrm>
            <a:off x="3175462" y="6336000"/>
            <a:ext cx="8632538"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84297CC-11A8-6F97-008D-CE9C34365A17}"/>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3" name="Picture 2" descr="A picture containing font, graphics, text, screenshot&#10;&#10;Description automatically generated">
            <a:extLst>
              <a:ext uri="{FF2B5EF4-FFF2-40B4-BE49-F238E27FC236}">
                <a16:creationId xmlns:a16="http://schemas.microsoft.com/office/drawing/2014/main" id="{FEB307C4-5985-C39A-C1A3-CC82F22BD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1801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2" name="Picture 1" descr="A picture containing font, graphics, text, screenshot&#10;&#10;Description automatically generated">
            <a:extLst>
              <a:ext uri="{FF2B5EF4-FFF2-40B4-BE49-F238E27FC236}">
                <a16:creationId xmlns:a16="http://schemas.microsoft.com/office/drawing/2014/main" id="{56BD0C20-0EB6-BA7E-1601-348A492CF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69301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2" name="Picture 1" descr="A picture containing font, graphics, text, screenshot&#10;&#10;Description automatically generated">
            <a:extLst>
              <a:ext uri="{FF2B5EF4-FFF2-40B4-BE49-F238E27FC236}">
                <a16:creationId xmlns:a16="http://schemas.microsoft.com/office/drawing/2014/main" id="{BACA9EA6-225A-A3C0-B676-653B9202A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6485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3133898" y="6336000"/>
            <a:ext cx="86741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2" name="Picture 1" descr="A picture containing font, graphics, text, screenshot&#10;&#10;Description automatically generated">
            <a:extLst>
              <a:ext uri="{FF2B5EF4-FFF2-40B4-BE49-F238E27FC236}">
                <a16:creationId xmlns:a16="http://schemas.microsoft.com/office/drawing/2014/main" id="{74254205-12B5-51D0-AC9D-5D3B6A102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02102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pic>
        <p:nvPicPr>
          <p:cNvPr id="2" name="Picture 1" descr="A picture containing font, graphics, text, screenshot&#10;&#10;Description automatically generated">
            <a:extLst>
              <a:ext uri="{FF2B5EF4-FFF2-40B4-BE49-F238E27FC236}">
                <a16:creationId xmlns:a16="http://schemas.microsoft.com/office/drawing/2014/main" id="{09EC953A-E223-AEFD-53C9-0E2C41E32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80519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5" y="6404977"/>
            <a:ext cx="372217"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2" name="Picture 1" descr="A picture containing font, graphics, text, screenshot&#10;&#10;Description automatically generated">
            <a:extLst>
              <a:ext uri="{FF2B5EF4-FFF2-40B4-BE49-F238E27FC236}">
                <a16:creationId xmlns:a16="http://schemas.microsoft.com/office/drawing/2014/main" id="{FE3A3F3F-9698-63C2-1A34-F8137C0AE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05128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2" name="Picture 1" descr="A picture containing font, graphics, text, screenshot&#10;&#10;Description automatically generated">
            <a:extLst>
              <a:ext uri="{FF2B5EF4-FFF2-40B4-BE49-F238E27FC236}">
                <a16:creationId xmlns:a16="http://schemas.microsoft.com/office/drawing/2014/main" id="{17B80CB9-F72A-AD21-A73C-DC3FBA22D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46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CDF6-243F-1603-18AD-469AF38AB1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0064582-D133-F439-911A-217B13FF7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CE4D21D-0B68-AF7D-AE31-5046619AEB7F}"/>
              </a:ext>
            </a:extLst>
          </p:cNvPr>
          <p:cNvSpPr>
            <a:spLocks noGrp="1"/>
          </p:cNvSpPr>
          <p:nvPr>
            <p:ph type="dt" sz="half" idx="10"/>
          </p:nvPr>
        </p:nvSpPr>
        <p:spPr/>
        <p:txBody>
          <a:bodyPr/>
          <a:lstStyle/>
          <a:p>
            <a:fld id="{1906A9FB-1E65-427A-AB13-91BD4076DDE8}" type="datetimeFigureOut">
              <a:rPr lang="en-GB" smtClean="0"/>
              <a:t>23/04/2024</a:t>
            </a:fld>
            <a:endParaRPr lang="en-GB"/>
          </a:p>
        </p:txBody>
      </p:sp>
      <p:sp>
        <p:nvSpPr>
          <p:cNvPr id="5" name="Footer Placeholder 4">
            <a:extLst>
              <a:ext uri="{FF2B5EF4-FFF2-40B4-BE49-F238E27FC236}">
                <a16:creationId xmlns:a16="http://schemas.microsoft.com/office/drawing/2014/main" id="{1BE385DE-FB1E-931D-DAD7-6A211E8A81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8FBAA2-1098-2360-E862-EEA8CB46B2E1}"/>
              </a:ext>
            </a:extLst>
          </p:cNvPr>
          <p:cNvSpPr>
            <a:spLocks noGrp="1"/>
          </p:cNvSpPr>
          <p:nvPr>
            <p:ph type="sldNum" sz="quarter" idx="12"/>
          </p:nvPr>
        </p:nvSpPr>
        <p:spPr/>
        <p:txBody>
          <a:bodyPr/>
          <a:lstStyle/>
          <a:p>
            <a:fld id="{50B00692-AF3F-44B0-9FEE-1CFD39A95392}" type="slidenum">
              <a:rPr lang="en-GB" smtClean="0"/>
              <a:t>‹#›</a:t>
            </a:fld>
            <a:endParaRPr lang="en-GB"/>
          </a:p>
        </p:txBody>
      </p:sp>
    </p:spTree>
    <p:extLst>
      <p:ext uri="{BB962C8B-B14F-4D97-AF65-F5344CB8AC3E}">
        <p14:creationId xmlns:p14="http://schemas.microsoft.com/office/powerpoint/2010/main" val="875382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1"/>
            <a:ext cx="7632000" cy="3693386"/>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3025833" y="6336000"/>
            <a:ext cx="878216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font, graphics, text, screenshot&#10;&#10;Description automatically generated">
            <a:extLst>
              <a:ext uri="{FF2B5EF4-FFF2-40B4-BE49-F238E27FC236}">
                <a16:creationId xmlns:a16="http://schemas.microsoft.com/office/drawing/2014/main" id="{7AD6E147-48B9-6582-9DE0-5CE28668C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51542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50B00692-AF3F-44B0-9FEE-1CFD39A95392}"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213347"/>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a:stretch>
            <a:fillRect/>
          </a:stretch>
        </p:blipFill>
        <p:spPr>
          <a:xfrm>
            <a:off x="10551045" y="364425"/>
            <a:ext cx="1208955" cy="979789"/>
          </a:xfrm>
          <a:prstGeom prst="rect">
            <a:avLst/>
          </a:prstGeom>
        </p:spPr>
      </p:pic>
      <p:pic>
        <p:nvPicPr>
          <p:cNvPr id="5" name="Picture 4" descr="A picture containing font, graphics, text, screenshot&#10;&#10;Description automatically generated">
            <a:extLst>
              <a:ext uri="{FF2B5EF4-FFF2-40B4-BE49-F238E27FC236}">
                <a16:creationId xmlns:a16="http://schemas.microsoft.com/office/drawing/2014/main" id="{3C53515A-B933-3562-7938-5F28EDD42D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0219556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3059084" y="6336000"/>
            <a:ext cx="874891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4" name="Picture 3" descr="A picture containing font, graphics, text, screenshot&#10;&#10;Description automatically generated">
            <a:extLst>
              <a:ext uri="{FF2B5EF4-FFF2-40B4-BE49-F238E27FC236}">
                <a16:creationId xmlns:a16="http://schemas.microsoft.com/office/drawing/2014/main" id="{4C4F1C05-F8BE-906A-CC0F-C3C965793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54524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3133898" y="6336000"/>
            <a:ext cx="86741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2" name="Picture 1" descr="A picture containing font, graphics, text, screenshot&#10;&#10;Description automatically generated">
            <a:extLst>
              <a:ext uri="{FF2B5EF4-FFF2-40B4-BE49-F238E27FC236}">
                <a16:creationId xmlns:a16="http://schemas.microsoft.com/office/drawing/2014/main" id="{74254205-12B5-51D0-AC9D-5D3B6A102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95098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1977810"/>
            <a:ext cx="11088000" cy="378687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140648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3050771" y="6336000"/>
            <a:ext cx="875722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451CD281-7D04-44CF-2247-3477DB438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47905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1977808"/>
            <a:ext cx="11088000" cy="3821577"/>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140648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3034145" y="6336000"/>
            <a:ext cx="877385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36F4CD65-A1B3-7D82-3D8F-B9C47B391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80597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1977810"/>
            <a:ext cx="11088000" cy="378687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140648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3050771" y="6336000"/>
            <a:ext cx="875722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451CD281-7D04-44CF-2247-3477DB438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220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1982427"/>
            <a:ext cx="11088000" cy="3842359"/>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140879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p:nvCxnSpPr>
        <p:spPr>
          <a:xfrm>
            <a:off x="3017520" y="6348700"/>
            <a:ext cx="879048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F2F24949-43D9-B0FA-A645-DCE4920AE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65643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110072"/>
            <a:ext cx="11088000" cy="373776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1414665"/>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p:nvCxnSpPr>
        <p:spPr>
          <a:xfrm>
            <a:off x="3000895" y="6336000"/>
            <a:ext cx="880710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9F154EA6-B1BC-5162-CB0B-F7C96CAEF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0978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pic>
        <p:nvPicPr>
          <p:cNvPr id="3" name="Picture 2" descr="A picture containing font, graphics, text, screenshot&#10;&#10;Description automatically generated">
            <a:extLst>
              <a:ext uri="{FF2B5EF4-FFF2-40B4-BE49-F238E27FC236}">
                <a16:creationId xmlns:a16="http://schemas.microsoft.com/office/drawing/2014/main" id="{0A9B91A6-64DD-B14C-34AA-B293B6D6D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25914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p:nvCxnSpPr>
        <p:spPr>
          <a:xfrm>
            <a:off x="3000895" y="6336000"/>
            <a:ext cx="881596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137314CF-7F81-2914-15E3-4C9206046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22370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568676" y="2004870"/>
            <a:ext cx="3564000" cy="142413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991909" y="4015893"/>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2568676" y="111318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05904"/>
            <a:ext cx="3564000" cy="142413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6231884" y="111318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568676" y="4433129"/>
            <a:ext cx="3564000" cy="142413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2568676" y="3533129"/>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434289"/>
            <a:ext cx="3564000" cy="142413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6239447" y="353606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398748"/>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p:nvCxnSpPr>
        <p:spPr>
          <a:xfrm>
            <a:off x="3142211" y="6336000"/>
            <a:ext cx="867465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font, graphics, text, screenshot&#10;&#10;Description automatically generated">
            <a:extLst>
              <a:ext uri="{FF2B5EF4-FFF2-40B4-BE49-F238E27FC236}">
                <a16:creationId xmlns:a16="http://schemas.microsoft.com/office/drawing/2014/main" id="{8775FF87-278A-A457-572F-80AB3B136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7437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3982642"/>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44969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2000" y="144169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449693"/>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4324378" y="1441693"/>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p:nvCxnSpPr>
        <p:spPr>
          <a:xfrm>
            <a:off x="3067396" y="6336000"/>
            <a:ext cx="874946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font, graphics, text, screenshot&#10;&#10;Description automatically generated">
            <a:extLst>
              <a:ext uri="{FF2B5EF4-FFF2-40B4-BE49-F238E27FC236}">
                <a16:creationId xmlns:a16="http://schemas.microsoft.com/office/drawing/2014/main" id="{9E7DF5D6-4511-C3B3-0D1A-25C028E50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83082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p:nvSpPr>
        <p:spPr>
          <a:xfrm>
            <a:off x="432000" y="115474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54748"/>
            <a:ext cx="3564000" cy="137441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040832"/>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55782"/>
            <a:ext cx="3564000" cy="137441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92000" y="115474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452801"/>
            <a:ext cx="3564000" cy="137441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480510"/>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32000" y="35528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452801"/>
            <a:ext cx="3564000" cy="137441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92000" y="35528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62748"/>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269210"/>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660801"/>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66080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p:nvCxnSpPr>
        <p:spPr>
          <a:xfrm>
            <a:off x="3067396" y="6336000"/>
            <a:ext cx="874060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D4F44A18-4AFF-B730-A2BF-60852EE03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90601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Icon Grid Boxes 2UP with Intro">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F5444-DD33-9C60-EE5C-BAE130A1CBF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743014"/>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735014"/>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7" name="Content Placeholder 3">
            <a:extLst>
              <a:ext uri="{FF2B5EF4-FFF2-40B4-BE49-F238E27FC236}">
                <a16:creationId xmlns:a16="http://schemas.microsoft.com/office/drawing/2014/main" id="{88166480-FB4D-C34C-807C-7BA7DD328F6E}"/>
              </a:ext>
            </a:extLst>
          </p:cNvPr>
          <p:cNvSpPr>
            <a:spLocks noGrp="1"/>
          </p:cNvSpPr>
          <p:nvPr>
            <p:ph sz="quarter" idx="4294967295" hasCustomPrompt="1"/>
          </p:nvPr>
        </p:nvSpPr>
        <p:spPr>
          <a:xfrm>
            <a:off x="432000" y="1735015"/>
            <a:ext cx="3564001" cy="4064372"/>
          </a:xfrm>
        </p:spPr>
        <p:txBody>
          <a:bodyPr/>
          <a:lstStyle>
            <a:lvl1pPr marL="0" indent="0">
              <a:buNone/>
              <a:defRPr sz="2200">
                <a:solidFill>
                  <a:schemeClr val="accent6"/>
                </a:solidFill>
              </a:defRPr>
            </a:lvl1pPr>
          </a:lstStyle>
          <a:p>
            <a:r>
              <a:rPr lang="en-GB"/>
              <a:t>Intro summary text goes here</a:t>
            </a:r>
          </a:p>
        </p:txBody>
      </p:sp>
      <p:sp>
        <p:nvSpPr>
          <p:cNvPr id="13" name="Title 1">
            <a:extLst>
              <a:ext uri="{FF2B5EF4-FFF2-40B4-BE49-F238E27FC236}">
                <a16:creationId xmlns:a16="http://schemas.microsoft.com/office/drawing/2014/main" id="{85267E27-DA97-0D46-9740-BF9E88C52C36}"/>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B4F929AC-5E7A-1A4C-8427-F04E4C908E8F}"/>
              </a:ext>
            </a:extLst>
          </p:cNvPr>
          <p:cNvCxnSpPr>
            <a:cxnSpLocks/>
          </p:cNvCxnSpPr>
          <p:nvPr/>
        </p:nvCxnSpPr>
        <p:spPr>
          <a:xfrm>
            <a:off x="3059084" y="6336000"/>
            <a:ext cx="874891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6D0C676-28C4-BF14-7D49-3169DC1AAA7C}"/>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3" name="Picture 2" descr="A picture containing font, graphics, text, screenshot&#10;&#10;Description automatically generated">
            <a:extLst>
              <a:ext uri="{FF2B5EF4-FFF2-40B4-BE49-F238E27FC236}">
                <a16:creationId xmlns:a16="http://schemas.microsoft.com/office/drawing/2014/main" id="{0AA6F1EC-80B4-3AA9-5C95-E28742C6C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32300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Icon Grid Box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49363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3982649"/>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48563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49363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48563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493632"/>
            <a:ext cx="3564000" cy="3311999"/>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48563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2" name="Title 1">
            <a:extLst>
              <a:ext uri="{FF2B5EF4-FFF2-40B4-BE49-F238E27FC236}">
                <a16:creationId xmlns:a16="http://schemas.microsoft.com/office/drawing/2014/main" id="{EA3FC528-9065-C94F-99DF-349AA62E3469}"/>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4" name="Straight Connector 13">
            <a:extLst>
              <a:ext uri="{FF2B5EF4-FFF2-40B4-BE49-F238E27FC236}">
                <a16:creationId xmlns:a16="http://schemas.microsoft.com/office/drawing/2014/main" id="{EEA2AC99-8B06-B44A-BCC3-DEDF573C1400}"/>
              </a:ext>
            </a:extLst>
          </p:cNvPr>
          <p:cNvCxnSpPr>
            <a:cxnSpLocks/>
          </p:cNvCxnSpPr>
          <p:nvPr/>
        </p:nvCxnSpPr>
        <p:spPr>
          <a:xfrm>
            <a:off x="2975956" y="6336000"/>
            <a:ext cx="883204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4712B60-6C80-0125-1B04-001787232DDB}"/>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9C37271D-979C-53C0-2EAA-AF57BEEB3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80108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ICON Grid Boxes 4UP with Intr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71D89516-E743-9149-8E82-C8FD33FB9E82}"/>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22" name="Straight Connector 21">
            <a:extLst>
              <a:ext uri="{FF2B5EF4-FFF2-40B4-BE49-F238E27FC236}">
                <a16:creationId xmlns:a16="http://schemas.microsoft.com/office/drawing/2014/main" id="{ED046538-6FA9-4F4C-86B3-9F8268B46A71}"/>
              </a:ext>
            </a:extLst>
          </p:cNvPr>
          <p:cNvCxnSpPr>
            <a:cxnSpLocks/>
          </p:cNvCxnSpPr>
          <p:nvPr/>
        </p:nvCxnSpPr>
        <p:spPr>
          <a:xfrm>
            <a:off x="3025833" y="6336000"/>
            <a:ext cx="878216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62ACBA56-8EF4-494B-AB68-12ECC4D0812F}"/>
              </a:ext>
            </a:extLst>
          </p:cNvPr>
          <p:cNvSpPr>
            <a:spLocks noGrp="1"/>
          </p:cNvSpPr>
          <p:nvPr>
            <p:ph sz="quarter" idx="4294967295" hasCustomPrompt="1"/>
          </p:nvPr>
        </p:nvSpPr>
        <p:spPr>
          <a:xfrm>
            <a:off x="432000" y="1285015"/>
            <a:ext cx="3564001" cy="4517270"/>
          </a:xfrm>
        </p:spPr>
        <p:txBody>
          <a:bodyPr/>
          <a:lstStyle>
            <a:lvl1pPr marL="0" indent="0">
              <a:buNone/>
              <a:defRPr sz="2200">
                <a:solidFill>
                  <a:schemeClr val="accent6"/>
                </a:solidFill>
              </a:defRPr>
            </a:lvl1pPr>
          </a:lstStyle>
          <a:p>
            <a:r>
              <a:rPr lang="en-GB"/>
              <a:t>Intro summary text goes here</a:t>
            </a:r>
          </a:p>
        </p:txBody>
      </p:sp>
      <p:pic>
        <p:nvPicPr>
          <p:cNvPr id="3" name="Picture 2">
            <a:extLst>
              <a:ext uri="{FF2B5EF4-FFF2-40B4-BE49-F238E27FC236}">
                <a16:creationId xmlns:a16="http://schemas.microsoft.com/office/drawing/2014/main" id="{7D55FB54-F5EA-C613-D5F4-F3C0063B3E26}"/>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C644166B-944F-E6D4-424F-1BDCE64B5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03926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1977808"/>
            <a:ext cx="11088000" cy="3821577"/>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140648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3034145" y="6336000"/>
            <a:ext cx="877385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36F4CD65-A1B3-7D82-3D8F-B9C47B391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51624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ICON Grid box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032519"/>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90987"/>
            <a:ext cx="3564000" cy="137198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08995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90987"/>
            <a:ext cx="3564000" cy="137198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9098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449755"/>
            <a:ext cx="3564000" cy="137198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54975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449755"/>
            <a:ext cx="3564000" cy="137198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551529"/>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450913"/>
            <a:ext cx="3564000" cy="137198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54975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07061"/>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8" name="Straight Connector 17">
            <a:extLst>
              <a:ext uri="{FF2B5EF4-FFF2-40B4-BE49-F238E27FC236}">
                <a16:creationId xmlns:a16="http://schemas.microsoft.com/office/drawing/2014/main" id="{44481822-0DD9-B249-90C1-3B1FE0FD98A5}"/>
              </a:ext>
            </a:extLst>
          </p:cNvPr>
          <p:cNvCxnSpPr>
            <a:cxnSpLocks/>
          </p:cNvCxnSpPr>
          <p:nvPr/>
        </p:nvCxnSpPr>
        <p:spPr>
          <a:xfrm>
            <a:off x="2967644" y="6336000"/>
            <a:ext cx="8840356"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CCE6883-92E0-20E6-632B-52558F9DBE65}"/>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DC0BD4EA-72BC-C296-2D3D-96A2C14B9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26061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ICON Grid Boxes 6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29809"/>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040832"/>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29809"/>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30843"/>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29809"/>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29808"/>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29809"/>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458068"/>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55806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459228"/>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561002"/>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459226"/>
            <a:ext cx="3564000" cy="136366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55806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8FD52DB-CC55-304D-B862-680CEE7832A4}"/>
              </a:ext>
            </a:extLst>
          </p:cNvPr>
          <p:cNvSpPr>
            <a:spLocks noGrp="1"/>
          </p:cNvSpPr>
          <p:nvPr>
            <p:ph type="title" hasCustomPrompt="1"/>
          </p:nvPr>
        </p:nvSpPr>
        <p:spPr>
          <a:xfrm>
            <a:off x="432000" y="415374"/>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31" name="Straight Connector 30">
            <a:extLst>
              <a:ext uri="{FF2B5EF4-FFF2-40B4-BE49-F238E27FC236}">
                <a16:creationId xmlns:a16="http://schemas.microsoft.com/office/drawing/2014/main" id="{BF036740-51BF-404A-B94A-164C9330AE62}"/>
              </a:ext>
            </a:extLst>
          </p:cNvPr>
          <p:cNvCxnSpPr>
            <a:cxnSpLocks/>
          </p:cNvCxnSpPr>
          <p:nvPr/>
        </p:nvCxnSpPr>
        <p:spPr>
          <a:xfrm>
            <a:off x="2942705" y="6336000"/>
            <a:ext cx="886529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8D1774-8975-89D5-1EA8-A68550359E21}"/>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A6738555-C994-90AB-47ED-CDF780702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415454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5"/>
            <a:ext cx="3564001" cy="4514372"/>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p:nvCxnSpPr>
        <p:spPr>
          <a:xfrm>
            <a:off x="2959331" y="6336000"/>
            <a:ext cx="884866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C9D28F66-7C07-7016-165B-03FED21AB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66554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EXT Grid boxes, Titles 3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48531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3974333"/>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477316"/>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48531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477316"/>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485316"/>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477316"/>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6" name="Title 1">
            <a:extLst>
              <a:ext uri="{FF2B5EF4-FFF2-40B4-BE49-F238E27FC236}">
                <a16:creationId xmlns:a16="http://schemas.microsoft.com/office/drawing/2014/main" id="{FDBDDA74-8B33-8B4B-9B25-993D2BE7C7F1}"/>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145D2B57-B97B-B347-9DEB-D5C1AC753AE7}"/>
              </a:ext>
            </a:extLst>
          </p:cNvPr>
          <p:cNvSpPr>
            <a:spLocks noGrp="1"/>
          </p:cNvSpPr>
          <p:nvPr>
            <p:ph type="body" sz="quarter" idx="18" hasCustomPrompt="1"/>
          </p:nvPr>
        </p:nvSpPr>
        <p:spPr>
          <a:xfrm>
            <a:off x="520708" y="1639316"/>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53DD1D30-BF5F-3F4D-A1DE-F7778CA7ED96}"/>
              </a:ext>
            </a:extLst>
          </p:cNvPr>
          <p:cNvSpPr>
            <a:spLocks noGrp="1"/>
          </p:cNvSpPr>
          <p:nvPr>
            <p:ph type="body" sz="quarter" idx="19" hasCustomPrompt="1"/>
          </p:nvPr>
        </p:nvSpPr>
        <p:spPr>
          <a:xfrm>
            <a:off x="4474871" y="1639316"/>
            <a:ext cx="3348000" cy="684000"/>
          </a:xfrm>
        </p:spPr>
        <p:txBody>
          <a:bodyPr anchor="ctr"/>
          <a:lstStyle>
            <a:lvl1pPr algn="ctr">
              <a:buNone/>
              <a:defRPr sz="2200" b="1">
                <a:solidFill>
                  <a:schemeClr val="accent6"/>
                </a:solidFill>
              </a:defRPr>
            </a:lvl1pPr>
          </a:lstStyle>
          <a:p>
            <a:pPr lvl="0"/>
            <a:r>
              <a:rPr lang="en-GB"/>
              <a:t>Insert title</a:t>
            </a:r>
          </a:p>
        </p:txBody>
      </p:sp>
      <p:sp>
        <p:nvSpPr>
          <p:cNvPr id="23" name="Text Placeholder 2">
            <a:extLst>
              <a:ext uri="{FF2B5EF4-FFF2-40B4-BE49-F238E27FC236}">
                <a16:creationId xmlns:a16="http://schemas.microsoft.com/office/drawing/2014/main" id="{0D443938-DE7C-934D-A74E-737FAD8DA310}"/>
              </a:ext>
            </a:extLst>
          </p:cNvPr>
          <p:cNvSpPr>
            <a:spLocks noGrp="1"/>
          </p:cNvSpPr>
          <p:nvPr>
            <p:ph type="body" sz="quarter" idx="20" hasCustomPrompt="1"/>
          </p:nvPr>
        </p:nvSpPr>
        <p:spPr>
          <a:xfrm>
            <a:off x="8367249" y="1634298"/>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5" name="Straight Connector 24">
            <a:extLst>
              <a:ext uri="{FF2B5EF4-FFF2-40B4-BE49-F238E27FC236}">
                <a16:creationId xmlns:a16="http://schemas.microsoft.com/office/drawing/2014/main" id="{B1E58B1A-02A3-B84A-8BB1-27D19814EDBF}"/>
              </a:ext>
            </a:extLst>
          </p:cNvPr>
          <p:cNvCxnSpPr>
            <a:cxnSpLocks/>
          </p:cNvCxnSpPr>
          <p:nvPr/>
        </p:nvCxnSpPr>
        <p:spPr>
          <a:xfrm>
            <a:off x="2975956" y="6336000"/>
            <a:ext cx="883204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C73BAF5-5900-0C46-ED91-BD67D9ED4465}"/>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FD2E6849-0AB8-E5CF-5263-690F96659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62171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406372"/>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p:nvCxnSpPr>
        <p:spPr>
          <a:xfrm>
            <a:off x="3009207" y="6336000"/>
            <a:ext cx="8798793"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43789444-64B2-EF1A-734E-961CAAE71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50242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TEXT Grid boxes, Titles 5UP">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p:nvSpPr>
        <p:spPr>
          <a:xfrm>
            <a:off x="4700954" y="4024207"/>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2370978" y="1949422"/>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2370978" y="1071834"/>
            <a:ext cx="3564000" cy="899876"/>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6257024" y="1949422"/>
            <a:ext cx="3564000" cy="1512000"/>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6257024" y="104942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441443"/>
            <a:ext cx="3564000" cy="1362354"/>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54144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32197" y="4441443"/>
            <a:ext cx="3564000" cy="1362354"/>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39760" y="354321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442601"/>
            <a:ext cx="3564000" cy="1362354"/>
          </a:xfrm>
          <a:prstGeom prst="rect">
            <a:avLst/>
          </a:prstGeom>
          <a:solidFill>
            <a:srgbClr val="F2F2F2"/>
          </a:solidFill>
        </p:spPr>
        <p:txBody>
          <a:bodyPr lIns="216000" tIns="216000" rIns="216000" bIns="216000">
            <a:noAutofit/>
          </a:bodyPr>
          <a:lstStyle>
            <a:lvl1pPr marL="0" indent="0" algn="ctr">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541443"/>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1">
            <a:extLst>
              <a:ext uri="{FF2B5EF4-FFF2-40B4-BE49-F238E27FC236}">
                <a16:creationId xmlns:a16="http://schemas.microsoft.com/office/drawing/2014/main" id="{D61316BA-3A2D-A349-8FD8-DEAD56529B8A}"/>
              </a:ext>
            </a:extLst>
          </p:cNvPr>
          <p:cNvSpPr>
            <a:spLocks noGrp="1"/>
          </p:cNvSpPr>
          <p:nvPr>
            <p:ph type="title" hasCustomPrompt="1"/>
          </p:nvPr>
        </p:nvSpPr>
        <p:spPr>
          <a:xfrm>
            <a:off x="432000" y="407061"/>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4" name="Text Placeholder 2">
            <a:extLst>
              <a:ext uri="{FF2B5EF4-FFF2-40B4-BE49-F238E27FC236}">
                <a16:creationId xmlns:a16="http://schemas.microsoft.com/office/drawing/2014/main" id="{3EC696E9-078C-3E45-8DCD-5A562EAEB29A}"/>
              </a:ext>
            </a:extLst>
          </p:cNvPr>
          <p:cNvSpPr>
            <a:spLocks noGrp="1"/>
          </p:cNvSpPr>
          <p:nvPr>
            <p:ph type="body" sz="quarter" idx="24" hasCustomPrompt="1"/>
          </p:nvPr>
        </p:nvSpPr>
        <p:spPr>
          <a:xfrm>
            <a:off x="2478978" y="1186936"/>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17258850-67A6-DA45-BCA6-3A1843C3D938}"/>
              </a:ext>
            </a:extLst>
          </p:cNvPr>
          <p:cNvSpPr>
            <a:spLocks noGrp="1"/>
          </p:cNvSpPr>
          <p:nvPr>
            <p:ph type="body" sz="quarter" idx="25" hasCustomPrompt="1"/>
          </p:nvPr>
        </p:nvSpPr>
        <p:spPr>
          <a:xfrm>
            <a:off x="6370431" y="1186936"/>
            <a:ext cx="3348000" cy="684000"/>
          </a:xfrm>
        </p:spPr>
        <p:txBody>
          <a:bodyPr anchor="ctr"/>
          <a:lstStyle>
            <a:lvl1pPr algn="ctr">
              <a:buNone/>
              <a:defRPr sz="2200" b="1">
                <a:solidFill>
                  <a:schemeClr val="accent6"/>
                </a:solidFill>
              </a:defRPr>
            </a:lvl1pPr>
          </a:lstStyle>
          <a:p>
            <a:pPr lvl="0"/>
            <a:r>
              <a:rPr lang="en-GB"/>
              <a:t>Insert title</a:t>
            </a:r>
          </a:p>
        </p:txBody>
      </p:sp>
      <p:sp>
        <p:nvSpPr>
          <p:cNvPr id="36" name="Text Placeholder 2">
            <a:extLst>
              <a:ext uri="{FF2B5EF4-FFF2-40B4-BE49-F238E27FC236}">
                <a16:creationId xmlns:a16="http://schemas.microsoft.com/office/drawing/2014/main" id="{89D36508-91C9-D341-BD22-8B7D09BC1DA2}"/>
              </a:ext>
            </a:extLst>
          </p:cNvPr>
          <p:cNvSpPr>
            <a:spLocks noGrp="1"/>
          </p:cNvSpPr>
          <p:nvPr>
            <p:ph type="body" sz="quarter" idx="26" hasCustomPrompt="1"/>
          </p:nvPr>
        </p:nvSpPr>
        <p:spPr>
          <a:xfrm>
            <a:off x="524490" y="3649443"/>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5A46B0EB-2090-6B41-BC96-DD563B676CB0}"/>
              </a:ext>
            </a:extLst>
          </p:cNvPr>
          <p:cNvSpPr>
            <a:spLocks noGrp="1"/>
          </p:cNvSpPr>
          <p:nvPr>
            <p:ph type="body" sz="quarter" idx="27" hasCustomPrompt="1"/>
          </p:nvPr>
        </p:nvSpPr>
        <p:spPr>
          <a:xfrm>
            <a:off x="4460077" y="3649443"/>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BDEAB9F2-4319-8F40-BA4F-1ED7E306385C}"/>
              </a:ext>
            </a:extLst>
          </p:cNvPr>
          <p:cNvSpPr>
            <a:spLocks noGrp="1"/>
          </p:cNvSpPr>
          <p:nvPr>
            <p:ph type="body" sz="quarter" idx="28" hasCustomPrompt="1"/>
          </p:nvPr>
        </p:nvSpPr>
        <p:spPr>
          <a:xfrm>
            <a:off x="8367249" y="3649443"/>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1" name="Straight Connector 30">
            <a:extLst>
              <a:ext uri="{FF2B5EF4-FFF2-40B4-BE49-F238E27FC236}">
                <a16:creationId xmlns:a16="http://schemas.microsoft.com/office/drawing/2014/main" id="{463BFC66-CD6B-7E4B-8089-7EA6B13C54A5}"/>
              </a:ext>
            </a:extLst>
          </p:cNvPr>
          <p:cNvCxnSpPr>
            <a:cxnSpLocks/>
          </p:cNvCxnSpPr>
          <p:nvPr/>
        </p:nvCxnSpPr>
        <p:spPr>
          <a:xfrm>
            <a:off x="3108960" y="6336000"/>
            <a:ext cx="869904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5778E56-0E45-B720-1A87-18BF82CEDE92}"/>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508788EA-167D-4EB5-9B60-0CACDE24F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08991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547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107336"/>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412708" y="115474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55782"/>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66871" y="115474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5474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8259249" y="1154748"/>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524572"/>
            <a:ext cx="3564000" cy="127922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12708" y="3624572"/>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525732"/>
            <a:ext cx="3564000" cy="127922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74434" y="3627506"/>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525730"/>
            <a:ext cx="3564000" cy="1279225"/>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p:nvSpPr>
        <p:spPr>
          <a:xfrm>
            <a:off x="8259249" y="3624572"/>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07061"/>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62748"/>
            <a:ext cx="3348000" cy="684000"/>
          </a:xfrm>
        </p:spPr>
        <p:txBody>
          <a:bodyPr anchor="ctr"/>
          <a:lstStyle>
            <a:lvl1pPr algn="ctr">
              <a:buNone/>
              <a:defRPr sz="2200" b="1">
                <a:solidFill>
                  <a:schemeClr val="accent6"/>
                </a:solidFill>
              </a:defRPr>
            </a:lvl1pPr>
          </a:lstStyle>
          <a:p>
            <a:pPr lvl="0"/>
            <a:r>
              <a:rPr lang="en-GB"/>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62748"/>
            <a:ext cx="3348000" cy="684000"/>
          </a:xfrm>
        </p:spPr>
        <p:txBody>
          <a:bodyPr anchor="ctr"/>
          <a:lstStyle>
            <a:lvl1pPr algn="ctr">
              <a:buNone/>
              <a:defRPr sz="2200" b="1">
                <a:solidFill>
                  <a:schemeClr val="accent6"/>
                </a:solidFill>
              </a:defRPr>
            </a:lvl1pPr>
          </a:lstStyle>
          <a:p>
            <a:pPr lvl="0"/>
            <a:r>
              <a:rPr lang="en-GB"/>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62748"/>
            <a:ext cx="3348000" cy="684000"/>
          </a:xfrm>
        </p:spPr>
        <p:txBody>
          <a:bodyPr anchor="ctr"/>
          <a:lstStyle>
            <a:lvl1pPr algn="ctr">
              <a:buNone/>
              <a:defRPr sz="2200" b="1">
                <a:solidFill>
                  <a:schemeClr val="accent6"/>
                </a:solidFill>
              </a:defRPr>
            </a:lvl1pPr>
          </a:lstStyle>
          <a:p>
            <a:pPr lvl="0"/>
            <a:r>
              <a:rPr lang="en-GB"/>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732572"/>
            <a:ext cx="3348000" cy="684000"/>
          </a:xfrm>
        </p:spPr>
        <p:txBody>
          <a:bodyPr anchor="ctr"/>
          <a:lstStyle>
            <a:lvl1pPr algn="ctr">
              <a:buNone/>
              <a:defRPr sz="2200" b="1">
                <a:solidFill>
                  <a:schemeClr val="accent6"/>
                </a:solidFill>
              </a:defRPr>
            </a:lvl1pPr>
          </a:lstStyle>
          <a:p>
            <a:pPr lvl="0"/>
            <a:r>
              <a:rPr lang="en-GB"/>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732572"/>
            <a:ext cx="3348000" cy="684000"/>
          </a:xfrm>
        </p:spPr>
        <p:txBody>
          <a:bodyPr anchor="ctr"/>
          <a:lstStyle>
            <a:lvl1pPr algn="ctr">
              <a:buNone/>
              <a:defRPr sz="2200" b="1">
                <a:solidFill>
                  <a:schemeClr val="accent6"/>
                </a:solidFill>
              </a:defRPr>
            </a:lvl1pPr>
          </a:lstStyle>
          <a:p>
            <a:pPr lvl="0"/>
            <a:r>
              <a:rPr lang="en-GB"/>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732572"/>
            <a:ext cx="3348000" cy="684000"/>
          </a:xfrm>
        </p:spPr>
        <p:txBody>
          <a:bodyPr anchor="ctr"/>
          <a:lstStyle>
            <a:lvl1pPr algn="ctr">
              <a:buNone/>
              <a:defRPr sz="2200" b="1">
                <a:solidFill>
                  <a:schemeClr val="accent6"/>
                </a:solidFill>
              </a:defRPr>
            </a:lvl1pPr>
          </a:lstStyle>
          <a:p>
            <a:pPr lvl="0"/>
            <a:r>
              <a:rPr lang="en-GB"/>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p:nvCxnSpPr>
        <p:spPr>
          <a:xfrm>
            <a:off x="2975956" y="6336000"/>
            <a:ext cx="8832044"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87399E6E-EEA1-4AF7-E4C0-9BEF0B108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58299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959E3C-5FB4-790C-CF99-8945D26702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23656E6-FF78-F94F-8811-84EB59CAC3BF}"/>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Picture Placeholder 6">
            <a:extLst>
              <a:ext uri="{FF2B5EF4-FFF2-40B4-BE49-F238E27FC236}">
                <a16:creationId xmlns:a16="http://schemas.microsoft.com/office/drawing/2014/main" id="{82522558-9EFB-4BAA-9B27-3CE888AC5272}"/>
              </a:ext>
            </a:extLst>
          </p:cNvPr>
          <p:cNvSpPr>
            <a:spLocks noGrp="1"/>
          </p:cNvSpPr>
          <p:nvPr>
            <p:ph type="pic" sz="quarter" idx="10" hasCustomPrompt="1"/>
          </p:nvPr>
        </p:nvSpPr>
        <p:spPr>
          <a:xfrm>
            <a:off x="0" y="0"/>
            <a:ext cx="12192000" cy="6858000"/>
          </a:xfrm>
          <a:prstGeom prst="rect">
            <a:avLst/>
          </a:prstGeom>
        </p:spPr>
        <p:txBody>
          <a:bodyPr tIns="2340000"/>
          <a:lstStyle>
            <a:lvl1pPr algn="ctr">
              <a:buNone/>
              <a:defRPr/>
            </a:lvl1pPr>
          </a:lstStyle>
          <a:p>
            <a:r>
              <a:rPr lang="en-GB"/>
              <a:t>Click on image icon in centre to insert a photo</a:t>
            </a:r>
            <a:br>
              <a:rPr lang="en-GB"/>
            </a:br>
            <a:r>
              <a:rPr lang="en-GB"/>
              <a:t>(don’t forget to add Alt Text to image)</a:t>
            </a:r>
          </a:p>
        </p:txBody>
      </p:sp>
    </p:spTree>
    <p:extLst>
      <p:ext uri="{BB962C8B-B14F-4D97-AF65-F5344CB8AC3E}">
        <p14:creationId xmlns:p14="http://schemas.microsoft.com/office/powerpoint/2010/main" val="17200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p:nvCxnSpPr>
        <p:spPr>
          <a:xfrm>
            <a:off x="3050771" y="6336000"/>
            <a:ext cx="8757229"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4536C79B-0475-CB1E-2AD4-566982946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71515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pic>
        <p:nvPicPr>
          <p:cNvPr id="3" name="Picture 2" descr="A picture containing font, graphics, text, screenshot&#10;&#10;Description automatically generated">
            <a:extLst>
              <a:ext uri="{FF2B5EF4-FFF2-40B4-BE49-F238E27FC236}">
                <a16:creationId xmlns:a16="http://schemas.microsoft.com/office/drawing/2014/main" id="{A7A60ED4-1B6D-C20E-FA6F-0A2F5D95E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61247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1982427"/>
            <a:ext cx="11088000" cy="3842359"/>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1408798"/>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p:nvCxnSpPr>
        <p:spPr>
          <a:xfrm>
            <a:off x="3017520" y="6348700"/>
            <a:ext cx="879048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F2F24949-43D9-B0FA-A645-DCE4920AE1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168780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pic>
        <p:nvPicPr>
          <p:cNvPr id="7" name="Picture 6" descr="A picture containing font, graphics, text, screenshot&#10;&#10;Description automatically generated">
            <a:extLst>
              <a:ext uri="{FF2B5EF4-FFF2-40B4-BE49-F238E27FC236}">
                <a16:creationId xmlns:a16="http://schemas.microsoft.com/office/drawing/2014/main" id="{D2E547B2-D6AB-D705-C6C5-7FDA657AC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651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pic>
        <p:nvPicPr>
          <p:cNvPr id="3" name="Picture 2" descr="A picture containing font, graphics, text, screenshot&#10;&#10;Description automatically generated">
            <a:extLst>
              <a:ext uri="{FF2B5EF4-FFF2-40B4-BE49-F238E27FC236}">
                <a16:creationId xmlns:a16="http://schemas.microsoft.com/office/drawing/2014/main" id="{7C696734-937C-E822-4A2F-D6B4E98BF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29234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pic>
        <p:nvPicPr>
          <p:cNvPr id="4" name="Picture 3" descr="A picture containing font, graphics, text, screenshot&#10;&#10;Description automatically generated">
            <a:extLst>
              <a:ext uri="{FF2B5EF4-FFF2-40B4-BE49-F238E27FC236}">
                <a16:creationId xmlns:a16="http://schemas.microsoft.com/office/drawing/2014/main" id="{1B38F391-FF46-FDF5-06B5-9351F8469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83583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51594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3" name="Picture 2" descr="A picture containing font, graphics, text, screenshot&#10;&#10;Description automatically generated">
            <a:extLst>
              <a:ext uri="{FF2B5EF4-FFF2-40B4-BE49-F238E27FC236}">
                <a16:creationId xmlns:a16="http://schemas.microsoft.com/office/drawing/2014/main" id="{673ADC77-3DE0-0BA9-ACBA-F76A5127C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2307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69202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07370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pic>
        <p:nvPicPr>
          <p:cNvPr id="2" name="Picture 1" descr="A picture containing font, graphics, text, screenshot&#10;&#10;Description automatically generated">
            <a:extLst>
              <a:ext uri="{FF2B5EF4-FFF2-40B4-BE49-F238E27FC236}">
                <a16:creationId xmlns:a16="http://schemas.microsoft.com/office/drawing/2014/main" id="{2C10F32B-D912-B902-558E-A70B61995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7103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p:nvSpPr>
        <p:spPr>
          <a:xfrm>
            <a:off x="5610769" y="2808746"/>
            <a:ext cx="4940275"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r>
              <a:rPr kumimoji="0" lang="en-GB" sz="2400" b="1" i="0" u="none" strike="noStrike" kern="1200" cap="none" spc="20" normalizeH="0" baseline="0" noProof="0" err="1">
                <a:ln>
                  <a:noFill/>
                </a:ln>
                <a:solidFill>
                  <a:schemeClr val="tx1"/>
                </a:solidFill>
                <a:effectLst/>
                <a:uLnTx/>
                <a:uFillTx/>
                <a:latin typeface="+mn-lt"/>
                <a:ea typeface="+mn-ea"/>
                <a:cs typeface="+mn-cs"/>
              </a:rPr>
              <a:t>nhsimpact</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102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2951018" y="6336000"/>
            <a:ext cx="885698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3" name="Picture 2" descr="A picture containing font, graphics, text, screenshot&#10;&#10;Description automatically generated">
            <a:extLst>
              <a:ext uri="{FF2B5EF4-FFF2-40B4-BE49-F238E27FC236}">
                <a16:creationId xmlns:a16="http://schemas.microsoft.com/office/drawing/2014/main" id="{BE5C919B-1D0A-66F2-2F89-17F79BE14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90500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pic>
        <p:nvPicPr>
          <p:cNvPr id="3" name="Picture 2" descr="A picture containing font, graphics, text, screenshot&#10;&#10;Description automatically generated">
            <a:extLst>
              <a:ext uri="{FF2B5EF4-FFF2-40B4-BE49-F238E27FC236}">
                <a16:creationId xmlns:a16="http://schemas.microsoft.com/office/drawing/2014/main" id="{0A9B91A6-64DD-B14C-34AA-B293B6D6D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78061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3000895" y="6336000"/>
            <a:ext cx="880710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pic>
        <p:nvPicPr>
          <p:cNvPr id="6" name="Picture 5" descr="A picture containing font, graphics, text, screenshot&#10;&#10;Description automatically generated">
            <a:extLst>
              <a:ext uri="{FF2B5EF4-FFF2-40B4-BE49-F238E27FC236}">
                <a16:creationId xmlns:a16="http://schemas.microsoft.com/office/drawing/2014/main" id="{6E50EBD4-3B93-5110-0F65-209C3BE83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53465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p:nvCxnSpPr>
        <p:spPr>
          <a:xfrm>
            <a:off x="3133898" y="6336000"/>
            <a:ext cx="867410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3" name="Picture 2" descr="A picture containing font, graphics, text, screenshot&#10;&#10;Description automatically generated">
            <a:extLst>
              <a:ext uri="{FF2B5EF4-FFF2-40B4-BE49-F238E27FC236}">
                <a16:creationId xmlns:a16="http://schemas.microsoft.com/office/drawing/2014/main" id="{979711E1-F6D1-2957-1A8F-791315E96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17539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2" name="Picture 1" descr="A picture containing font, graphics, text, screenshot&#10;&#10;Description automatically generated">
            <a:extLst>
              <a:ext uri="{FF2B5EF4-FFF2-40B4-BE49-F238E27FC236}">
                <a16:creationId xmlns:a16="http://schemas.microsoft.com/office/drawing/2014/main" id="{56BD0C20-0EB6-BA7E-1601-348A492CF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9716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pic>
        <p:nvPicPr>
          <p:cNvPr id="2" name="Picture 1" descr="A picture containing font, graphics, text, screenshot&#10;&#10;Description automatically generated">
            <a:extLst>
              <a:ext uri="{FF2B5EF4-FFF2-40B4-BE49-F238E27FC236}">
                <a16:creationId xmlns:a16="http://schemas.microsoft.com/office/drawing/2014/main" id="{BACA9EA6-225A-A3C0-B676-653B9202A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64767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pic>
        <p:nvPicPr>
          <p:cNvPr id="2" name="Picture 1" descr="A picture containing font, graphics, text, screenshot&#10;&#10;Description automatically generated">
            <a:extLst>
              <a:ext uri="{FF2B5EF4-FFF2-40B4-BE49-F238E27FC236}">
                <a16:creationId xmlns:a16="http://schemas.microsoft.com/office/drawing/2014/main" id="{09EC953A-E223-AEFD-53C9-0E2C41E32C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423488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pic>
        <p:nvPicPr>
          <p:cNvPr id="2" name="Picture 1" descr="A picture containing font, graphics, text, screenshot&#10;&#10;Description automatically generated">
            <a:extLst>
              <a:ext uri="{FF2B5EF4-FFF2-40B4-BE49-F238E27FC236}">
                <a16:creationId xmlns:a16="http://schemas.microsoft.com/office/drawing/2014/main" id="{FE3A3F3F-9698-63C2-1A34-F8137C0AE0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68884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pic>
        <p:nvPicPr>
          <p:cNvPr id="2" name="Picture 1" descr="A picture containing font, graphics, text, screenshot&#10;&#10;Description automatically generated">
            <a:extLst>
              <a:ext uri="{FF2B5EF4-FFF2-40B4-BE49-F238E27FC236}">
                <a16:creationId xmlns:a16="http://schemas.microsoft.com/office/drawing/2014/main" id="{17B80CB9-F72A-AD21-A73C-DC3FBA22DD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334895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CCDF6-243F-1603-18AD-469AF38AB11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0064582-D133-F439-911A-217B13FF7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CE4D21D-0B68-AF7D-AE31-5046619AEB7F}"/>
              </a:ext>
            </a:extLst>
          </p:cNvPr>
          <p:cNvSpPr>
            <a:spLocks noGrp="1"/>
          </p:cNvSpPr>
          <p:nvPr>
            <p:ph type="dt" sz="half" idx="10"/>
          </p:nvPr>
        </p:nvSpPr>
        <p:spPr/>
        <p:txBody>
          <a:bodyPr/>
          <a:lstStyle/>
          <a:p>
            <a:fld id="{1906A9FB-1E65-427A-AB13-91BD4076DDE8}" type="datetimeFigureOut">
              <a:rPr lang="en-GB" smtClean="0"/>
              <a:t>23/04/2024</a:t>
            </a:fld>
            <a:endParaRPr lang="en-GB"/>
          </a:p>
        </p:txBody>
      </p:sp>
      <p:sp>
        <p:nvSpPr>
          <p:cNvPr id="5" name="Footer Placeholder 4">
            <a:extLst>
              <a:ext uri="{FF2B5EF4-FFF2-40B4-BE49-F238E27FC236}">
                <a16:creationId xmlns:a16="http://schemas.microsoft.com/office/drawing/2014/main" id="{1BE385DE-FB1E-931D-DAD7-6A211E8A81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8FBAA2-1098-2360-E862-EEA8CB46B2E1}"/>
              </a:ext>
            </a:extLst>
          </p:cNvPr>
          <p:cNvSpPr>
            <a:spLocks noGrp="1"/>
          </p:cNvSpPr>
          <p:nvPr>
            <p:ph type="sldNum" sz="quarter" idx="12"/>
          </p:nvPr>
        </p:nvSpPr>
        <p:spPr/>
        <p:txBody>
          <a:bodyPr/>
          <a:lstStyle/>
          <a:p>
            <a:fld id="{50B00692-AF3F-44B0-9FEE-1CFD39A95392}" type="slidenum">
              <a:rPr lang="en-GB" smtClean="0"/>
              <a:t>‹#›</a:t>
            </a:fld>
            <a:endParaRPr lang="en-GB"/>
          </a:p>
        </p:txBody>
      </p:sp>
    </p:spTree>
    <p:extLst>
      <p:ext uri="{BB962C8B-B14F-4D97-AF65-F5344CB8AC3E}">
        <p14:creationId xmlns:p14="http://schemas.microsoft.com/office/powerpoint/2010/main" val="33122186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240001" y="158055"/>
            <a:ext cx="10482708" cy="378392"/>
          </a:xfrm>
          <a:prstGeom prst="rect">
            <a:avLst/>
          </a:prstGeom>
        </p:spPr>
        <p:txBody>
          <a:bodyPr/>
          <a:lstStyle>
            <a:lvl1pPr>
              <a:defRPr sz="24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pic>
        <p:nvPicPr>
          <p:cNvPr id="5" name="Picture 4">
            <a:extLst>
              <a:ext uri="{FF2B5EF4-FFF2-40B4-BE49-F238E27FC236}">
                <a16:creationId xmlns:a16="http://schemas.microsoft.com/office/drawing/2014/main" id="{B1E637E9-0A7B-4071-9968-9FCC7AA0AE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1764907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824839" y="1287272"/>
            <a:ext cx="10173362" cy="5058664"/>
          </a:xfrm>
          <a:prstGeom prst="rect">
            <a:avLst/>
          </a:prstGeom>
        </p:spPr>
        <p:txBody>
          <a:bodyPr lIns="0" tIns="0" rIns="0" bIns="0"/>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824838" y="431674"/>
            <a:ext cx="8756073" cy="611649"/>
          </a:xfrm>
          <a:prstGeom prst="rect">
            <a:avLst/>
          </a:prstGeom>
        </p:spPr>
        <p:txBody>
          <a:bodyPr lIns="0" tIns="0" rIns="0" bIns="0"/>
          <a:lstStyle>
            <a:lvl1pPr>
              <a:defRPr sz="32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260528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Quote large Centre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BFC8184-A52B-1D58-DCBB-64F070DB04A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214367" y="1180298"/>
            <a:ext cx="9811265" cy="2983230"/>
          </a:xfrm>
          <a:prstGeom prst="rect">
            <a:avLst/>
          </a:prstGeom>
        </p:spPr>
        <p:txBody>
          <a:bodyPr>
            <a:noAutofit/>
          </a:bodyPr>
          <a:lstStyle>
            <a:lvl1pPr marL="0" indent="0" algn="ctr">
              <a:buNone/>
              <a:defRPr sz="4200" b="0">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centred text over multiple</a:t>
            </a:r>
            <a:br>
              <a:rPr lang="en-GB"/>
            </a:br>
            <a:r>
              <a:rPr lang="en-GB"/>
              <a:t>lines, try to make a harmonious shape like a diamond or </a:t>
            </a:r>
            <a:r>
              <a:rPr lang="en-GB" err="1"/>
              <a:t>xmas</a:t>
            </a:r>
            <a:r>
              <a:rPr lang="en-GB"/>
              <a:t> tree or</a:t>
            </a:r>
            <a:br>
              <a:rPr lang="en-GB"/>
            </a:br>
            <a:r>
              <a:rPr lang="en-GB"/>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4150923" y="5096236"/>
            <a:ext cx="3890150" cy="896938"/>
          </a:xfrm>
          <a:prstGeom prst="rect">
            <a:avLst/>
          </a:prstGeom>
        </p:spPr>
        <p:txBody>
          <a:bodyPr>
            <a:normAutofit/>
          </a:bodyPr>
          <a:lstStyle>
            <a:lvl1pPr marL="0" indent="0" algn="ctr">
              <a:buNone/>
              <a:defRPr sz="2200" b="1">
                <a:solidFill>
                  <a:schemeClr val="accent6"/>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A91AA706-8AF6-8441-8070-06566C40A690}"/>
              </a:ext>
            </a:extLst>
          </p:cNvPr>
          <p:cNvCxnSpPr>
            <a:cxnSpLocks/>
          </p:cNvCxnSpPr>
          <p:nvPr/>
        </p:nvCxnSpPr>
        <p:spPr>
          <a:xfrm>
            <a:off x="3000895" y="6336000"/>
            <a:ext cx="881596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2D3EEB-DBD8-CD48-C723-5F35F1DADF61}"/>
              </a:ext>
            </a:extLst>
          </p:cNvPr>
          <p:cNvPicPr>
            <a:picLocks noChangeAspect="1"/>
          </p:cNvPicPr>
          <p:nvPr/>
        </p:nvPicPr>
        <p:blipFill>
          <a:blip r:embed="rId2"/>
          <a:stretch>
            <a:fillRect/>
          </a:stretch>
        </p:blipFill>
        <p:spPr>
          <a:xfrm rot="10800000">
            <a:off x="9220370" y="244040"/>
            <a:ext cx="3064672" cy="187960"/>
          </a:xfrm>
          <a:prstGeom prst="rect">
            <a:avLst/>
          </a:prstGeom>
        </p:spPr>
      </p:pic>
      <p:pic>
        <p:nvPicPr>
          <p:cNvPr id="2" name="Picture 1" descr="A picture containing font, graphics, text, screenshot&#10;&#10;Description automatically generated">
            <a:extLst>
              <a:ext uri="{FF2B5EF4-FFF2-40B4-BE49-F238E27FC236}">
                <a16:creationId xmlns:a16="http://schemas.microsoft.com/office/drawing/2014/main" id="{137314CF-7F81-2914-15E3-4C9206046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81" y="5872773"/>
            <a:ext cx="2618413" cy="848375"/>
          </a:xfrm>
          <a:prstGeom prst="rect">
            <a:avLst/>
          </a:prstGeom>
        </p:spPr>
      </p:pic>
    </p:spTree>
    <p:extLst>
      <p:ext uri="{BB962C8B-B14F-4D97-AF65-F5344CB8AC3E}">
        <p14:creationId xmlns:p14="http://schemas.microsoft.com/office/powerpoint/2010/main" val="213193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6.xml"/><Relationship Id="rId18" Type="http://schemas.openxmlformats.org/officeDocument/2006/relationships/slideLayout" Target="../slideLayouts/slideLayout61.xml"/><Relationship Id="rId26" Type="http://schemas.openxmlformats.org/officeDocument/2006/relationships/slideLayout" Target="../slideLayouts/slideLayout69.xml"/><Relationship Id="rId39" Type="http://schemas.openxmlformats.org/officeDocument/2006/relationships/slideLayout" Target="../slideLayouts/slideLayout82.xml"/><Relationship Id="rId21" Type="http://schemas.openxmlformats.org/officeDocument/2006/relationships/slideLayout" Target="../slideLayouts/slideLayout64.xml"/><Relationship Id="rId34" Type="http://schemas.openxmlformats.org/officeDocument/2006/relationships/slideLayout" Target="../slideLayouts/slideLayout77.xml"/><Relationship Id="rId42" Type="http://schemas.openxmlformats.org/officeDocument/2006/relationships/slideLayout" Target="../slideLayouts/slideLayout85.xml"/><Relationship Id="rId47" Type="http://schemas.openxmlformats.org/officeDocument/2006/relationships/theme" Target="../theme/theme2.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9" Type="http://schemas.openxmlformats.org/officeDocument/2006/relationships/slideLayout" Target="../slideLayouts/slideLayout7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slideLayout" Target="../slideLayouts/slideLayout67.xml"/><Relationship Id="rId32" Type="http://schemas.openxmlformats.org/officeDocument/2006/relationships/slideLayout" Target="../slideLayouts/slideLayout75.xml"/><Relationship Id="rId37" Type="http://schemas.openxmlformats.org/officeDocument/2006/relationships/slideLayout" Target="../slideLayouts/slideLayout80.xml"/><Relationship Id="rId40" Type="http://schemas.openxmlformats.org/officeDocument/2006/relationships/slideLayout" Target="../slideLayouts/slideLayout83.xml"/><Relationship Id="rId45" Type="http://schemas.openxmlformats.org/officeDocument/2006/relationships/slideLayout" Target="../slideLayouts/slideLayout88.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28" Type="http://schemas.openxmlformats.org/officeDocument/2006/relationships/slideLayout" Target="../slideLayouts/slideLayout71.xml"/><Relationship Id="rId36" Type="http://schemas.openxmlformats.org/officeDocument/2006/relationships/slideLayout" Target="../slideLayouts/slideLayout79.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31" Type="http://schemas.openxmlformats.org/officeDocument/2006/relationships/slideLayout" Target="../slideLayouts/slideLayout74.xml"/><Relationship Id="rId44" Type="http://schemas.openxmlformats.org/officeDocument/2006/relationships/slideLayout" Target="../slideLayouts/slideLayout87.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 Id="rId27" Type="http://schemas.openxmlformats.org/officeDocument/2006/relationships/slideLayout" Target="../slideLayouts/slideLayout70.xml"/><Relationship Id="rId30" Type="http://schemas.openxmlformats.org/officeDocument/2006/relationships/slideLayout" Target="../slideLayouts/slideLayout73.xml"/><Relationship Id="rId35" Type="http://schemas.openxmlformats.org/officeDocument/2006/relationships/slideLayout" Target="../slideLayouts/slideLayout78.xml"/><Relationship Id="rId43" Type="http://schemas.openxmlformats.org/officeDocument/2006/relationships/slideLayout" Target="../slideLayouts/slideLayout86.xml"/><Relationship Id="rId8" Type="http://schemas.openxmlformats.org/officeDocument/2006/relationships/slideLayout" Target="../slideLayouts/slideLayout51.xml"/><Relationship Id="rId3" Type="http://schemas.openxmlformats.org/officeDocument/2006/relationships/slideLayout" Target="../slideLayouts/slideLayout46.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slideLayout" Target="../slideLayouts/slideLayout68.xml"/><Relationship Id="rId33" Type="http://schemas.openxmlformats.org/officeDocument/2006/relationships/slideLayout" Target="../slideLayouts/slideLayout76.xml"/><Relationship Id="rId38" Type="http://schemas.openxmlformats.org/officeDocument/2006/relationships/slideLayout" Target="../slideLayouts/slideLayout81.xml"/><Relationship Id="rId46" Type="http://schemas.openxmlformats.org/officeDocument/2006/relationships/slideLayout" Target="../slideLayouts/slideLayout89.xml"/><Relationship Id="rId20" Type="http://schemas.openxmlformats.org/officeDocument/2006/relationships/slideLayout" Target="../slideLayouts/slideLayout63.xml"/><Relationship Id="rId41"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6A9FB-1E65-427A-AB13-91BD4076DDE8}" type="datetimeFigureOut">
              <a:rPr lang="en-GB" smtClean="0"/>
              <a:t>23/04/2024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00692-AF3F-44B0-9FEE-1CFD39A95392}" type="slidenum">
              <a:rPr lang="en-GB" smtClean="0"/>
              <a:t>‹#›</a:t>
            </a:fld>
            <a:endParaRPr lang="en-GB"/>
          </a:p>
        </p:txBody>
      </p:sp>
    </p:spTree>
    <p:extLst>
      <p:ext uri="{BB962C8B-B14F-4D97-AF65-F5344CB8AC3E}">
        <p14:creationId xmlns:p14="http://schemas.microsoft.com/office/powerpoint/2010/main" val="304631691"/>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6A9FB-1E65-427A-AB13-91BD4076DDE8}" type="datetimeFigureOut">
              <a:rPr lang="en-GB" smtClean="0"/>
              <a:t>23/04/2024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00692-AF3F-44B0-9FEE-1CFD39A95392}" type="slidenum">
              <a:rPr lang="en-GB" smtClean="0"/>
              <a:t>‹#›</a:t>
            </a:fld>
            <a:endParaRPr lang="en-GB"/>
          </a:p>
        </p:txBody>
      </p:sp>
    </p:spTree>
    <p:extLst>
      <p:ext uri="{BB962C8B-B14F-4D97-AF65-F5344CB8AC3E}">
        <p14:creationId xmlns:p14="http://schemas.microsoft.com/office/powerpoint/2010/main" val="1806145625"/>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 id="2147483809" r:id="rId33"/>
    <p:sldLayoutId id="2147483810" r:id="rId34"/>
    <p:sldLayoutId id="2147483811" r:id="rId35"/>
    <p:sldLayoutId id="2147483812"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openxmlformats.org/officeDocument/2006/relationships/hyperlink" Target="https://www.events.england.nhs.uk/events/nhs-impact-sharing-event-evaluating-success" TargetMode="External"/><Relationship Id="rId3" Type="http://schemas.openxmlformats.org/officeDocument/2006/relationships/image" Target="../media/image50.png"/><Relationship Id="rId7" Type="http://schemas.openxmlformats.org/officeDocument/2006/relationships/hyperlink" Target="https://www.events.england.nhs.uk/events/nhs-impact-sharing-event-embedding-improvement" TargetMode="External"/><Relationship Id="rId2" Type="http://schemas.openxmlformats.org/officeDocument/2006/relationships/notesSlide" Target="../notesSlides/notesSlide8.xml"/><Relationship Id="rId1" Type="http://schemas.openxmlformats.org/officeDocument/2006/relationships/slideLayout" Target="../slideLayouts/slideLayout89.xml"/><Relationship Id="rId6" Type="http://schemas.openxmlformats.org/officeDocument/2006/relationships/hyperlink" Target="http://www.england.nhs.uk/nhsimpact/events" TargetMode="External"/><Relationship Id="rId11" Type="http://schemas.openxmlformats.org/officeDocument/2006/relationships/image" Target="../media/image52.png"/><Relationship Id="rId5" Type="http://schemas.openxmlformats.org/officeDocument/2006/relationships/image" Target="../media/image1.png"/><Relationship Id="rId10" Type="http://schemas.openxmlformats.org/officeDocument/2006/relationships/image" Target="../media/image51.png"/><Relationship Id="rId4" Type="http://schemas.openxmlformats.org/officeDocument/2006/relationships/image" Target="../media/image4.png"/><Relationship Id="rId9" Type="http://schemas.openxmlformats.org/officeDocument/2006/relationships/hyperlink" Target="https://www.events.england.nhs.uk/events/nhs-impact-sharing-event-sustaining-scaling-and-spreading-improvemen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england.nhs.uk/email-bulletins/nhs-impact/" TargetMode="External"/><Relationship Id="rId3" Type="http://schemas.openxmlformats.org/officeDocument/2006/relationships/hyperlink" Target="https://www.england.nhs.uk/nhsimpact/" TargetMode="External"/><Relationship Id="rId7" Type="http://schemas.openxmlformats.org/officeDocument/2006/relationships/hyperlink" Target="https://future.nhs.uk/NHSIMPACT/groupHome"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hsconfed.org/system/files/2023-11/Improving-health-and-care-at-scale-Chris-Ham.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wp-content/uploads/2024/03/PRN00715-2024-to-2025-priorities-and-operational-planning-guidance-27.03.2024.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063E98-D88C-5894-7E9D-2432299FAA21}"/>
              </a:ext>
            </a:extLst>
          </p:cNvPr>
          <p:cNvSpPr>
            <a:spLocks noGrp="1"/>
          </p:cNvSpPr>
          <p:nvPr>
            <p:ph type="ctrTitle"/>
          </p:nvPr>
        </p:nvSpPr>
        <p:spPr>
          <a:xfrm>
            <a:off x="432000" y="1002269"/>
            <a:ext cx="4643853" cy="1904228"/>
          </a:xfrm>
        </p:spPr>
        <p:txBody>
          <a:bodyPr/>
          <a:lstStyle/>
          <a:p>
            <a:r>
              <a:rPr lang="en-GB" dirty="0">
                <a:solidFill>
                  <a:srgbClr val="00A499"/>
                </a:solidFill>
              </a:rPr>
              <a:t>NHS IMPACT</a:t>
            </a:r>
          </a:p>
        </p:txBody>
      </p:sp>
      <p:sp>
        <p:nvSpPr>
          <p:cNvPr id="5" name="Subtitle 4">
            <a:extLst>
              <a:ext uri="{FF2B5EF4-FFF2-40B4-BE49-F238E27FC236}">
                <a16:creationId xmlns:a16="http://schemas.microsoft.com/office/drawing/2014/main" id="{986F92E8-D4AB-593D-3A59-1649097956CA}"/>
              </a:ext>
            </a:extLst>
          </p:cNvPr>
          <p:cNvSpPr>
            <a:spLocks noGrp="1"/>
          </p:cNvSpPr>
          <p:nvPr>
            <p:ph type="subTitle" idx="1"/>
          </p:nvPr>
        </p:nvSpPr>
        <p:spPr>
          <a:xfrm>
            <a:off x="432000" y="2916516"/>
            <a:ext cx="7973051" cy="1024967"/>
          </a:xfrm>
        </p:spPr>
        <p:txBody>
          <a:bodyPr/>
          <a:lstStyle/>
          <a:p>
            <a:r>
              <a:rPr lang="en-GB" dirty="0"/>
              <a:t>Improving Patient Care Together </a:t>
            </a:r>
          </a:p>
        </p:txBody>
      </p:sp>
      <p:sp>
        <p:nvSpPr>
          <p:cNvPr id="6" name="Text Placeholder 5">
            <a:extLst>
              <a:ext uri="{FF2B5EF4-FFF2-40B4-BE49-F238E27FC236}">
                <a16:creationId xmlns:a16="http://schemas.microsoft.com/office/drawing/2014/main" id="{6AA3D9FA-1B19-9D4D-18D4-A602155C14E7}"/>
              </a:ext>
            </a:extLst>
          </p:cNvPr>
          <p:cNvSpPr>
            <a:spLocks noGrp="1"/>
          </p:cNvSpPr>
          <p:nvPr>
            <p:ph type="body" sz="quarter" idx="13"/>
          </p:nvPr>
        </p:nvSpPr>
        <p:spPr>
          <a:xfrm>
            <a:off x="432000" y="3617406"/>
            <a:ext cx="6189174" cy="1577591"/>
          </a:xfrm>
        </p:spPr>
        <p:txBody>
          <a:bodyPr>
            <a:normAutofit fontScale="85000" lnSpcReduction="10000"/>
          </a:bodyPr>
          <a:lstStyle/>
          <a:p>
            <a:endParaRPr lang="en-GB" sz="2400" dirty="0">
              <a:solidFill>
                <a:srgbClr val="00A499"/>
              </a:solidFill>
              <a:latin typeface="Arial"/>
              <a:ea typeface="+mj-ea"/>
              <a:cs typeface="Arial"/>
            </a:endParaRPr>
          </a:p>
          <a:p>
            <a:r>
              <a:rPr lang="en-GB" b="1" dirty="0">
                <a:solidFill>
                  <a:srgbClr val="009F98"/>
                </a:solidFill>
              </a:rPr>
              <a:t>What is NHS IMPACT and why is it important’ </a:t>
            </a:r>
            <a:endParaRPr lang="en-GB" dirty="0">
              <a:solidFill>
                <a:srgbClr val="009F98"/>
              </a:solidFill>
            </a:endParaRPr>
          </a:p>
          <a:p>
            <a:endParaRPr lang="en-GB" dirty="0">
              <a:solidFill>
                <a:srgbClr val="009F98"/>
              </a:solidFill>
            </a:endParaRPr>
          </a:p>
          <a:p>
            <a:r>
              <a:rPr lang="en-GB" dirty="0">
                <a:solidFill>
                  <a:srgbClr val="009F98"/>
                </a:solidFill>
              </a:rPr>
              <a:t>John Ashcroft</a:t>
            </a:r>
          </a:p>
          <a:p>
            <a:r>
              <a:rPr lang="en-GB" dirty="0">
                <a:solidFill>
                  <a:srgbClr val="009F98"/>
                </a:solidFill>
              </a:rPr>
              <a:t>Director of NHS IMPACT and Pathway Transformation</a:t>
            </a:r>
          </a:p>
        </p:txBody>
      </p:sp>
    </p:spTree>
    <p:extLst>
      <p:ext uri="{BB962C8B-B14F-4D97-AF65-F5344CB8AC3E}">
        <p14:creationId xmlns:p14="http://schemas.microsoft.com/office/powerpoint/2010/main" val="4862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1672-4FC8-D3D4-B8E9-C52414D94EDA}"/>
              </a:ext>
            </a:extLst>
          </p:cNvPr>
          <p:cNvSpPr>
            <a:spLocks noGrp="1"/>
          </p:cNvSpPr>
          <p:nvPr>
            <p:ph type="title"/>
          </p:nvPr>
        </p:nvSpPr>
        <p:spPr/>
        <p:txBody>
          <a:bodyPr/>
          <a:lstStyle/>
          <a:p>
            <a:endParaRPr lang="en-GB"/>
          </a:p>
        </p:txBody>
      </p:sp>
      <p:pic>
        <p:nvPicPr>
          <p:cNvPr id="4" name="Picture 3" descr="A diagram of a variety of colored squares&#10;&#10;Description automatically generated with medium confidence">
            <a:extLst>
              <a:ext uri="{FF2B5EF4-FFF2-40B4-BE49-F238E27FC236}">
                <a16:creationId xmlns:a16="http://schemas.microsoft.com/office/drawing/2014/main" id="{842C6FDC-2522-4DCD-A1D7-229F84988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73699" cy="6879032"/>
          </a:xfrm>
          <a:prstGeom prst="rect">
            <a:avLst/>
          </a:prstGeom>
        </p:spPr>
      </p:pic>
      <p:pic>
        <p:nvPicPr>
          <p:cNvPr id="5" name="Picture 4">
            <a:extLst>
              <a:ext uri="{FF2B5EF4-FFF2-40B4-BE49-F238E27FC236}">
                <a16:creationId xmlns:a16="http://schemas.microsoft.com/office/drawing/2014/main" id="{1644DA9D-6C7A-E5EC-8BC1-6F65FF22096D}"/>
              </a:ext>
            </a:extLst>
          </p:cNvPr>
          <p:cNvPicPr>
            <a:picLocks noChangeAspect="1"/>
          </p:cNvPicPr>
          <p:nvPr/>
        </p:nvPicPr>
        <p:blipFill>
          <a:blip r:embed="rId3"/>
          <a:stretch>
            <a:fillRect/>
          </a:stretch>
        </p:blipFill>
        <p:spPr>
          <a:xfrm>
            <a:off x="9144000" y="6450"/>
            <a:ext cx="3048000" cy="209550"/>
          </a:xfrm>
          <a:prstGeom prst="rect">
            <a:avLst/>
          </a:prstGeom>
        </p:spPr>
      </p:pic>
      <p:sp>
        <p:nvSpPr>
          <p:cNvPr id="3" name="Rectangle 2">
            <a:extLst>
              <a:ext uri="{FF2B5EF4-FFF2-40B4-BE49-F238E27FC236}">
                <a16:creationId xmlns:a16="http://schemas.microsoft.com/office/drawing/2014/main" id="{4016F96C-FE93-81A0-32F0-2D9F88E5697B}"/>
              </a:ext>
            </a:extLst>
          </p:cNvPr>
          <p:cNvSpPr/>
          <p:nvPr/>
        </p:nvSpPr>
        <p:spPr>
          <a:xfrm>
            <a:off x="3577213" y="432000"/>
            <a:ext cx="5858189" cy="713512"/>
          </a:xfrm>
          <a:prstGeom prst="rect">
            <a:avLst/>
          </a:prstGeom>
          <a:solidFill>
            <a:srgbClr val="F6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D1FF35AB-E9CF-DD7B-5F2F-3DF68F528516}"/>
              </a:ext>
            </a:extLst>
          </p:cNvPr>
          <p:cNvSpPr/>
          <p:nvPr/>
        </p:nvSpPr>
        <p:spPr>
          <a:xfrm>
            <a:off x="9144000" y="6450"/>
            <a:ext cx="3048000" cy="209550"/>
          </a:xfrm>
          <a:prstGeom prst="rect">
            <a:avLst/>
          </a:prstGeom>
          <a:solidFill>
            <a:srgbClr val="F6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625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06EBA-8139-7A3F-2559-8D6F3006DB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42B545-4615-6F64-9DE2-8BA787CCA130}"/>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59958650-3595-2082-DBB5-3B76FE91AFC2}"/>
              </a:ext>
            </a:extLst>
          </p:cNvPr>
          <p:cNvPicPr>
            <a:picLocks noChangeAspect="1"/>
          </p:cNvPicPr>
          <p:nvPr/>
        </p:nvPicPr>
        <p:blipFill>
          <a:blip r:embed="rId2"/>
          <a:stretch>
            <a:fillRect/>
          </a:stretch>
        </p:blipFill>
        <p:spPr>
          <a:xfrm>
            <a:off x="9144000" y="6450"/>
            <a:ext cx="3048000" cy="209550"/>
          </a:xfrm>
          <a:prstGeom prst="rect">
            <a:avLst/>
          </a:prstGeom>
        </p:spPr>
      </p:pic>
      <p:sp>
        <p:nvSpPr>
          <p:cNvPr id="3" name="Rectangle 2">
            <a:extLst>
              <a:ext uri="{FF2B5EF4-FFF2-40B4-BE49-F238E27FC236}">
                <a16:creationId xmlns:a16="http://schemas.microsoft.com/office/drawing/2014/main" id="{9E124A71-B0BD-8816-33A2-EE150C9D7795}"/>
              </a:ext>
            </a:extLst>
          </p:cNvPr>
          <p:cNvSpPr/>
          <p:nvPr/>
        </p:nvSpPr>
        <p:spPr>
          <a:xfrm>
            <a:off x="3577213" y="432000"/>
            <a:ext cx="5858189" cy="713512"/>
          </a:xfrm>
          <a:prstGeom prst="rect">
            <a:avLst/>
          </a:prstGeom>
          <a:solidFill>
            <a:srgbClr val="F6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F136EF7-AD0A-5670-BE1A-AC16E898894A}"/>
              </a:ext>
            </a:extLst>
          </p:cNvPr>
          <p:cNvSpPr/>
          <p:nvPr/>
        </p:nvSpPr>
        <p:spPr>
          <a:xfrm>
            <a:off x="9144000" y="6450"/>
            <a:ext cx="3048000" cy="209550"/>
          </a:xfrm>
          <a:prstGeom prst="rect">
            <a:avLst/>
          </a:prstGeom>
          <a:solidFill>
            <a:srgbClr val="F6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6C965A7C-B04A-EE26-113F-BC643E658C21}"/>
              </a:ext>
            </a:extLst>
          </p:cNvPr>
          <p:cNvPicPr>
            <a:picLocks noChangeAspect="1"/>
          </p:cNvPicPr>
          <p:nvPr/>
        </p:nvPicPr>
        <p:blipFill>
          <a:blip r:embed="rId3"/>
          <a:stretch>
            <a:fillRect/>
          </a:stretch>
        </p:blipFill>
        <p:spPr>
          <a:xfrm>
            <a:off x="0" y="1965"/>
            <a:ext cx="12257314" cy="6854070"/>
          </a:xfrm>
          <a:prstGeom prst="rect">
            <a:avLst/>
          </a:prstGeom>
        </p:spPr>
      </p:pic>
      <p:sp>
        <p:nvSpPr>
          <p:cNvPr id="9" name="Rectangle 8">
            <a:extLst>
              <a:ext uri="{FF2B5EF4-FFF2-40B4-BE49-F238E27FC236}">
                <a16:creationId xmlns:a16="http://schemas.microsoft.com/office/drawing/2014/main" id="{E716FBAE-9B9E-EE60-7E62-D226D3990757}"/>
              </a:ext>
            </a:extLst>
          </p:cNvPr>
          <p:cNvSpPr/>
          <p:nvPr/>
        </p:nvSpPr>
        <p:spPr>
          <a:xfrm>
            <a:off x="9020627" y="0"/>
            <a:ext cx="3229429" cy="216000"/>
          </a:xfrm>
          <a:prstGeom prst="rect">
            <a:avLst/>
          </a:prstGeom>
          <a:solidFill>
            <a:srgbClr val="F6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325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094FB8-E775-1027-9290-B01887CA7D72}"/>
              </a:ext>
            </a:extLst>
          </p:cNvPr>
          <p:cNvPicPr>
            <a:picLocks noChangeAspect="1"/>
          </p:cNvPicPr>
          <p:nvPr/>
        </p:nvPicPr>
        <p:blipFill rotWithShape="1">
          <a:blip r:embed="rId3"/>
          <a:srcRect t="17296" b="52470"/>
          <a:stretch/>
        </p:blipFill>
        <p:spPr>
          <a:xfrm>
            <a:off x="1010548" y="2547979"/>
            <a:ext cx="10209869" cy="1495705"/>
          </a:xfrm>
          <a:prstGeom prst="rect">
            <a:avLst/>
          </a:prstGeom>
        </p:spPr>
      </p:pic>
      <p:sp>
        <p:nvSpPr>
          <p:cNvPr id="11" name="Rectangle 10">
            <a:extLst>
              <a:ext uri="{FF2B5EF4-FFF2-40B4-BE49-F238E27FC236}">
                <a16:creationId xmlns:a16="http://schemas.microsoft.com/office/drawing/2014/main" id="{6852D4C9-7644-2AB0-E54A-B3F82DB139E3}"/>
              </a:ext>
            </a:extLst>
          </p:cNvPr>
          <p:cNvSpPr/>
          <p:nvPr/>
        </p:nvSpPr>
        <p:spPr>
          <a:xfrm>
            <a:off x="0" y="948538"/>
            <a:ext cx="12192000" cy="1863226"/>
          </a:xfrm>
          <a:prstGeom prst="rect">
            <a:avLst/>
          </a:prstGeom>
          <a:solidFill>
            <a:srgbClr val="009F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29CB93E2-B316-A974-F7A1-42353F876D12}"/>
              </a:ext>
            </a:extLst>
          </p:cNvPr>
          <p:cNvSpPr/>
          <p:nvPr/>
        </p:nvSpPr>
        <p:spPr>
          <a:xfrm>
            <a:off x="0" y="1056410"/>
            <a:ext cx="12191999" cy="1650925"/>
          </a:xfrm>
          <a:prstGeom prst="rect">
            <a:avLst/>
          </a:prstGeom>
          <a:solidFill>
            <a:srgbClr val="82D1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A2BCB0C8-125E-F772-BB47-464AA10F0C8E}"/>
              </a:ext>
            </a:extLst>
          </p:cNvPr>
          <p:cNvSpPr>
            <a:spLocks noGrp="1"/>
          </p:cNvSpPr>
          <p:nvPr>
            <p:ph type="title"/>
          </p:nvPr>
        </p:nvSpPr>
        <p:spPr>
          <a:xfrm>
            <a:off x="226882" y="381141"/>
            <a:ext cx="9250953" cy="812541"/>
          </a:xfrm>
        </p:spPr>
        <p:txBody>
          <a:bodyPr anchor="t">
            <a:noAutofit/>
          </a:bodyPr>
          <a:lstStyle/>
          <a:p>
            <a:r>
              <a:rPr lang="en-GB" sz="3600" dirty="0">
                <a:solidFill>
                  <a:srgbClr val="003087"/>
                </a:solidFill>
                <a:latin typeface="Arial" panose="020B0604020202020204"/>
                <a:cs typeface="+mj-cs"/>
              </a:rPr>
              <a:t>NHS IMPACT Events</a:t>
            </a:r>
            <a:endParaRPr lang="en-GB" sz="3600" dirty="0">
              <a:solidFill>
                <a:srgbClr val="009F98"/>
              </a:solidFill>
            </a:endParaRPr>
          </a:p>
        </p:txBody>
      </p:sp>
      <p:pic>
        <p:nvPicPr>
          <p:cNvPr id="5" name="Picture 4">
            <a:extLst>
              <a:ext uri="{FF2B5EF4-FFF2-40B4-BE49-F238E27FC236}">
                <a16:creationId xmlns:a16="http://schemas.microsoft.com/office/drawing/2014/main" id="{CAF248A3-CB8E-35AB-C7A6-6478170CEC69}"/>
              </a:ext>
            </a:extLst>
          </p:cNvPr>
          <p:cNvPicPr>
            <a:picLocks noChangeAspect="1"/>
          </p:cNvPicPr>
          <p:nvPr/>
        </p:nvPicPr>
        <p:blipFill>
          <a:blip r:embed="rId4"/>
          <a:stretch>
            <a:fillRect/>
          </a:stretch>
        </p:blipFill>
        <p:spPr>
          <a:xfrm rot="10800000">
            <a:off x="9220370" y="244040"/>
            <a:ext cx="3064672" cy="187960"/>
          </a:xfrm>
          <a:prstGeom prst="rect">
            <a:avLst/>
          </a:prstGeom>
        </p:spPr>
      </p:pic>
      <p:pic>
        <p:nvPicPr>
          <p:cNvPr id="6" name="Picture 5" descr="A picture containing font, graphics, text, screenshot&#10;&#10;Description automatically generated">
            <a:extLst>
              <a:ext uri="{FF2B5EF4-FFF2-40B4-BE49-F238E27FC236}">
                <a16:creationId xmlns:a16="http://schemas.microsoft.com/office/drawing/2014/main" id="{78601188-77ED-FDAE-B5E0-4BE86A2689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581" y="5469622"/>
            <a:ext cx="3862694" cy="1251526"/>
          </a:xfrm>
          <a:prstGeom prst="rect">
            <a:avLst/>
          </a:prstGeom>
        </p:spPr>
      </p:pic>
      <p:sp>
        <p:nvSpPr>
          <p:cNvPr id="9" name="TextBox 8">
            <a:extLst>
              <a:ext uri="{FF2B5EF4-FFF2-40B4-BE49-F238E27FC236}">
                <a16:creationId xmlns:a16="http://schemas.microsoft.com/office/drawing/2014/main" id="{1121A359-A598-7F46-1C65-10AA8CFFBF73}"/>
              </a:ext>
            </a:extLst>
          </p:cNvPr>
          <p:cNvSpPr txBox="1"/>
          <p:nvPr/>
        </p:nvSpPr>
        <p:spPr>
          <a:xfrm>
            <a:off x="6095518" y="1158297"/>
            <a:ext cx="4496581" cy="1569660"/>
          </a:xfrm>
          <a:prstGeom prst="rect">
            <a:avLst/>
          </a:prstGeom>
          <a:noFill/>
        </p:spPr>
        <p:txBody>
          <a:bodyPr wrap="square">
            <a:spAutoFit/>
          </a:bodyPr>
          <a:lstStyle/>
          <a:p>
            <a:r>
              <a:rPr kumimoji="0" lang="en-GB" altLang="en-US" sz="1200" b="0" i="0" u="none" strike="noStrike" kern="1200" cap="none" spc="0" normalizeH="0" baseline="0" noProof="0" dirty="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These virtual events are for anyone who’s curious about improvement.</a:t>
            </a:r>
            <a:r>
              <a:rPr lang="en-GB" sz="1200" dirty="0"/>
              <a:t> Hosted by Ailsa Brotherton, Improvement Director on the National Improvement Board and Director of Continuous Improvement at Lancashire Teaching Hospitals NHS Foundation Trust. Guest speakers include members of the National Improvement Board and wider NHS, visit the event page to find out more.</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altLang="en-US" sz="1200" b="0" i="0" u="none" strike="noStrike" kern="1200" cap="none" spc="0" normalizeH="0" baseline="0" noProof="0" dirty="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3DB5136-BC25-5D6B-CE6C-17F5B579C51C}"/>
              </a:ext>
            </a:extLst>
          </p:cNvPr>
          <p:cNvSpPr txBox="1"/>
          <p:nvPr/>
        </p:nvSpPr>
        <p:spPr>
          <a:xfrm>
            <a:off x="242341" y="1136814"/>
            <a:ext cx="5610837" cy="1446550"/>
          </a:xfrm>
          <a:prstGeom prst="rect">
            <a:avLst/>
          </a:prstGeom>
          <a:noFill/>
        </p:spPr>
        <p:txBody>
          <a:bodyPr wrap="square">
            <a:spAutoFit/>
          </a:bodyPr>
          <a:lstStyle/>
          <a:p>
            <a:pPr eaLnBrk="0" fontAlgn="base" hangingPunct="0">
              <a:spcBef>
                <a:spcPct val="0"/>
              </a:spcBef>
              <a:spcAft>
                <a:spcPct val="0"/>
              </a:spcAft>
              <a:defRPr/>
            </a:pPr>
            <a:r>
              <a:rPr kumimoji="0" lang="en-GB" b="1" i="0" u="none" strike="noStrike" kern="1200" cap="none" spc="0" normalizeH="0" baseline="0" noProof="0">
                <a:ln>
                  <a:noFill/>
                </a:ln>
                <a:solidFill>
                  <a:srgbClr val="231F20"/>
                </a:solidFill>
                <a:effectLst/>
                <a:uLnTx/>
                <a:uFillTx/>
                <a:latin typeface="Arial" panose="020B0604020202020204"/>
                <a:ea typeface="+mn-ea"/>
                <a:cs typeface="Arial" panose="020B0604020202020204" pitchFamily="34" charset="0"/>
              </a:rPr>
              <a:t>NHS IMPACT sharing events</a:t>
            </a:r>
            <a:endParaRPr kumimoji="0" lang="en-GB" b="0" i="0" u="none" strike="noStrike" kern="1200" cap="none" spc="0" normalizeH="0" baseline="0" noProof="0">
              <a:ln>
                <a:noFill/>
              </a:ln>
              <a:solidFill>
                <a:srgbClr val="231F20"/>
              </a:solidFill>
              <a:effectLst/>
              <a:uLnTx/>
              <a:uFillTx/>
              <a:latin typeface="Arial" panose="020B0604020202020204"/>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rgbClr val="231F20"/>
                </a:solidFill>
                <a:effectLst/>
                <a:uLnTx/>
                <a:uFillTx/>
                <a:latin typeface="Arial" panose="020B0604020202020204"/>
                <a:ea typeface="+mn-ea"/>
                <a:cs typeface="Times New Roman" panose="02020603050405020304" pitchFamily="18" charset="0"/>
              </a:rPr>
              <a:t>Find out more and register</a:t>
            </a:r>
            <a:r>
              <a:rPr lang="en-GB" altLang="en-US" sz="1400">
                <a:solidFill>
                  <a:srgbClr val="231F20"/>
                </a:solidFill>
                <a:latin typeface="Arial" panose="020B0604020202020204"/>
                <a:cs typeface="Times New Roman" panose="02020603050405020304" pitchFamily="18" charset="0"/>
              </a:rPr>
              <a:t>:</a:t>
            </a:r>
            <a:r>
              <a:rPr kumimoji="0" lang="en-GB" altLang="en-US" sz="1400" b="0" i="0" u="none" strike="noStrike" kern="1200" cap="none" spc="0" normalizeH="0" baseline="0" noProof="0">
                <a:ln>
                  <a:noFill/>
                </a:ln>
                <a:solidFill>
                  <a:srgbClr val="231F20"/>
                </a:solidFill>
                <a:effectLst/>
                <a:uLnTx/>
                <a:uFillTx/>
                <a:latin typeface="Arial" panose="020B0604020202020204"/>
                <a:ea typeface="+mn-ea"/>
                <a:cs typeface="Times New Roman" panose="02020603050405020304" pitchFamily="18" charset="0"/>
              </a:rPr>
              <a:t> </a:t>
            </a:r>
            <a:r>
              <a:rPr kumimoji="0" lang="en-GB" altLang="en-US" sz="1400" b="0" i="0" u="none" strike="noStrike" kern="1200" cap="none" spc="0" normalizeH="0" baseline="0" noProof="0">
                <a:ln>
                  <a:noFill/>
                </a:ln>
                <a:solidFill>
                  <a:srgbClr val="231F20"/>
                </a:solidFill>
                <a:effectLst/>
                <a:uLnTx/>
                <a:uFillTx/>
                <a:latin typeface="Arial" panose="020B0604020202020204"/>
                <a:ea typeface="+mn-ea"/>
                <a:cs typeface="Times New Roman" panose="02020603050405020304" pitchFamily="18" charset="0"/>
                <a:hlinkClick r:id="rId6"/>
              </a:rPr>
              <a:t>www.england.nhs.uk/nhsimpact/events</a:t>
            </a:r>
            <a:endParaRPr kumimoji="0" lang="en-GB" altLang="en-US" sz="1400" b="0" i="0" u="none" strike="noStrike" kern="1200" cap="none" spc="0" normalizeH="0" baseline="0" noProof="0">
              <a:ln>
                <a:noFill/>
              </a:ln>
              <a:solidFill>
                <a:srgbClr val="231F20"/>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a:ln>
                <a:noFill/>
              </a:ln>
              <a:solidFill>
                <a:srgbClr val="231F20"/>
              </a:solidFill>
              <a:effectLst/>
              <a:uLnTx/>
              <a:uFillTx/>
              <a:latin typeface="Arial" panose="020B0604020202020204"/>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4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hlinkClick r:id="rId7"/>
              </a:rPr>
              <a:t>Embedding improvement: 16</a:t>
            </a:r>
            <a:r>
              <a:rPr kumimoji="0" lang="en-GB" altLang="en-US" sz="1400" b="0" i="0" u="none" strike="noStrike" kern="1200" cap="none" spc="0" normalizeH="0" baseline="3000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hlinkClick r:id="rId7"/>
              </a:rPr>
              <a:t>th </a:t>
            </a:r>
            <a:r>
              <a:rPr kumimoji="0" lang="en-GB" altLang="en-US" sz="14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hlinkClick r:id="rId7"/>
              </a:rPr>
              <a:t>May</a:t>
            </a:r>
            <a:endParaRPr kumimoji="0" lang="en-GB" altLang="en-US" sz="1400" b="0" i="0" u="none" strike="noStrike" kern="1200" cap="none" spc="0" normalizeH="0" baseline="0" noProof="0">
              <a:ln>
                <a:noFill/>
              </a:ln>
              <a:solidFill>
                <a:srgbClr val="231F20"/>
              </a:solidFill>
              <a:effectLst/>
              <a:uLnTx/>
              <a:uFillTx/>
              <a:latin typeface="Arial" panose="020B0604020202020204"/>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4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hlinkClick r:id="rId8"/>
              </a:rPr>
              <a:t>Evaluating success: 10</a:t>
            </a:r>
            <a:r>
              <a:rPr kumimoji="0" lang="en-GB" altLang="en-US" sz="1400" b="0" i="0" u="none" strike="noStrike" kern="1200" cap="none" spc="0" normalizeH="0" baseline="3000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hlinkClick r:id="rId8"/>
              </a:rPr>
              <a:t>th </a:t>
            </a:r>
            <a:r>
              <a:rPr kumimoji="0" lang="en-GB" altLang="en-US" sz="14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hlinkClick r:id="rId8"/>
              </a:rPr>
              <a:t>September</a:t>
            </a:r>
            <a:endParaRPr kumimoji="0" lang="en-GB" altLang="en-US" sz="14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14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hlinkClick r:id="rId9"/>
              </a:rPr>
              <a:t>Sustaining, scaling and spreading improvement: 3</a:t>
            </a:r>
            <a:r>
              <a:rPr kumimoji="0" lang="en-GB" altLang="en-US" sz="1400" b="0" i="0" u="none" strike="noStrike" kern="1200" cap="none" spc="0" normalizeH="0" baseline="3000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hlinkClick r:id="rId9"/>
              </a:rPr>
              <a:t>rd</a:t>
            </a:r>
            <a:r>
              <a:rPr kumimoji="0" lang="en-GB" altLang="en-US" sz="14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hlinkClick r:id="rId9"/>
              </a:rPr>
              <a:t> December</a:t>
            </a:r>
            <a:r>
              <a:rPr kumimoji="0" lang="en-GB" altLang="en-US" sz="1400" b="0" i="0" u="none" strike="noStrike" kern="1200" cap="none" spc="0" normalizeH="0" baseline="0" noProof="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 </a:t>
            </a:r>
          </a:p>
        </p:txBody>
      </p:sp>
      <p:sp>
        <p:nvSpPr>
          <p:cNvPr id="20" name="TextBox 19">
            <a:extLst>
              <a:ext uri="{FF2B5EF4-FFF2-40B4-BE49-F238E27FC236}">
                <a16:creationId xmlns:a16="http://schemas.microsoft.com/office/drawing/2014/main" id="{801099D7-0A99-36ED-8C1F-ACF46003830E}"/>
              </a:ext>
            </a:extLst>
          </p:cNvPr>
          <p:cNvSpPr txBox="1"/>
          <p:nvPr/>
        </p:nvSpPr>
        <p:spPr>
          <a:xfrm>
            <a:off x="7899257" y="496429"/>
            <a:ext cx="485724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Times New Roman" panose="02020603050405020304" pitchFamily="18" charset="0"/>
                <a:hlinkClick r:id="rId6"/>
              </a:rPr>
              <a:t>www.england.nhs.uk/nhsimpact/events</a:t>
            </a:r>
            <a:endParaRPr kumimoji="0" lang="en-GB" altLang="en-US" sz="1800" b="0" i="0" u="none" strike="noStrike" kern="1200" cap="none" spc="0" normalizeH="0" baseline="0" noProof="0" dirty="0">
              <a:ln>
                <a:noFill/>
              </a:ln>
              <a:solidFill>
                <a:srgbClr val="231F20"/>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850B5D0D-C086-7151-D134-A3DE858EB64A}"/>
              </a:ext>
            </a:extLst>
          </p:cNvPr>
          <p:cNvPicPr>
            <a:picLocks noChangeAspect="1"/>
          </p:cNvPicPr>
          <p:nvPr/>
        </p:nvPicPr>
        <p:blipFill rotWithShape="1">
          <a:blip r:embed="rId3"/>
          <a:srcRect t="49145" b="10352"/>
          <a:stretch/>
        </p:blipFill>
        <p:spPr>
          <a:xfrm>
            <a:off x="226882" y="3955970"/>
            <a:ext cx="11777202" cy="2311340"/>
          </a:xfrm>
          <a:prstGeom prst="rect">
            <a:avLst/>
          </a:prstGeom>
        </p:spPr>
      </p:pic>
      <p:sp>
        <p:nvSpPr>
          <p:cNvPr id="10" name="Rectangle 9">
            <a:extLst>
              <a:ext uri="{FF2B5EF4-FFF2-40B4-BE49-F238E27FC236}">
                <a16:creationId xmlns:a16="http://schemas.microsoft.com/office/drawing/2014/main" id="{421805C5-D5CD-4767-70A9-3FC4C62F6EBD}"/>
              </a:ext>
            </a:extLst>
          </p:cNvPr>
          <p:cNvSpPr/>
          <p:nvPr/>
        </p:nvSpPr>
        <p:spPr>
          <a:xfrm>
            <a:off x="242341" y="6245733"/>
            <a:ext cx="11761742" cy="474634"/>
          </a:xfrm>
          <a:prstGeom prst="rect">
            <a:avLst/>
          </a:prstGeom>
          <a:solidFill>
            <a:srgbClr val="F6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991B3267-E356-606C-27F6-9B92E0FAD5CC}"/>
              </a:ext>
            </a:extLst>
          </p:cNvPr>
          <p:cNvPicPr>
            <a:picLocks noChangeAspect="1"/>
          </p:cNvPicPr>
          <p:nvPr/>
        </p:nvPicPr>
        <p:blipFill>
          <a:blip r:embed="rId10"/>
          <a:stretch>
            <a:fillRect/>
          </a:stretch>
        </p:blipFill>
        <p:spPr>
          <a:xfrm>
            <a:off x="187917" y="4971467"/>
            <a:ext cx="6745446" cy="1229171"/>
          </a:xfrm>
          <a:prstGeom prst="rect">
            <a:avLst/>
          </a:prstGeom>
        </p:spPr>
      </p:pic>
      <p:pic>
        <p:nvPicPr>
          <p:cNvPr id="15" name="Picture 14">
            <a:extLst>
              <a:ext uri="{FF2B5EF4-FFF2-40B4-BE49-F238E27FC236}">
                <a16:creationId xmlns:a16="http://schemas.microsoft.com/office/drawing/2014/main" id="{E2158338-C9CA-F6D0-5CF6-6C0D4DF862BF}"/>
              </a:ext>
            </a:extLst>
          </p:cNvPr>
          <p:cNvPicPr>
            <a:picLocks noChangeAspect="1"/>
          </p:cNvPicPr>
          <p:nvPr/>
        </p:nvPicPr>
        <p:blipFill>
          <a:blip r:embed="rId11"/>
          <a:stretch>
            <a:fillRect/>
          </a:stretch>
        </p:blipFill>
        <p:spPr>
          <a:xfrm>
            <a:off x="7012614" y="5062656"/>
            <a:ext cx="4677428" cy="905001"/>
          </a:xfrm>
          <a:prstGeom prst="rect">
            <a:avLst/>
          </a:prstGeom>
        </p:spPr>
      </p:pic>
      <p:sp>
        <p:nvSpPr>
          <p:cNvPr id="18" name="Rectangle 17">
            <a:extLst>
              <a:ext uri="{FF2B5EF4-FFF2-40B4-BE49-F238E27FC236}">
                <a16:creationId xmlns:a16="http://schemas.microsoft.com/office/drawing/2014/main" id="{CC4913EC-9AE4-7068-FBCC-ECFE840D5E44}"/>
              </a:ext>
            </a:extLst>
          </p:cNvPr>
          <p:cNvSpPr/>
          <p:nvPr/>
        </p:nvSpPr>
        <p:spPr>
          <a:xfrm>
            <a:off x="340223" y="6187450"/>
            <a:ext cx="6605375" cy="536993"/>
          </a:xfrm>
          <a:prstGeom prst="rect">
            <a:avLst/>
          </a:prstGeom>
          <a:solidFill>
            <a:srgbClr val="F6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D49DD51-DA44-D00A-7E8F-1B936B5CD8E7}"/>
              </a:ext>
            </a:extLst>
          </p:cNvPr>
          <p:cNvSpPr/>
          <p:nvPr/>
        </p:nvSpPr>
        <p:spPr>
          <a:xfrm>
            <a:off x="7012614" y="5967657"/>
            <a:ext cx="4936805" cy="536993"/>
          </a:xfrm>
          <a:prstGeom prst="rect">
            <a:avLst/>
          </a:prstGeom>
          <a:solidFill>
            <a:srgbClr val="F6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05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4A4FB1-B444-9823-5D70-4004A4A5FCF2}"/>
              </a:ext>
            </a:extLst>
          </p:cNvPr>
          <p:cNvSpPr>
            <a:spLocks noGrp="1"/>
          </p:cNvSpPr>
          <p:nvPr>
            <p:ph type="title"/>
          </p:nvPr>
        </p:nvSpPr>
        <p:spPr>
          <a:xfrm>
            <a:off x="159958" y="213559"/>
            <a:ext cx="11065593" cy="865186"/>
          </a:xfrm>
        </p:spPr>
        <p:txBody>
          <a:bodyPr>
            <a:normAutofit/>
          </a:bodyPr>
          <a:lstStyle/>
          <a:p>
            <a:r>
              <a:rPr lang="en-GB">
                <a:solidFill>
                  <a:schemeClr val="accent1"/>
                </a:solidFill>
              </a:rPr>
              <a:t>Find out more</a:t>
            </a:r>
          </a:p>
        </p:txBody>
      </p:sp>
      <p:sp>
        <p:nvSpPr>
          <p:cNvPr id="2" name="Rectangle 1">
            <a:extLst>
              <a:ext uri="{FF2B5EF4-FFF2-40B4-BE49-F238E27FC236}">
                <a16:creationId xmlns:a16="http://schemas.microsoft.com/office/drawing/2014/main" id="{569402F2-2B91-63F2-A855-1987994D399F}"/>
              </a:ext>
              <a:ext uri="{C183D7F6-B498-43B3-948B-1728B52AA6E4}">
                <adec:decorative xmlns:adec="http://schemas.microsoft.com/office/drawing/2017/decorative" val="1"/>
              </a:ext>
            </a:extLst>
          </p:cNvPr>
          <p:cNvSpPr/>
          <p:nvPr/>
        </p:nvSpPr>
        <p:spPr>
          <a:xfrm rot="5400000">
            <a:off x="1834849" y="3182374"/>
            <a:ext cx="452411" cy="4122112"/>
          </a:xfrm>
          <a:prstGeom prst="rect">
            <a:avLst/>
          </a:prstGeom>
          <a:solidFill>
            <a:srgbClr val="00A4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50B60D4-80F1-8D32-5523-4829B2F5C34A}"/>
              </a:ext>
            </a:extLst>
          </p:cNvPr>
          <p:cNvSpPr txBox="1"/>
          <p:nvPr/>
        </p:nvSpPr>
        <p:spPr>
          <a:xfrm>
            <a:off x="159958" y="5068130"/>
            <a:ext cx="378142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https://www.england.nhs.uk/nhsimpact/</a:t>
            </a: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pic>
        <p:nvPicPr>
          <p:cNvPr id="9" name="Picture 8">
            <a:extLst>
              <a:ext uri="{FF2B5EF4-FFF2-40B4-BE49-F238E27FC236}">
                <a16:creationId xmlns:a16="http://schemas.microsoft.com/office/drawing/2014/main" id="{3E6B0A03-FA61-BCE4-2C3D-EE8AB22A93A9}"/>
              </a:ext>
            </a:extLst>
          </p:cNvPr>
          <p:cNvPicPr>
            <a:picLocks noChangeAspect="1"/>
          </p:cNvPicPr>
          <p:nvPr/>
        </p:nvPicPr>
        <p:blipFill>
          <a:blip r:embed="rId4"/>
          <a:stretch>
            <a:fillRect/>
          </a:stretch>
        </p:blipFill>
        <p:spPr>
          <a:xfrm>
            <a:off x="-2" y="1066678"/>
            <a:ext cx="4122113" cy="3950546"/>
          </a:xfrm>
          <a:prstGeom prst="rect">
            <a:avLst/>
          </a:prstGeom>
          <a:ln>
            <a:solidFill>
              <a:schemeClr val="bg1">
                <a:lumMod val="95000"/>
              </a:schemeClr>
            </a:solidFill>
          </a:ln>
        </p:spPr>
      </p:pic>
      <p:pic>
        <p:nvPicPr>
          <p:cNvPr id="6" name="Picture 5">
            <a:extLst>
              <a:ext uri="{FF2B5EF4-FFF2-40B4-BE49-F238E27FC236}">
                <a16:creationId xmlns:a16="http://schemas.microsoft.com/office/drawing/2014/main" id="{47E8C386-A4C2-CB30-E80A-8A80F0908734}"/>
              </a:ext>
            </a:extLst>
          </p:cNvPr>
          <p:cNvPicPr>
            <a:picLocks noChangeAspect="1"/>
          </p:cNvPicPr>
          <p:nvPr/>
        </p:nvPicPr>
        <p:blipFill>
          <a:blip r:embed="rId5"/>
          <a:stretch>
            <a:fillRect/>
          </a:stretch>
        </p:blipFill>
        <p:spPr>
          <a:xfrm>
            <a:off x="4122111" y="1060656"/>
            <a:ext cx="1434830" cy="266778"/>
          </a:xfrm>
          <a:prstGeom prst="rect">
            <a:avLst/>
          </a:prstGeom>
        </p:spPr>
      </p:pic>
      <p:pic>
        <p:nvPicPr>
          <p:cNvPr id="7" name="Picture 6">
            <a:extLst>
              <a:ext uri="{FF2B5EF4-FFF2-40B4-BE49-F238E27FC236}">
                <a16:creationId xmlns:a16="http://schemas.microsoft.com/office/drawing/2014/main" id="{DE2C0F9A-9692-19AF-8447-08008F568192}"/>
              </a:ext>
            </a:extLst>
          </p:cNvPr>
          <p:cNvPicPr>
            <a:picLocks noChangeAspect="1"/>
          </p:cNvPicPr>
          <p:nvPr/>
        </p:nvPicPr>
        <p:blipFill>
          <a:blip r:embed="rId6"/>
          <a:stretch>
            <a:fillRect/>
          </a:stretch>
        </p:blipFill>
        <p:spPr>
          <a:xfrm>
            <a:off x="4122111" y="1351735"/>
            <a:ext cx="4420456" cy="3690942"/>
          </a:xfrm>
          <a:prstGeom prst="rect">
            <a:avLst/>
          </a:prstGeom>
        </p:spPr>
      </p:pic>
      <p:sp>
        <p:nvSpPr>
          <p:cNvPr id="10" name="TextBox 9">
            <a:extLst>
              <a:ext uri="{FF2B5EF4-FFF2-40B4-BE49-F238E27FC236}">
                <a16:creationId xmlns:a16="http://schemas.microsoft.com/office/drawing/2014/main" id="{EB7410A8-693A-0BD3-F5EA-79B9DD9FAAD0}"/>
              </a:ext>
            </a:extLst>
          </p:cNvPr>
          <p:cNvSpPr txBox="1"/>
          <p:nvPr/>
        </p:nvSpPr>
        <p:spPr>
          <a:xfrm>
            <a:off x="4122113" y="5017225"/>
            <a:ext cx="4496656" cy="446388"/>
          </a:xfrm>
          <a:prstGeom prst="rect">
            <a:avLst/>
          </a:prstGeom>
          <a:solidFill>
            <a:schemeClr val="accent6"/>
          </a:solidFill>
          <a:ln w="19050">
            <a:solidFill>
              <a:schemeClr val="bg1"/>
            </a:solidFill>
          </a:ln>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https://future.nhs.uk/NHSIMPACT/groupHome</a:t>
            </a: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3" name="TextBox 2">
            <a:extLst>
              <a:ext uri="{FF2B5EF4-FFF2-40B4-BE49-F238E27FC236}">
                <a16:creationId xmlns:a16="http://schemas.microsoft.com/office/drawing/2014/main" id="{91AD6D00-5D2F-41C8-4279-FA8ACE459C1D}"/>
              </a:ext>
            </a:extLst>
          </p:cNvPr>
          <p:cNvSpPr txBox="1"/>
          <p:nvPr/>
        </p:nvSpPr>
        <p:spPr>
          <a:xfrm>
            <a:off x="8542568" y="5011201"/>
            <a:ext cx="3649431" cy="452412"/>
          </a:xfrm>
          <a:prstGeom prst="rect">
            <a:avLst/>
          </a:prstGeom>
          <a:solidFill>
            <a:schemeClr val="accent2"/>
          </a:solidFill>
          <a:ln w="19050">
            <a:solidFill>
              <a:schemeClr val="bg1"/>
            </a:solidFill>
          </a:ln>
        </p:spPr>
        <p:txBody>
          <a:bodyPr wrap="square" lIns="36000" tIns="36000" rIns="36000" bIns="36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https://www.england.nhs.uk/email-bulletins/nhs-impact/</a:t>
            </a:r>
            <a:r>
              <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endParaRPr kumimoji="0" lang="en-GB"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26" name="Picture 2" descr="image">
            <a:extLst>
              <a:ext uri="{FF2B5EF4-FFF2-40B4-BE49-F238E27FC236}">
                <a16:creationId xmlns:a16="http://schemas.microsoft.com/office/drawing/2014/main" id="{DA89FF73-BA8C-4F81-99E9-20D77F0AEF5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57342"/>
          <a:stretch/>
        </p:blipFill>
        <p:spPr bwMode="auto">
          <a:xfrm>
            <a:off x="8556326" y="3035928"/>
            <a:ext cx="3409950" cy="1969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A764C6B9-EB0B-C4D9-D0FD-F6B4EBC6B04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6964"/>
          <a:stretch/>
        </p:blipFill>
        <p:spPr bwMode="auto">
          <a:xfrm>
            <a:off x="8556326" y="856620"/>
            <a:ext cx="3409950" cy="17749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a:extLst>
              <a:ext uri="{FF2B5EF4-FFF2-40B4-BE49-F238E27FC236}">
                <a16:creationId xmlns:a16="http://schemas.microsoft.com/office/drawing/2014/main" id="{5A84D639-B98D-D049-C090-D6A942296A0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81632"/>
          <a:stretch/>
        </p:blipFill>
        <p:spPr bwMode="auto">
          <a:xfrm>
            <a:off x="8556326" y="2613557"/>
            <a:ext cx="3409950" cy="44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4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32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4A4FB1-B444-9823-5D70-4004A4A5FCF2}"/>
              </a:ext>
            </a:extLst>
          </p:cNvPr>
          <p:cNvSpPr>
            <a:spLocks noGrp="1"/>
          </p:cNvSpPr>
          <p:nvPr>
            <p:ph type="title"/>
          </p:nvPr>
        </p:nvSpPr>
        <p:spPr/>
        <p:txBody>
          <a:bodyPr/>
          <a:lstStyle/>
          <a:p>
            <a:r>
              <a:rPr lang="en-GB">
                <a:solidFill>
                  <a:schemeClr val="accent1"/>
                </a:solidFill>
              </a:rPr>
              <a:t>The evidence base</a:t>
            </a:r>
          </a:p>
        </p:txBody>
      </p:sp>
      <p:sp>
        <p:nvSpPr>
          <p:cNvPr id="3" name="TextBox 2">
            <a:extLst>
              <a:ext uri="{FF2B5EF4-FFF2-40B4-BE49-F238E27FC236}">
                <a16:creationId xmlns:a16="http://schemas.microsoft.com/office/drawing/2014/main" id="{E842B21A-274F-D1E9-836A-8237D4A49D77}"/>
              </a:ext>
            </a:extLst>
          </p:cNvPr>
          <p:cNvSpPr txBox="1"/>
          <p:nvPr/>
        </p:nvSpPr>
        <p:spPr>
          <a:xfrm>
            <a:off x="430306" y="1974175"/>
            <a:ext cx="1072468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Done well, organisation-wide or system wide quality improvement leads to sustainable improvements in: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A499"/>
                </a:solidFill>
                <a:effectLst/>
                <a:uLnTx/>
                <a:uFillTx/>
                <a:latin typeface="Arial" panose="020B0604020202020204" pitchFamily="34" charset="0"/>
                <a:ea typeface="+mn-ea"/>
                <a:cs typeface="Arial" panose="020B0604020202020204" pitchFamily="34" charset="0"/>
              </a:rPr>
              <a:t>The quality, experience and outcomes of care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A499"/>
                </a:solidFill>
                <a:effectLst/>
                <a:uLnTx/>
                <a:uFillTx/>
                <a:latin typeface="Arial" panose="020B0604020202020204" pitchFamily="34" charset="0"/>
                <a:ea typeface="+mn-ea"/>
                <a:cs typeface="Arial" panose="020B0604020202020204" pitchFamily="34" charset="0"/>
              </a:rPr>
              <a:t>Use of resources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A499"/>
                </a:solidFill>
                <a:effectLst/>
                <a:uLnTx/>
                <a:uFillTx/>
                <a:latin typeface="Arial" panose="020B0604020202020204" pitchFamily="34" charset="0"/>
                <a:ea typeface="+mn-ea"/>
                <a:cs typeface="Arial" panose="020B0604020202020204" pitchFamily="34" charset="0"/>
              </a:rPr>
              <a:t>Health equity</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A499"/>
                </a:solidFill>
                <a:effectLst/>
                <a:uLnTx/>
                <a:uFillTx/>
                <a:latin typeface="Arial" panose="020B0604020202020204" pitchFamily="34" charset="0"/>
                <a:ea typeface="+mn-ea"/>
                <a:cs typeface="Arial" panose="020B0604020202020204" pitchFamily="34" charset="0"/>
              </a:rPr>
              <a:t>The wellbeing of people who work in the system</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A499"/>
                </a:solidFill>
                <a:effectLst/>
                <a:uLnTx/>
                <a:uFillTx/>
                <a:latin typeface="Arial" panose="020B0604020202020204" pitchFamily="34" charset="0"/>
                <a:ea typeface="+mn-ea"/>
                <a:cs typeface="Arial" panose="020B0604020202020204" pitchFamily="34" charset="0"/>
              </a:rPr>
              <a:t>Levels of engagement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A499"/>
                </a:solidFill>
                <a:effectLst/>
                <a:uLnTx/>
                <a:uFillTx/>
                <a:latin typeface="Arial" panose="020B0604020202020204" pitchFamily="34" charset="0"/>
                <a:ea typeface="+mn-ea"/>
                <a:cs typeface="Arial" panose="020B0604020202020204" pitchFamily="34" charset="0"/>
              </a:rPr>
              <a:t>Connections and collaborations for better outcomes</a:t>
            </a:r>
            <a:endParaRPr kumimoji="0" lang="en-GB" sz="2000" b="0" i="0" u="none" strike="noStrike" kern="1200" cap="none" spc="0" normalizeH="0" baseline="0" noProof="0">
              <a:ln>
                <a:noFill/>
              </a:ln>
              <a:solidFill>
                <a:srgbClr val="00A499"/>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031E58D-00E7-55EA-1D55-669271734C05}"/>
              </a:ext>
            </a:extLst>
          </p:cNvPr>
          <p:cNvSpPr txBox="1"/>
          <p:nvPr/>
        </p:nvSpPr>
        <p:spPr>
          <a:xfrm>
            <a:off x="2966721" y="4745020"/>
            <a:ext cx="8996680" cy="1785104"/>
          </a:xfrm>
          <a:prstGeom prst="rect">
            <a:avLst/>
          </a:prstGeom>
          <a:solidFill>
            <a:schemeClr val="bg1"/>
          </a:solidFill>
          <a:ln w="3175">
            <a:solidFill>
              <a:schemeClr val="bg1">
                <a:lumMod val="65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Sources of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Braithwaite (2019) </a:t>
            </a:r>
            <a:r>
              <a:rPr kumimoji="0" lang="en-GB"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Health systems improvement across the globe: success stories from 60 countries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Burgess (2022) </a:t>
            </a:r>
            <a:r>
              <a:rPr kumimoji="0" lang="en-GB"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Leading change across a healthcare system: How to build improvement capability and foster a culture of continuous improvement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Fulop and Ramsay (2019) </a:t>
            </a:r>
            <a:r>
              <a:rPr kumimoji="0" lang="en-GB"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organisations contribute to improving the quality of healthcare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Institute for Healthcare Improvement (2021) </a:t>
            </a:r>
            <a:r>
              <a:rPr kumimoji="0" lang="en-GB"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Whole system quality: a unified approach to building responsive, resilient health care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Shah and Course (2018) </a:t>
            </a:r>
            <a:r>
              <a:rPr kumimoji="0" lang="en-GB"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Building the business case for quality improvement: a framework for evaluating return on investment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Health Foundation (2021) Quality Improvement made simple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Strategy Unit (2022) </a:t>
            </a:r>
            <a:r>
              <a:rPr kumimoji="0" lang="en-GB"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matters when waiting? – involving the public in NHS waiting list prioritisation</a:t>
            </a: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8" name="TextBox 7">
            <a:extLst>
              <a:ext uri="{FF2B5EF4-FFF2-40B4-BE49-F238E27FC236}">
                <a16:creationId xmlns:a16="http://schemas.microsoft.com/office/drawing/2014/main" id="{A9AAC532-67DE-0CCA-119E-C85F49A59791}"/>
              </a:ext>
            </a:extLst>
          </p:cNvPr>
          <p:cNvSpPr txBox="1"/>
          <p:nvPr/>
        </p:nvSpPr>
        <p:spPr>
          <a:xfrm>
            <a:off x="430306" y="1266289"/>
            <a:ext cx="109654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Every NHS provider that has achieved a rating of “outstanding” from the CQC has a systematic approach to quality improvement. </a:t>
            </a:r>
          </a:p>
        </p:txBody>
      </p:sp>
    </p:spTree>
    <p:extLst>
      <p:ext uri="{BB962C8B-B14F-4D97-AF65-F5344CB8AC3E}">
        <p14:creationId xmlns:p14="http://schemas.microsoft.com/office/powerpoint/2010/main" val="286027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4A4FB1-B444-9823-5D70-4004A4A5FCF2}"/>
              </a:ext>
            </a:extLst>
          </p:cNvPr>
          <p:cNvSpPr>
            <a:spLocks noGrp="1"/>
          </p:cNvSpPr>
          <p:nvPr>
            <p:ph type="title"/>
          </p:nvPr>
        </p:nvSpPr>
        <p:spPr/>
        <p:txBody>
          <a:bodyPr/>
          <a:lstStyle/>
          <a:p>
            <a:r>
              <a:rPr lang="en-GB">
                <a:solidFill>
                  <a:schemeClr val="accent1"/>
                </a:solidFill>
              </a:rPr>
              <a:t>NHS IMPACT (Improving Patient Care Together)</a:t>
            </a:r>
          </a:p>
        </p:txBody>
      </p:sp>
      <p:sp>
        <p:nvSpPr>
          <p:cNvPr id="2" name="Content Placeholder 2">
            <a:extLst>
              <a:ext uri="{FF2B5EF4-FFF2-40B4-BE49-F238E27FC236}">
                <a16:creationId xmlns:a16="http://schemas.microsoft.com/office/drawing/2014/main" id="{324EDF1C-852D-4D36-3499-74ACC39F6757}"/>
              </a:ext>
            </a:extLst>
          </p:cNvPr>
          <p:cNvSpPr txBox="1">
            <a:spLocks/>
          </p:cNvSpPr>
          <p:nvPr/>
        </p:nvSpPr>
        <p:spPr>
          <a:xfrm>
            <a:off x="527126" y="1197033"/>
            <a:ext cx="10898482" cy="44881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mn-cs"/>
              </a:rPr>
              <a:t>Five components form the ‘DNA’ of all evidence-based improvement methods, which underpin a systematic approach to continuous improvement:  </a:t>
            </a:r>
            <a:r>
              <a:rPr kumimoji="0" lang="en-GB" sz="1800" b="0" i="0" u="none" strike="sng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mn-cs"/>
              </a:rPr>
              <a:t> </a:t>
            </a:r>
            <a:endParaRPr kumimoji="0" lang="en-GB" sz="1800" b="0" i="0" u="none" strike="noStrike" kern="12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1200"/>
              </a:spcAft>
              <a:buClrTx/>
              <a:buSzTx/>
              <a:buFont typeface="+mj-lt"/>
              <a:buAutoNum type="arabicPeriod"/>
              <a:tabLst/>
              <a:defRPr/>
            </a:pPr>
            <a:r>
              <a:rPr kumimoji="0" lang="en-GB" sz="18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mn-cs"/>
              </a:rPr>
              <a:t>Building a shared purpose and vision</a:t>
            </a:r>
            <a:endParaRPr kumimoji="0" lang="en-GB" sz="1800" b="0" i="0" u="none" strike="noStrike" kern="12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1200"/>
              </a:spcAft>
              <a:buClrTx/>
              <a:buSzTx/>
              <a:buFont typeface="+mj-lt"/>
              <a:buAutoNum type="arabicPeriod"/>
              <a:tabLst/>
              <a:defRPr/>
            </a:pPr>
            <a:r>
              <a:rPr kumimoji="0" lang="en-GB" sz="18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mn-cs"/>
              </a:rPr>
              <a:t>Investing in people and culture </a:t>
            </a:r>
            <a:endParaRPr kumimoji="0" lang="en-GB" sz="1800" b="0" i="0" u="none" strike="noStrike" kern="12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1200"/>
              </a:spcAft>
              <a:buClrTx/>
              <a:buSzTx/>
              <a:buFont typeface="+mj-lt"/>
              <a:buAutoNum type="arabicPeriod"/>
              <a:tabLst/>
              <a:defRPr/>
            </a:pPr>
            <a:r>
              <a:rPr kumimoji="0" lang="en-GB" sz="18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mn-cs"/>
              </a:rPr>
              <a:t>Developing leadership behaviours </a:t>
            </a:r>
            <a:endParaRPr kumimoji="0" lang="en-GB" sz="1800" b="0" i="0" u="none" strike="noStrike" kern="12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1200"/>
              </a:spcAft>
              <a:buClrTx/>
              <a:buSzTx/>
              <a:buFont typeface="+mj-lt"/>
              <a:buAutoNum type="arabicPeriod"/>
              <a:tabLst/>
              <a:defRPr/>
            </a:pPr>
            <a:r>
              <a:rPr kumimoji="0" lang="en-GB" sz="18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mn-cs"/>
              </a:rPr>
              <a:t>Building improvement capability and capacity </a:t>
            </a:r>
            <a:endParaRPr kumimoji="0" lang="en-GB" sz="1800" b="0" i="0" u="none" strike="noStrike" kern="12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mn-cs"/>
            </a:endParaRPr>
          </a:p>
          <a:p>
            <a:pPr marL="342900" marR="0" lvl="0" indent="-342900" algn="l" defTabSz="914400" rtl="0" eaLnBrk="1" fontAlgn="auto" latinLnBrk="0" hangingPunct="1">
              <a:lnSpc>
                <a:spcPct val="90000"/>
              </a:lnSpc>
              <a:spcBef>
                <a:spcPts val="1000"/>
              </a:spcBef>
              <a:spcAft>
                <a:spcPts val="1200"/>
              </a:spcAft>
              <a:buClrTx/>
              <a:buSzTx/>
              <a:buFont typeface="+mj-lt"/>
              <a:buAutoNum type="arabicPeriod"/>
              <a:tabLst/>
              <a:defRPr/>
            </a:pPr>
            <a:r>
              <a:rPr kumimoji="0" lang="en-GB" sz="1800"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mn-cs"/>
              </a:rPr>
              <a:t>Embedding improvement into management systems and processes</a:t>
            </a:r>
            <a:endParaRPr kumimoji="0" lang="en-GB" sz="18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90000"/>
              </a:lnSpc>
              <a:spcBef>
                <a:spcPts val="100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31F20"/>
                </a:solidFill>
                <a:effectLst/>
                <a:uLnTx/>
                <a:uFillTx/>
                <a:latin typeface="Arial" panose="020B0604020202020204" pitchFamily="34" charset="0"/>
                <a:ea typeface="Calibri" panose="020F0502020204030204" pitchFamily="34" charset="0"/>
                <a:cs typeface="+mn-cs"/>
              </a:rPr>
              <a:t>When these five components are consistently used, systems and organisations create the right conditions for continuous improvement and high performance, responding to today's challenges, and delivering better care for patients and better outcomes for communities. </a:t>
            </a:r>
            <a:endParaRPr kumimoji="0" lang="en-GB" sz="1800" b="0" i="0" u="none" strike="noStrike" kern="1200" cap="none" spc="0" normalizeH="0" baseline="0" noProof="0">
              <a:ln>
                <a:noFill/>
              </a:ln>
              <a:solidFill>
                <a:srgbClr val="231F2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177651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C16C9B53-38E1-B0D1-EE2A-52EAF3FECFCD}"/>
              </a:ext>
            </a:extLst>
          </p:cNvPr>
          <p:cNvPicPr>
            <a:picLocks noChangeAspect="1"/>
          </p:cNvPicPr>
          <p:nvPr/>
        </p:nvPicPr>
        <p:blipFill>
          <a:blip r:embed="rId3"/>
          <a:stretch>
            <a:fillRect/>
          </a:stretch>
        </p:blipFill>
        <p:spPr>
          <a:xfrm>
            <a:off x="989742" y="919257"/>
            <a:ext cx="10212516" cy="2239767"/>
          </a:xfrm>
          <a:custGeom>
            <a:avLst/>
            <a:gdLst>
              <a:gd name="connsiteX0" fmla="*/ 0 w 10212516"/>
              <a:gd name="connsiteY0" fmla="*/ 0 h 2239767"/>
              <a:gd name="connsiteX1" fmla="*/ 465237 w 10212516"/>
              <a:gd name="connsiteY1" fmla="*/ 0 h 2239767"/>
              <a:gd name="connsiteX2" fmla="*/ 930474 w 10212516"/>
              <a:gd name="connsiteY2" fmla="*/ 0 h 2239767"/>
              <a:gd name="connsiteX3" fmla="*/ 1599961 w 10212516"/>
              <a:gd name="connsiteY3" fmla="*/ 0 h 2239767"/>
              <a:gd name="connsiteX4" fmla="*/ 1860947 w 10212516"/>
              <a:gd name="connsiteY4" fmla="*/ 0 h 2239767"/>
              <a:gd name="connsiteX5" fmla="*/ 2632560 w 10212516"/>
              <a:gd name="connsiteY5" fmla="*/ 0 h 2239767"/>
              <a:gd name="connsiteX6" fmla="*/ 3097797 w 10212516"/>
              <a:gd name="connsiteY6" fmla="*/ 0 h 2239767"/>
              <a:gd name="connsiteX7" fmla="*/ 3563033 w 10212516"/>
              <a:gd name="connsiteY7" fmla="*/ 0 h 2239767"/>
              <a:gd name="connsiteX8" fmla="*/ 3926145 w 10212516"/>
              <a:gd name="connsiteY8" fmla="*/ 0 h 2239767"/>
              <a:gd name="connsiteX9" fmla="*/ 4493507 w 10212516"/>
              <a:gd name="connsiteY9" fmla="*/ 0 h 2239767"/>
              <a:gd name="connsiteX10" fmla="*/ 5265119 w 10212516"/>
              <a:gd name="connsiteY10" fmla="*/ 0 h 2239767"/>
              <a:gd name="connsiteX11" fmla="*/ 5832481 w 10212516"/>
              <a:gd name="connsiteY11" fmla="*/ 0 h 2239767"/>
              <a:gd name="connsiteX12" fmla="*/ 6297718 w 10212516"/>
              <a:gd name="connsiteY12" fmla="*/ 0 h 2239767"/>
              <a:gd name="connsiteX13" fmla="*/ 6558705 w 10212516"/>
              <a:gd name="connsiteY13" fmla="*/ 0 h 2239767"/>
              <a:gd name="connsiteX14" fmla="*/ 6921816 w 10212516"/>
              <a:gd name="connsiteY14" fmla="*/ 0 h 2239767"/>
              <a:gd name="connsiteX15" fmla="*/ 7284928 w 10212516"/>
              <a:gd name="connsiteY15" fmla="*/ 0 h 2239767"/>
              <a:gd name="connsiteX16" fmla="*/ 7954415 w 10212516"/>
              <a:gd name="connsiteY16" fmla="*/ 0 h 2239767"/>
              <a:gd name="connsiteX17" fmla="*/ 8419652 w 10212516"/>
              <a:gd name="connsiteY17" fmla="*/ 0 h 2239767"/>
              <a:gd name="connsiteX18" fmla="*/ 8680639 w 10212516"/>
              <a:gd name="connsiteY18" fmla="*/ 0 h 2239767"/>
              <a:gd name="connsiteX19" fmla="*/ 9145875 w 10212516"/>
              <a:gd name="connsiteY19" fmla="*/ 0 h 2239767"/>
              <a:gd name="connsiteX20" fmla="*/ 9611112 w 10212516"/>
              <a:gd name="connsiteY20" fmla="*/ 0 h 2239767"/>
              <a:gd name="connsiteX21" fmla="*/ 10212516 w 10212516"/>
              <a:gd name="connsiteY21" fmla="*/ 0 h 2239767"/>
              <a:gd name="connsiteX22" fmla="*/ 10212516 w 10212516"/>
              <a:gd name="connsiteY22" fmla="*/ 492749 h 2239767"/>
              <a:gd name="connsiteX23" fmla="*/ 10212516 w 10212516"/>
              <a:gd name="connsiteY23" fmla="*/ 1097486 h 2239767"/>
              <a:gd name="connsiteX24" fmla="*/ 10212516 w 10212516"/>
              <a:gd name="connsiteY24" fmla="*/ 1612632 h 2239767"/>
              <a:gd name="connsiteX25" fmla="*/ 10212516 w 10212516"/>
              <a:gd name="connsiteY25" fmla="*/ 2239767 h 2239767"/>
              <a:gd name="connsiteX26" fmla="*/ 9645154 w 10212516"/>
              <a:gd name="connsiteY26" fmla="*/ 2239767 h 2239767"/>
              <a:gd name="connsiteX27" fmla="*/ 8873542 w 10212516"/>
              <a:gd name="connsiteY27" fmla="*/ 2239767 h 2239767"/>
              <a:gd name="connsiteX28" fmla="*/ 8101929 w 10212516"/>
              <a:gd name="connsiteY28" fmla="*/ 2239767 h 2239767"/>
              <a:gd name="connsiteX29" fmla="*/ 7840943 w 10212516"/>
              <a:gd name="connsiteY29" fmla="*/ 2239767 h 2239767"/>
              <a:gd name="connsiteX30" fmla="*/ 7477831 w 10212516"/>
              <a:gd name="connsiteY30" fmla="*/ 2239767 h 2239767"/>
              <a:gd name="connsiteX31" fmla="*/ 6808344 w 10212516"/>
              <a:gd name="connsiteY31" fmla="*/ 2239767 h 2239767"/>
              <a:gd name="connsiteX32" fmla="*/ 6343107 w 10212516"/>
              <a:gd name="connsiteY32" fmla="*/ 2239767 h 2239767"/>
              <a:gd name="connsiteX33" fmla="*/ 5979995 w 10212516"/>
              <a:gd name="connsiteY33" fmla="*/ 2239767 h 2239767"/>
              <a:gd name="connsiteX34" fmla="*/ 5208383 w 10212516"/>
              <a:gd name="connsiteY34" fmla="*/ 2239767 h 2239767"/>
              <a:gd name="connsiteX35" fmla="*/ 4538896 w 10212516"/>
              <a:gd name="connsiteY35" fmla="*/ 2239767 h 2239767"/>
              <a:gd name="connsiteX36" fmla="*/ 4175784 w 10212516"/>
              <a:gd name="connsiteY36" fmla="*/ 2239767 h 2239767"/>
              <a:gd name="connsiteX37" fmla="*/ 3506297 w 10212516"/>
              <a:gd name="connsiteY37" fmla="*/ 2239767 h 2239767"/>
              <a:gd name="connsiteX38" fmla="*/ 2836810 w 10212516"/>
              <a:gd name="connsiteY38" fmla="*/ 2239767 h 2239767"/>
              <a:gd name="connsiteX39" fmla="*/ 2167323 w 10212516"/>
              <a:gd name="connsiteY39" fmla="*/ 2239767 h 2239767"/>
              <a:gd name="connsiteX40" fmla="*/ 1497836 w 10212516"/>
              <a:gd name="connsiteY40" fmla="*/ 2239767 h 2239767"/>
              <a:gd name="connsiteX41" fmla="*/ 828349 w 10212516"/>
              <a:gd name="connsiteY41" fmla="*/ 2239767 h 2239767"/>
              <a:gd name="connsiteX42" fmla="*/ 567362 w 10212516"/>
              <a:gd name="connsiteY42" fmla="*/ 2239767 h 2239767"/>
              <a:gd name="connsiteX43" fmla="*/ 0 w 10212516"/>
              <a:gd name="connsiteY43" fmla="*/ 2239767 h 2239767"/>
              <a:gd name="connsiteX44" fmla="*/ 0 w 10212516"/>
              <a:gd name="connsiteY44" fmla="*/ 1635030 h 2239767"/>
              <a:gd name="connsiteX45" fmla="*/ 0 w 10212516"/>
              <a:gd name="connsiteY45" fmla="*/ 1142281 h 2239767"/>
              <a:gd name="connsiteX46" fmla="*/ 0 w 10212516"/>
              <a:gd name="connsiteY46" fmla="*/ 582339 h 2239767"/>
              <a:gd name="connsiteX47" fmla="*/ 0 w 10212516"/>
              <a:gd name="connsiteY47" fmla="*/ 0 h 223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12516" h="2239767" fill="none" extrusionOk="0">
                <a:moveTo>
                  <a:pt x="0" y="0"/>
                </a:moveTo>
                <a:cubicBezTo>
                  <a:pt x="137189" y="-19362"/>
                  <a:pt x="318909" y="9553"/>
                  <a:pt x="465237" y="0"/>
                </a:cubicBezTo>
                <a:cubicBezTo>
                  <a:pt x="611565" y="-9553"/>
                  <a:pt x="726163" y="35289"/>
                  <a:pt x="930474" y="0"/>
                </a:cubicBezTo>
                <a:cubicBezTo>
                  <a:pt x="1134785" y="-35289"/>
                  <a:pt x="1421489" y="35374"/>
                  <a:pt x="1599961" y="0"/>
                </a:cubicBezTo>
                <a:cubicBezTo>
                  <a:pt x="1778433" y="-35374"/>
                  <a:pt x="1730783" y="26373"/>
                  <a:pt x="1860947" y="0"/>
                </a:cubicBezTo>
                <a:cubicBezTo>
                  <a:pt x="1991111" y="-26373"/>
                  <a:pt x="2454563" y="53651"/>
                  <a:pt x="2632560" y="0"/>
                </a:cubicBezTo>
                <a:cubicBezTo>
                  <a:pt x="2810557" y="-53651"/>
                  <a:pt x="2885597" y="50781"/>
                  <a:pt x="3097797" y="0"/>
                </a:cubicBezTo>
                <a:cubicBezTo>
                  <a:pt x="3309997" y="-50781"/>
                  <a:pt x="3424741" y="38739"/>
                  <a:pt x="3563033" y="0"/>
                </a:cubicBezTo>
                <a:cubicBezTo>
                  <a:pt x="3701325" y="-38739"/>
                  <a:pt x="3846468" y="25015"/>
                  <a:pt x="3926145" y="0"/>
                </a:cubicBezTo>
                <a:cubicBezTo>
                  <a:pt x="4005822" y="-25015"/>
                  <a:pt x="4241384" y="32714"/>
                  <a:pt x="4493507" y="0"/>
                </a:cubicBezTo>
                <a:cubicBezTo>
                  <a:pt x="4745630" y="-32714"/>
                  <a:pt x="4927357" y="59260"/>
                  <a:pt x="5265119" y="0"/>
                </a:cubicBezTo>
                <a:cubicBezTo>
                  <a:pt x="5602881" y="-59260"/>
                  <a:pt x="5658804" y="22692"/>
                  <a:pt x="5832481" y="0"/>
                </a:cubicBezTo>
                <a:cubicBezTo>
                  <a:pt x="6006158" y="-22692"/>
                  <a:pt x="6159456" y="19313"/>
                  <a:pt x="6297718" y="0"/>
                </a:cubicBezTo>
                <a:cubicBezTo>
                  <a:pt x="6435980" y="-19313"/>
                  <a:pt x="6472211" y="3223"/>
                  <a:pt x="6558705" y="0"/>
                </a:cubicBezTo>
                <a:cubicBezTo>
                  <a:pt x="6645199" y="-3223"/>
                  <a:pt x="6815790" y="23874"/>
                  <a:pt x="6921816" y="0"/>
                </a:cubicBezTo>
                <a:cubicBezTo>
                  <a:pt x="7027842" y="-23874"/>
                  <a:pt x="7204315" y="29071"/>
                  <a:pt x="7284928" y="0"/>
                </a:cubicBezTo>
                <a:cubicBezTo>
                  <a:pt x="7365541" y="-29071"/>
                  <a:pt x="7623265" y="70231"/>
                  <a:pt x="7954415" y="0"/>
                </a:cubicBezTo>
                <a:cubicBezTo>
                  <a:pt x="8285565" y="-70231"/>
                  <a:pt x="8250247" y="35887"/>
                  <a:pt x="8419652" y="0"/>
                </a:cubicBezTo>
                <a:cubicBezTo>
                  <a:pt x="8589057" y="-35887"/>
                  <a:pt x="8598531" y="20656"/>
                  <a:pt x="8680639" y="0"/>
                </a:cubicBezTo>
                <a:cubicBezTo>
                  <a:pt x="8762747" y="-20656"/>
                  <a:pt x="8942692" y="45517"/>
                  <a:pt x="9145875" y="0"/>
                </a:cubicBezTo>
                <a:cubicBezTo>
                  <a:pt x="9349058" y="-45517"/>
                  <a:pt x="9396040" y="44943"/>
                  <a:pt x="9611112" y="0"/>
                </a:cubicBezTo>
                <a:cubicBezTo>
                  <a:pt x="9826184" y="-44943"/>
                  <a:pt x="9987591" y="49337"/>
                  <a:pt x="10212516" y="0"/>
                </a:cubicBezTo>
                <a:cubicBezTo>
                  <a:pt x="10241935" y="110396"/>
                  <a:pt x="10206516" y="326305"/>
                  <a:pt x="10212516" y="492749"/>
                </a:cubicBezTo>
                <a:cubicBezTo>
                  <a:pt x="10218516" y="659193"/>
                  <a:pt x="10204683" y="818075"/>
                  <a:pt x="10212516" y="1097486"/>
                </a:cubicBezTo>
                <a:cubicBezTo>
                  <a:pt x="10220349" y="1376897"/>
                  <a:pt x="10159698" y="1449404"/>
                  <a:pt x="10212516" y="1612632"/>
                </a:cubicBezTo>
                <a:cubicBezTo>
                  <a:pt x="10265334" y="1775860"/>
                  <a:pt x="10158706" y="2093231"/>
                  <a:pt x="10212516" y="2239767"/>
                </a:cubicBezTo>
                <a:cubicBezTo>
                  <a:pt x="10080537" y="2285177"/>
                  <a:pt x="9904236" y="2215913"/>
                  <a:pt x="9645154" y="2239767"/>
                </a:cubicBezTo>
                <a:cubicBezTo>
                  <a:pt x="9386072" y="2263621"/>
                  <a:pt x="9207225" y="2187665"/>
                  <a:pt x="8873542" y="2239767"/>
                </a:cubicBezTo>
                <a:cubicBezTo>
                  <a:pt x="8539859" y="2291869"/>
                  <a:pt x="8379843" y="2239719"/>
                  <a:pt x="8101929" y="2239767"/>
                </a:cubicBezTo>
                <a:cubicBezTo>
                  <a:pt x="7824015" y="2239815"/>
                  <a:pt x="7951052" y="2227599"/>
                  <a:pt x="7840943" y="2239767"/>
                </a:cubicBezTo>
                <a:cubicBezTo>
                  <a:pt x="7730834" y="2251935"/>
                  <a:pt x="7635126" y="2233059"/>
                  <a:pt x="7477831" y="2239767"/>
                </a:cubicBezTo>
                <a:cubicBezTo>
                  <a:pt x="7320536" y="2246475"/>
                  <a:pt x="6982423" y="2189419"/>
                  <a:pt x="6808344" y="2239767"/>
                </a:cubicBezTo>
                <a:cubicBezTo>
                  <a:pt x="6634265" y="2290115"/>
                  <a:pt x="6470951" y="2235017"/>
                  <a:pt x="6343107" y="2239767"/>
                </a:cubicBezTo>
                <a:cubicBezTo>
                  <a:pt x="6215263" y="2244517"/>
                  <a:pt x="6084408" y="2220147"/>
                  <a:pt x="5979995" y="2239767"/>
                </a:cubicBezTo>
                <a:cubicBezTo>
                  <a:pt x="5875582" y="2259387"/>
                  <a:pt x="5368011" y="2160196"/>
                  <a:pt x="5208383" y="2239767"/>
                </a:cubicBezTo>
                <a:cubicBezTo>
                  <a:pt x="5048755" y="2319338"/>
                  <a:pt x="4798824" y="2239754"/>
                  <a:pt x="4538896" y="2239767"/>
                </a:cubicBezTo>
                <a:cubicBezTo>
                  <a:pt x="4278968" y="2239780"/>
                  <a:pt x="4269797" y="2201278"/>
                  <a:pt x="4175784" y="2239767"/>
                </a:cubicBezTo>
                <a:cubicBezTo>
                  <a:pt x="4081771" y="2278256"/>
                  <a:pt x="3719560" y="2199476"/>
                  <a:pt x="3506297" y="2239767"/>
                </a:cubicBezTo>
                <a:cubicBezTo>
                  <a:pt x="3293034" y="2280058"/>
                  <a:pt x="2989400" y="2238748"/>
                  <a:pt x="2836810" y="2239767"/>
                </a:cubicBezTo>
                <a:cubicBezTo>
                  <a:pt x="2684220" y="2240786"/>
                  <a:pt x="2461281" y="2227068"/>
                  <a:pt x="2167323" y="2239767"/>
                </a:cubicBezTo>
                <a:cubicBezTo>
                  <a:pt x="1873365" y="2252466"/>
                  <a:pt x="1721440" y="2163480"/>
                  <a:pt x="1497836" y="2239767"/>
                </a:cubicBezTo>
                <a:cubicBezTo>
                  <a:pt x="1274232" y="2316054"/>
                  <a:pt x="1147846" y="2214567"/>
                  <a:pt x="828349" y="2239767"/>
                </a:cubicBezTo>
                <a:cubicBezTo>
                  <a:pt x="508852" y="2264967"/>
                  <a:pt x="632191" y="2226198"/>
                  <a:pt x="567362" y="2239767"/>
                </a:cubicBezTo>
                <a:cubicBezTo>
                  <a:pt x="502533" y="2253336"/>
                  <a:pt x="179715" y="2186510"/>
                  <a:pt x="0" y="2239767"/>
                </a:cubicBezTo>
                <a:cubicBezTo>
                  <a:pt x="-71203" y="2112137"/>
                  <a:pt x="17854" y="1760430"/>
                  <a:pt x="0" y="1635030"/>
                </a:cubicBezTo>
                <a:cubicBezTo>
                  <a:pt x="-17854" y="1509630"/>
                  <a:pt x="48851" y="1379176"/>
                  <a:pt x="0" y="1142281"/>
                </a:cubicBezTo>
                <a:cubicBezTo>
                  <a:pt x="-48851" y="905386"/>
                  <a:pt x="54142" y="857821"/>
                  <a:pt x="0" y="582339"/>
                </a:cubicBezTo>
                <a:cubicBezTo>
                  <a:pt x="-54142" y="306857"/>
                  <a:pt x="34472" y="282281"/>
                  <a:pt x="0" y="0"/>
                </a:cubicBezTo>
                <a:close/>
              </a:path>
              <a:path w="10212516" h="2239767" stroke="0" extrusionOk="0">
                <a:moveTo>
                  <a:pt x="0" y="0"/>
                </a:moveTo>
                <a:cubicBezTo>
                  <a:pt x="219522" y="-14011"/>
                  <a:pt x="429169" y="58791"/>
                  <a:pt x="567362" y="0"/>
                </a:cubicBezTo>
                <a:cubicBezTo>
                  <a:pt x="705555" y="-58791"/>
                  <a:pt x="1099108" y="73371"/>
                  <a:pt x="1236849" y="0"/>
                </a:cubicBezTo>
                <a:cubicBezTo>
                  <a:pt x="1374590" y="-73371"/>
                  <a:pt x="1381121" y="18674"/>
                  <a:pt x="1497836" y="0"/>
                </a:cubicBezTo>
                <a:cubicBezTo>
                  <a:pt x="1614551" y="-18674"/>
                  <a:pt x="2012046" y="29003"/>
                  <a:pt x="2167323" y="0"/>
                </a:cubicBezTo>
                <a:cubicBezTo>
                  <a:pt x="2322600" y="-29003"/>
                  <a:pt x="2717053" y="79090"/>
                  <a:pt x="2938935" y="0"/>
                </a:cubicBezTo>
                <a:cubicBezTo>
                  <a:pt x="3160817" y="-79090"/>
                  <a:pt x="3262841" y="43652"/>
                  <a:pt x="3404172" y="0"/>
                </a:cubicBezTo>
                <a:cubicBezTo>
                  <a:pt x="3545503" y="-43652"/>
                  <a:pt x="3598090" y="14063"/>
                  <a:pt x="3665159" y="0"/>
                </a:cubicBezTo>
                <a:cubicBezTo>
                  <a:pt x="3732228" y="-14063"/>
                  <a:pt x="3821433" y="23343"/>
                  <a:pt x="3926145" y="0"/>
                </a:cubicBezTo>
                <a:cubicBezTo>
                  <a:pt x="4030857" y="-23343"/>
                  <a:pt x="4304265" y="23805"/>
                  <a:pt x="4493507" y="0"/>
                </a:cubicBezTo>
                <a:cubicBezTo>
                  <a:pt x="4682749" y="-23805"/>
                  <a:pt x="4787143" y="27290"/>
                  <a:pt x="5060869" y="0"/>
                </a:cubicBezTo>
                <a:cubicBezTo>
                  <a:pt x="5334595" y="-27290"/>
                  <a:pt x="5267073" y="6628"/>
                  <a:pt x="5321856" y="0"/>
                </a:cubicBezTo>
                <a:cubicBezTo>
                  <a:pt x="5376639" y="-6628"/>
                  <a:pt x="5608667" y="37452"/>
                  <a:pt x="5787092" y="0"/>
                </a:cubicBezTo>
                <a:cubicBezTo>
                  <a:pt x="5965517" y="-37452"/>
                  <a:pt x="6232121" y="4157"/>
                  <a:pt x="6558705" y="0"/>
                </a:cubicBezTo>
                <a:cubicBezTo>
                  <a:pt x="6885289" y="-4157"/>
                  <a:pt x="7059166" y="59025"/>
                  <a:pt x="7330317" y="0"/>
                </a:cubicBezTo>
                <a:cubicBezTo>
                  <a:pt x="7601468" y="-59025"/>
                  <a:pt x="7603724" y="6672"/>
                  <a:pt x="7795554" y="0"/>
                </a:cubicBezTo>
                <a:cubicBezTo>
                  <a:pt x="7987384" y="-6672"/>
                  <a:pt x="8295719" y="70918"/>
                  <a:pt x="8567166" y="0"/>
                </a:cubicBezTo>
                <a:cubicBezTo>
                  <a:pt x="8838613" y="-70918"/>
                  <a:pt x="8921284" y="51227"/>
                  <a:pt x="9032403" y="0"/>
                </a:cubicBezTo>
                <a:cubicBezTo>
                  <a:pt x="9143522" y="-51227"/>
                  <a:pt x="9229262" y="29337"/>
                  <a:pt x="9395515" y="0"/>
                </a:cubicBezTo>
                <a:cubicBezTo>
                  <a:pt x="9561768" y="-29337"/>
                  <a:pt x="9818412" y="91815"/>
                  <a:pt x="10212516" y="0"/>
                </a:cubicBezTo>
                <a:cubicBezTo>
                  <a:pt x="10215942" y="195845"/>
                  <a:pt x="10146060" y="397627"/>
                  <a:pt x="10212516" y="559942"/>
                </a:cubicBezTo>
                <a:cubicBezTo>
                  <a:pt x="10278972" y="722257"/>
                  <a:pt x="10199486" y="980326"/>
                  <a:pt x="10212516" y="1164679"/>
                </a:cubicBezTo>
                <a:cubicBezTo>
                  <a:pt x="10225546" y="1349032"/>
                  <a:pt x="10180494" y="1523274"/>
                  <a:pt x="10212516" y="1724621"/>
                </a:cubicBezTo>
                <a:cubicBezTo>
                  <a:pt x="10244538" y="1925968"/>
                  <a:pt x="10165440" y="2022728"/>
                  <a:pt x="10212516" y="2239767"/>
                </a:cubicBezTo>
                <a:cubicBezTo>
                  <a:pt x="10098737" y="2252834"/>
                  <a:pt x="9967897" y="2203639"/>
                  <a:pt x="9747279" y="2239767"/>
                </a:cubicBezTo>
                <a:cubicBezTo>
                  <a:pt x="9526661" y="2275895"/>
                  <a:pt x="9218297" y="2217589"/>
                  <a:pt x="9077792" y="2239767"/>
                </a:cubicBezTo>
                <a:cubicBezTo>
                  <a:pt x="8937287" y="2261945"/>
                  <a:pt x="8731940" y="2204925"/>
                  <a:pt x="8612555" y="2239767"/>
                </a:cubicBezTo>
                <a:cubicBezTo>
                  <a:pt x="8493170" y="2274609"/>
                  <a:pt x="8323069" y="2184377"/>
                  <a:pt x="8147318" y="2239767"/>
                </a:cubicBezTo>
                <a:cubicBezTo>
                  <a:pt x="7971567" y="2295157"/>
                  <a:pt x="7841482" y="2191323"/>
                  <a:pt x="7579956" y="2239767"/>
                </a:cubicBezTo>
                <a:cubicBezTo>
                  <a:pt x="7318430" y="2288211"/>
                  <a:pt x="7297603" y="2233620"/>
                  <a:pt x="7114719" y="2239767"/>
                </a:cubicBezTo>
                <a:cubicBezTo>
                  <a:pt x="6931835" y="2245914"/>
                  <a:pt x="6800905" y="2197483"/>
                  <a:pt x="6649483" y="2239767"/>
                </a:cubicBezTo>
                <a:cubicBezTo>
                  <a:pt x="6498061" y="2282051"/>
                  <a:pt x="6325974" y="2236987"/>
                  <a:pt x="6184246" y="2239767"/>
                </a:cubicBezTo>
                <a:cubicBezTo>
                  <a:pt x="6042518" y="2242547"/>
                  <a:pt x="5851661" y="2218196"/>
                  <a:pt x="5719009" y="2239767"/>
                </a:cubicBezTo>
                <a:cubicBezTo>
                  <a:pt x="5586357" y="2261338"/>
                  <a:pt x="5254303" y="2172533"/>
                  <a:pt x="5049522" y="2239767"/>
                </a:cubicBezTo>
                <a:cubicBezTo>
                  <a:pt x="4844741" y="2307001"/>
                  <a:pt x="4880086" y="2221301"/>
                  <a:pt x="4788535" y="2239767"/>
                </a:cubicBezTo>
                <a:cubicBezTo>
                  <a:pt x="4696984" y="2258233"/>
                  <a:pt x="4365829" y="2217610"/>
                  <a:pt x="4221173" y="2239767"/>
                </a:cubicBezTo>
                <a:cubicBezTo>
                  <a:pt x="4076517" y="2261924"/>
                  <a:pt x="4017259" y="2238673"/>
                  <a:pt x="3960187" y="2239767"/>
                </a:cubicBezTo>
                <a:cubicBezTo>
                  <a:pt x="3903115" y="2240861"/>
                  <a:pt x="3595504" y="2192863"/>
                  <a:pt x="3392825" y="2239767"/>
                </a:cubicBezTo>
                <a:cubicBezTo>
                  <a:pt x="3190146" y="2286671"/>
                  <a:pt x="3159829" y="2226270"/>
                  <a:pt x="3029713" y="2239767"/>
                </a:cubicBezTo>
                <a:cubicBezTo>
                  <a:pt x="2899597" y="2253264"/>
                  <a:pt x="2697208" y="2231488"/>
                  <a:pt x="2462351" y="2239767"/>
                </a:cubicBezTo>
                <a:cubicBezTo>
                  <a:pt x="2227494" y="2248046"/>
                  <a:pt x="1940423" y="2192917"/>
                  <a:pt x="1792864" y="2239767"/>
                </a:cubicBezTo>
                <a:cubicBezTo>
                  <a:pt x="1645305" y="2286617"/>
                  <a:pt x="1233310" y="2196889"/>
                  <a:pt x="1021252" y="2239767"/>
                </a:cubicBezTo>
                <a:cubicBezTo>
                  <a:pt x="809194" y="2282645"/>
                  <a:pt x="826761" y="2214213"/>
                  <a:pt x="658140" y="2239767"/>
                </a:cubicBezTo>
                <a:cubicBezTo>
                  <a:pt x="489519" y="2265321"/>
                  <a:pt x="163244" y="2171857"/>
                  <a:pt x="0" y="2239767"/>
                </a:cubicBezTo>
                <a:cubicBezTo>
                  <a:pt x="-6360" y="2077625"/>
                  <a:pt x="53964" y="1936635"/>
                  <a:pt x="0" y="1702223"/>
                </a:cubicBezTo>
                <a:cubicBezTo>
                  <a:pt x="-53964" y="1467811"/>
                  <a:pt x="12063" y="1367005"/>
                  <a:pt x="0" y="1097486"/>
                </a:cubicBezTo>
                <a:cubicBezTo>
                  <a:pt x="-12063" y="827967"/>
                  <a:pt x="4365" y="755409"/>
                  <a:pt x="0" y="515146"/>
                </a:cubicBezTo>
                <a:cubicBezTo>
                  <a:pt x="-4365" y="274883"/>
                  <a:pt x="45040" y="149907"/>
                  <a:pt x="0" y="0"/>
                </a:cubicBezTo>
                <a:close/>
              </a:path>
            </a:pathLst>
          </a:custGeom>
          <a:solidFill>
            <a:schemeClr val="accent5"/>
          </a:solidFill>
          <a:ln>
            <a:solidFill>
              <a:schemeClr val="tx1"/>
            </a:solidFill>
            <a:extLst>
              <a:ext uri="{C807C97D-BFC1-408E-A445-0C87EB9F89A2}">
                <ask:lineSketchStyleProps xmlns:ask="http://schemas.microsoft.com/office/drawing/2018/sketchyshapes" sd="173064436">
                  <a:prstGeom prst="rect">
                    <a:avLst/>
                  </a:prstGeom>
                  <ask:type>
                    <ask:lineSketchScribble/>
                  </ask:type>
                </ask:lineSketchStyleProps>
              </a:ext>
            </a:extLst>
          </a:ln>
        </p:spPr>
      </p:pic>
      <p:sp>
        <p:nvSpPr>
          <p:cNvPr id="7" name="TextBox 6">
            <a:extLst>
              <a:ext uri="{FF2B5EF4-FFF2-40B4-BE49-F238E27FC236}">
                <a16:creationId xmlns:a16="http://schemas.microsoft.com/office/drawing/2014/main" id="{EDA4B7D3-FB6E-4980-5AD8-1E648924B0AF}"/>
              </a:ext>
            </a:extLst>
          </p:cNvPr>
          <p:cNvSpPr txBox="1"/>
          <p:nvPr/>
        </p:nvSpPr>
        <p:spPr>
          <a:xfrm>
            <a:off x="8491331" y="5754077"/>
            <a:ext cx="41839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31F20"/>
                </a:solidFill>
                <a:effectLst/>
                <a:uLnTx/>
                <a:uFillTx/>
                <a:latin typeface="Arial" panose="020B0604020202020204"/>
                <a:ea typeface="+mn-ea"/>
                <a:cs typeface="+mn-cs"/>
              </a:rPr>
              <a:t>Sir Chris Ham, November 2023 </a:t>
            </a:r>
          </a:p>
        </p:txBody>
      </p:sp>
      <p:sp>
        <p:nvSpPr>
          <p:cNvPr id="3" name="TextBox 2">
            <a:extLst>
              <a:ext uri="{FF2B5EF4-FFF2-40B4-BE49-F238E27FC236}">
                <a16:creationId xmlns:a16="http://schemas.microsoft.com/office/drawing/2014/main" id="{F7E5AC12-7C6C-BBD2-C59D-4099B6B79B36}"/>
              </a:ext>
            </a:extLst>
          </p:cNvPr>
          <p:cNvSpPr txBox="1"/>
          <p:nvPr/>
        </p:nvSpPr>
        <p:spPr>
          <a:xfrm>
            <a:off x="902586" y="3323887"/>
            <a:ext cx="1021251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231F20"/>
                </a:solidFill>
                <a:effectLst/>
                <a:uLnTx/>
                <a:uFillTx/>
                <a:latin typeface="Arial" panose="020B0604020202020204"/>
                <a:ea typeface="+mn-ea"/>
                <a:cs typeface="+mn-cs"/>
              </a:rPr>
              <a:t>“No country in the world has done what NHS England are trying to do…no country in the world has attempted improvement at the scale of a population of 50million plus……” </a:t>
            </a:r>
          </a:p>
        </p:txBody>
      </p:sp>
    </p:spTree>
    <p:extLst>
      <p:ext uri="{BB962C8B-B14F-4D97-AF65-F5344CB8AC3E}">
        <p14:creationId xmlns:p14="http://schemas.microsoft.com/office/powerpoint/2010/main" val="1632391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DAC80-B9D1-9939-A073-2A8B3676BA9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E5CF8E6-9D70-43FA-88CF-FDEF9DF7D027}"/>
              </a:ext>
            </a:extLst>
          </p:cNvPr>
          <p:cNvSpPr>
            <a:spLocks noGrp="1"/>
          </p:cNvSpPr>
          <p:nvPr>
            <p:ph type="title"/>
          </p:nvPr>
        </p:nvSpPr>
        <p:spPr/>
        <p:txBody>
          <a:bodyPr>
            <a:normAutofit fontScale="90000"/>
          </a:bodyPr>
          <a:lstStyle/>
          <a:p>
            <a:r>
              <a:rPr lang="en-GB" dirty="0">
                <a:solidFill>
                  <a:schemeClr val="accent1"/>
                </a:solidFill>
              </a:rPr>
              <a:t>2024/25 Priorities and Operational Planning Guidance</a:t>
            </a:r>
          </a:p>
        </p:txBody>
      </p:sp>
      <p:sp>
        <p:nvSpPr>
          <p:cNvPr id="3" name="Rectangle 2">
            <a:extLst>
              <a:ext uri="{FF2B5EF4-FFF2-40B4-BE49-F238E27FC236}">
                <a16:creationId xmlns:a16="http://schemas.microsoft.com/office/drawing/2014/main" id="{AE743302-74C4-8BA1-FFF1-AD660896C979}"/>
              </a:ext>
            </a:extLst>
          </p:cNvPr>
          <p:cNvSpPr/>
          <p:nvPr/>
        </p:nvSpPr>
        <p:spPr>
          <a:xfrm>
            <a:off x="823965" y="1527348"/>
            <a:ext cx="10822075" cy="40092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2">
            <a:extLst>
              <a:ext uri="{FF2B5EF4-FFF2-40B4-BE49-F238E27FC236}">
                <a16:creationId xmlns:a16="http://schemas.microsoft.com/office/drawing/2014/main" id="{964CA5ED-2889-D34C-97AC-0A0B906D8F4C}"/>
              </a:ext>
            </a:extLst>
          </p:cNvPr>
          <p:cNvSpPr txBox="1">
            <a:spLocks/>
          </p:cNvSpPr>
          <p:nvPr/>
        </p:nvSpPr>
        <p:spPr>
          <a:xfrm>
            <a:off x="1034980" y="1669306"/>
            <a:ext cx="10430822" cy="44881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r>
              <a:rPr lang="en-GB" b="0" i="1" dirty="0">
                <a:solidFill>
                  <a:srgbClr val="202A30"/>
                </a:solidFill>
                <a:effectLst/>
              </a:rPr>
              <a:t>NHS IMPACT will support delivery of clinical and operational excellence, helping to develop the leadership and organisational capacity, capability and infrastructure to create the conditions for improvement. </a:t>
            </a:r>
          </a:p>
          <a:p>
            <a:pPr marL="0" indent="0" algn="l" fontAlgn="base">
              <a:buNone/>
            </a:pPr>
            <a:r>
              <a:rPr lang="en-GB" b="0" i="1" dirty="0">
                <a:solidFill>
                  <a:srgbClr val="202A30"/>
                </a:solidFill>
                <a:effectLst/>
              </a:rPr>
              <a:t>It will also deliver a small number of centrally led national programmes to drive adoption and local adaptation of operational processes and clinical pathways that are proven to improve quality and productivity. The focus for 2024/25 will be interventions that improve patient flow.</a:t>
            </a:r>
          </a:p>
          <a:p>
            <a:pPr marL="0" indent="0" algn="r" fontAlgn="base">
              <a:buNone/>
            </a:pPr>
            <a:endParaRPr lang="en-GB" sz="1800" b="0" i="0" u="sng" dirty="0">
              <a:solidFill>
                <a:srgbClr val="005EB8"/>
              </a:solidFill>
              <a:effectLst/>
              <a:hlinkClick r:id="rId3"/>
            </a:endParaRPr>
          </a:p>
          <a:p>
            <a:pPr marL="0" indent="0" algn="r" fontAlgn="base">
              <a:buNone/>
            </a:pPr>
            <a:r>
              <a:rPr lang="en-GB" sz="1800" b="0" i="0" u="sng" dirty="0">
                <a:solidFill>
                  <a:srgbClr val="005EB8"/>
                </a:solidFill>
                <a:effectLst/>
                <a:hlinkClick r:id="rId3"/>
              </a:rPr>
              <a:t>2024/25 priorities and operational planning guidance</a:t>
            </a:r>
            <a:r>
              <a:rPr lang="en-GB" sz="1800" b="0" i="0" dirty="0">
                <a:solidFill>
                  <a:srgbClr val="202A30"/>
                </a:solidFill>
                <a:effectLst/>
              </a:rPr>
              <a:t> (page 6)</a:t>
            </a:r>
          </a:p>
        </p:txBody>
      </p:sp>
    </p:spTree>
    <p:extLst>
      <p:ext uri="{BB962C8B-B14F-4D97-AF65-F5344CB8AC3E}">
        <p14:creationId xmlns:p14="http://schemas.microsoft.com/office/powerpoint/2010/main" val="2186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AFD3D684-6B9E-45E9-0365-FFAA9005F82A}"/>
              </a:ext>
            </a:extLst>
          </p:cNvPr>
          <p:cNvSpPr txBox="1">
            <a:spLocks/>
          </p:cNvSpPr>
          <p:nvPr/>
        </p:nvSpPr>
        <p:spPr>
          <a:xfrm>
            <a:off x="168052" y="68451"/>
            <a:ext cx="11270590"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a:ln>
                <a:noFill/>
              </a:ln>
              <a:solidFill>
                <a:srgbClr val="00A499"/>
              </a:solidFill>
              <a:effectLst/>
              <a:uLnTx/>
              <a:uFillTx/>
              <a:latin typeface="Arial" panose="020B0604020202020204" pitchFamily="34" charset="0"/>
              <a:ea typeface="+mj-ea"/>
              <a:cs typeface="Arial" panose="020B0604020202020204" pitchFamily="34" charset="0"/>
            </a:endParaRPr>
          </a:p>
        </p:txBody>
      </p:sp>
      <p:sp>
        <p:nvSpPr>
          <p:cNvPr id="3" name="Title 3">
            <a:extLst>
              <a:ext uri="{FF2B5EF4-FFF2-40B4-BE49-F238E27FC236}">
                <a16:creationId xmlns:a16="http://schemas.microsoft.com/office/drawing/2014/main" id="{9F429B6E-DFAB-534F-70C5-D097961B5CC9}"/>
              </a:ext>
            </a:extLst>
          </p:cNvPr>
          <p:cNvSpPr txBox="1">
            <a:spLocks/>
          </p:cNvSpPr>
          <p:nvPr/>
        </p:nvSpPr>
        <p:spPr>
          <a:xfrm>
            <a:off x="257712" y="269038"/>
            <a:ext cx="8639707"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3087"/>
                </a:solidFill>
                <a:effectLst/>
                <a:uLnTx/>
                <a:uFillTx/>
                <a:latin typeface="Arial" panose="020B0604020202020204"/>
                <a:ea typeface="+mj-ea"/>
                <a:cs typeface="+mj-cs"/>
              </a:rPr>
              <a:t>What CEOs asked for in April 2023</a:t>
            </a:r>
            <a:r>
              <a:rPr lang="en-GB" dirty="0">
                <a:solidFill>
                  <a:srgbClr val="003087"/>
                </a:solidFill>
                <a:latin typeface="Arial" panose="020B0604020202020204"/>
              </a:rPr>
              <a:t> </a:t>
            </a:r>
            <a:r>
              <a:rPr kumimoji="0" lang="en-GB" sz="3600" b="1" i="0" u="none" strike="noStrike" kern="1200" cap="none" spc="0" normalizeH="0" baseline="0" noProof="0" dirty="0">
                <a:ln>
                  <a:noFill/>
                </a:ln>
                <a:solidFill>
                  <a:srgbClr val="003087"/>
                </a:solidFill>
                <a:effectLst/>
                <a:uLnTx/>
                <a:uFillTx/>
                <a:latin typeface="Arial" panose="020B0604020202020204"/>
                <a:ea typeface="+mj-ea"/>
                <a:cs typeface="+mj-cs"/>
              </a:rPr>
              <a:t>	</a:t>
            </a:r>
          </a:p>
        </p:txBody>
      </p:sp>
      <p:graphicFrame>
        <p:nvGraphicFramePr>
          <p:cNvPr id="2" name="TextBox 4">
            <a:extLst>
              <a:ext uri="{FF2B5EF4-FFF2-40B4-BE49-F238E27FC236}">
                <a16:creationId xmlns:a16="http://schemas.microsoft.com/office/drawing/2014/main" id="{5FDDFD3D-07A1-5DF1-92AA-B68008D57C1A}"/>
              </a:ext>
            </a:extLst>
          </p:cNvPr>
          <p:cNvGraphicFramePr/>
          <p:nvPr/>
        </p:nvGraphicFramePr>
        <p:xfrm>
          <a:off x="257712" y="1154263"/>
          <a:ext cx="10832011" cy="4410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77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AFD3D684-6B9E-45E9-0365-FFAA9005F82A}"/>
              </a:ext>
            </a:extLst>
          </p:cNvPr>
          <p:cNvSpPr txBox="1">
            <a:spLocks/>
          </p:cNvSpPr>
          <p:nvPr/>
        </p:nvSpPr>
        <p:spPr>
          <a:xfrm>
            <a:off x="168052" y="68451"/>
            <a:ext cx="11270590"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a:ln>
                <a:noFill/>
              </a:ln>
              <a:solidFill>
                <a:srgbClr val="00A499"/>
              </a:solidFill>
              <a:effectLst/>
              <a:uLnTx/>
              <a:uFillTx/>
              <a:latin typeface="Arial" panose="020B0604020202020204" pitchFamily="34" charset="0"/>
              <a:ea typeface="+mj-ea"/>
              <a:cs typeface="Arial" panose="020B0604020202020204" pitchFamily="34" charset="0"/>
            </a:endParaRPr>
          </a:p>
        </p:txBody>
      </p:sp>
      <p:sp>
        <p:nvSpPr>
          <p:cNvPr id="3" name="Title 3">
            <a:extLst>
              <a:ext uri="{FF2B5EF4-FFF2-40B4-BE49-F238E27FC236}">
                <a16:creationId xmlns:a16="http://schemas.microsoft.com/office/drawing/2014/main" id="{9F429B6E-DFAB-534F-70C5-D097961B5CC9}"/>
              </a:ext>
            </a:extLst>
          </p:cNvPr>
          <p:cNvSpPr txBox="1">
            <a:spLocks/>
          </p:cNvSpPr>
          <p:nvPr/>
        </p:nvSpPr>
        <p:spPr>
          <a:xfrm>
            <a:off x="257712" y="311500"/>
            <a:ext cx="8639707"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3087"/>
                </a:solidFill>
                <a:effectLst/>
                <a:uLnTx/>
                <a:uFillTx/>
                <a:latin typeface="Arial" panose="020B0604020202020204"/>
                <a:ea typeface="+mj-ea"/>
                <a:cs typeface="+mj-cs"/>
              </a:rPr>
              <a:t>Where we are now</a:t>
            </a:r>
          </a:p>
        </p:txBody>
      </p:sp>
      <p:graphicFrame>
        <p:nvGraphicFramePr>
          <p:cNvPr id="2" name="TextBox 4">
            <a:extLst>
              <a:ext uri="{FF2B5EF4-FFF2-40B4-BE49-F238E27FC236}">
                <a16:creationId xmlns:a16="http://schemas.microsoft.com/office/drawing/2014/main" id="{5FDDFD3D-07A1-5DF1-92AA-B68008D57C1A}"/>
              </a:ext>
            </a:extLst>
          </p:cNvPr>
          <p:cNvGraphicFramePr/>
          <p:nvPr>
            <p:extLst>
              <p:ext uri="{D42A27DB-BD31-4B8C-83A1-F6EECF244321}">
                <p14:modId xmlns:p14="http://schemas.microsoft.com/office/powerpoint/2010/main" val="3607609401"/>
              </p:ext>
            </p:extLst>
          </p:nvPr>
        </p:nvGraphicFramePr>
        <p:xfrm>
          <a:off x="257712" y="1419734"/>
          <a:ext cx="10832011" cy="4164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387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4D7AF5-9566-8A50-71D2-6065F179BC1A}"/>
              </a:ext>
            </a:extLst>
          </p:cNvPr>
          <p:cNvSpPr>
            <a:spLocks noGrp="1"/>
          </p:cNvSpPr>
          <p:nvPr>
            <p:ph idx="1"/>
          </p:nvPr>
        </p:nvSpPr>
        <p:spPr/>
        <p:txBody>
          <a:bodyPr/>
          <a:lstStyle/>
          <a:p>
            <a:endParaRPr lang="en-GB"/>
          </a:p>
        </p:txBody>
      </p:sp>
      <p:sp>
        <p:nvSpPr>
          <p:cNvPr id="3" name="Text Placeholder 2">
            <a:extLst>
              <a:ext uri="{FF2B5EF4-FFF2-40B4-BE49-F238E27FC236}">
                <a16:creationId xmlns:a16="http://schemas.microsoft.com/office/drawing/2014/main" id="{1803236C-8CDA-5088-2E8B-0EC026F771DD}"/>
              </a:ext>
            </a:extLst>
          </p:cNvPr>
          <p:cNvSpPr>
            <a:spLocks noGrp="1"/>
          </p:cNvSpPr>
          <p:nvPr>
            <p:ph type="body" sz="quarter" idx="13"/>
          </p:nvPr>
        </p:nvSpPr>
        <p:spPr/>
        <p:txBody>
          <a:bodyPr/>
          <a:lstStyle/>
          <a:p>
            <a:endParaRPr lang="en-GB"/>
          </a:p>
        </p:txBody>
      </p:sp>
      <p:sp>
        <p:nvSpPr>
          <p:cNvPr id="4" name="Title 3">
            <a:extLst>
              <a:ext uri="{FF2B5EF4-FFF2-40B4-BE49-F238E27FC236}">
                <a16:creationId xmlns:a16="http://schemas.microsoft.com/office/drawing/2014/main" id="{5D4DDC8D-6BD0-2100-4B9B-33D66566F345}"/>
              </a:ext>
            </a:extLst>
          </p:cNvPr>
          <p:cNvSpPr>
            <a:spLocks noGrp="1"/>
          </p:cNvSpPr>
          <p:nvPr>
            <p:ph type="title"/>
          </p:nvPr>
        </p:nvSpPr>
        <p:spPr/>
        <p:txBody>
          <a:bodyPr/>
          <a:lstStyle/>
          <a:p>
            <a:endParaRPr lang="en-GB"/>
          </a:p>
        </p:txBody>
      </p:sp>
      <p:pic>
        <p:nvPicPr>
          <p:cNvPr id="1026" name="Picture 2" descr="A group of people in circles with text&#10;&#10;Description automatically generated">
            <a:extLst>
              <a:ext uri="{FF2B5EF4-FFF2-40B4-BE49-F238E27FC236}">
                <a16:creationId xmlns:a16="http://schemas.microsoft.com/office/drawing/2014/main" id="{0FDBE8B3-3316-22C9-0E3C-090CF4420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2000" cy="680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0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4A4FB1-B444-9823-5D70-4004A4A5FCF2}"/>
              </a:ext>
            </a:extLst>
          </p:cNvPr>
          <p:cNvSpPr>
            <a:spLocks noGrp="1"/>
          </p:cNvSpPr>
          <p:nvPr>
            <p:ph type="title"/>
          </p:nvPr>
        </p:nvSpPr>
        <p:spPr>
          <a:xfrm>
            <a:off x="508126" y="432000"/>
            <a:ext cx="11328028" cy="865186"/>
          </a:xfrm>
        </p:spPr>
        <p:txBody>
          <a:bodyPr/>
          <a:lstStyle/>
          <a:p>
            <a:r>
              <a:rPr lang="en-GB" dirty="0">
                <a:solidFill>
                  <a:schemeClr val="accent1"/>
                </a:solidFill>
              </a:rPr>
              <a:t>National</a:t>
            </a:r>
            <a:r>
              <a:rPr lang="en-GB" dirty="0">
                <a:solidFill>
                  <a:srgbClr val="00A499"/>
                </a:solidFill>
              </a:rPr>
              <a:t> </a:t>
            </a:r>
            <a:r>
              <a:rPr lang="en-GB" dirty="0">
                <a:solidFill>
                  <a:schemeClr val="accent1"/>
                </a:solidFill>
              </a:rPr>
              <a:t>Improvement Board Priorities FY23/24</a:t>
            </a:r>
          </a:p>
        </p:txBody>
      </p:sp>
      <p:sp>
        <p:nvSpPr>
          <p:cNvPr id="2" name="Content Placeholder 2">
            <a:extLst>
              <a:ext uri="{FF2B5EF4-FFF2-40B4-BE49-F238E27FC236}">
                <a16:creationId xmlns:a16="http://schemas.microsoft.com/office/drawing/2014/main" id="{C26B56A3-B81C-F072-ED5A-2866B5B5A409}"/>
              </a:ext>
            </a:extLst>
          </p:cNvPr>
          <p:cNvSpPr txBox="1">
            <a:spLocks/>
          </p:cNvSpPr>
          <p:nvPr/>
        </p:nvSpPr>
        <p:spPr>
          <a:xfrm>
            <a:off x="508126" y="1478987"/>
            <a:ext cx="11175747" cy="5432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kumimoji="0" lang="en-GB" sz="1600" b="0" i="0" u="none" strike="noStrike" kern="1200" cap="none" spc="0" normalizeH="0" baseline="0" noProof="0">
                <a:ln>
                  <a:noFill/>
                </a:ln>
                <a:solidFill>
                  <a:srgbClr val="242424"/>
                </a:solidFill>
                <a:effectLst/>
                <a:uLnTx/>
                <a:uFillTx/>
                <a:latin typeface="Arial" panose="020B0604020202020204"/>
                <a:ea typeface="+mn-ea"/>
                <a:cs typeface="+mn-cs"/>
              </a:rPr>
              <a:t>The ambition of the NIB is to build local systems and culture so that in 5 years’ time every place and system will have its own management system, culture and all staff are focussed on improving their work – with a robust methodology behind it.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242424"/>
                </a:solidFill>
                <a:effectLst/>
                <a:uLnTx/>
                <a:uFillTx/>
                <a:latin typeface="Arial" panose="020B0604020202020204"/>
                <a:ea typeface="+mn-ea"/>
                <a:cs typeface="+mn-cs"/>
              </a:rPr>
              <a:t>Five priorities</a:t>
            </a:r>
            <a:r>
              <a:rPr kumimoji="0" lang="en-GB" sz="1600" b="0" i="0" u="none" strike="noStrike" kern="1200" cap="none" spc="0" normalizeH="0" baseline="0" noProof="0">
                <a:ln>
                  <a:noFill/>
                </a:ln>
                <a:solidFill>
                  <a:srgbClr val="242424"/>
                </a:solidFill>
                <a:effectLst/>
                <a:uLnTx/>
                <a:uFillTx/>
                <a:latin typeface="Arial" panose="020B0604020202020204"/>
                <a:ea typeface="+mn-ea"/>
                <a:cs typeface="+mn-cs"/>
              </a:rPr>
              <a:t>:</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GB" sz="1600" b="0" i="0" u="none" strike="noStrike" kern="1200" cap="none" spc="0" normalizeH="0" baseline="0" noProof="0">
                <a:ln>
                  <a:noFill/>
                </a:ln>
                <a:solidFill>
                  <a:srgbClr val="242424"/>
                </a:solidFill>
                <a:effectLst/>
                <a:uLnTx/>
                <a:uFillTx/>
                <a:latin typeface="Arial" panose="020B0604020202020204"/>
                <a:ea typeface="+mn-ea"/>
                <a:cs typeface="+mn-cs"/>
              </a:rPr>
              <a:t>Promote NHS IMPACT vision aims and framework</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GB" sz="1600" b="0" i="0" u="none" strike="noStrike" kern="1200" cap="none" spc="0" normalizeH="0" baseline="0" noProof="0">
                <a:ln>
                  <a:noFill/>
                </a:ln>
                <a:solidFill>
                  <a:srgbClr val="242424"/>
                </a:solidFill>
                <a:effectLst/>
                <a:uLnTx/>
                <a:uFillTx/>
                <a:latin typeface="Arial" panose="020B0604020202020204"/>
                <a:ea typeface="+mn-ea"/>
                <a:cs typeface="+mn-cs"/>
              </a:rPr>
              <a:t>Inspire and encourage trusts, places, systems on improvement journeys </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GB" sz="1600" b="0" i="0" u="none" strike="noStrike" kern="1200" cap="none" spc="0" normalizeH="0" baseline="0" noProof="0">
                <a:ln>
                  <a:noFill/>
                </a:ln>
                <a:solidFill>
                  <a:srgbClr val="242424"/>
                </a:solidFill>
                <a:effectLst/>
                <a:uLnTx/>
                <a:uFillTx/>
                <a:latin typeface="Arial" panose="020B0604020202020204"/>
                <a:ea typeface="+mn-ea"/>
                <a:cs typeface="+mn-cs"/>
              </a:rPr>
              <a:t>Strengthen delivery of key priorities (including safety) using an improvement led focus </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GB" sz="1600" b="0" i="0" u="none" strike="noStrike" kern="1200" cap="none" spc="0" normalizeH="0" baseline="0" noProof="0">
                <a:ln>
                  <a:noFill/>
                </a:ln>
                <a:solidFill>
                  <a:srgbClr val="242424"/>
                </a:solidFill>
                <a:effectLst/>
                <a:uLnTx/>
                <a:uFillTx/>
                <a:latin typeface="Arial" panose="020B0604020202020204"/>
                <a:ea typeface="+mn-ea"/>
                <a:cs typeface="+mn-cs"/>
              </a:rPr>
              <a:t>Mobilise network of support partners </a:t>
            </a:r>
          </a:p>
          <a:p>
            <a:pPr marL="457200" marR="0" lvl="0" indent="-457200" algn="l" defTabSz="914400" rtl="0" eaLnBrk="1" fontAlgn="auto" latinLnBrk="0" hangingPunct="1">
              <a:lnSpc>
                <a:spcPct val="150000"/>
              </a:lnSpc>
              <a:spcBef>
                <a:spcPts val="1000"/>
              </a:spcBef>
              <a:spcAft>
                <a:spcPts val="0"/>
              </a:spcAft>
              <a:buClrTx/>
              <a:buSzTx/>
              <a:buFont typeface="+mj-lt"/>
              <a:buAutoNum type="arabicPeriod"/>
              <a:tabLst/>
              <a:defRPr/>
            </a:pPr>
            <a:r>
              <a:rPr kumimoji="0" lang="en-GB" sz="1600" b="0" i="0" u="none" strike="noStrike" kern="1200" cap="none" spc="0" normalizeH="0" baseline="0" noProof="0">
                <a:ln>
                  <a:noFill/>
                </a:ln>
                <a:solidFill>
                  <a:srgbClr val="242424"/>
                </a:solidFill>
                <a:effectLst/>
                <a:uLnTx/>
                <a:uFillTx/>
                <a:latin typeface="Arial" panose="020B0604020202020204"/>
                <a:ea typeface="+mn-ea"/>
                <a:cs typeface="+mn-cs"/>
              </a:rPr>
              <a:t>Engage, support and encourage NHS England’s improvement journey</a:t>
            </a:r>
          </a:p>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242424"/>
              </a:solidFill>
              <a:effectLst/>
              <a:uLnTx/>
              <a:uFillTx/>
              <a:latin typeface="Arial" panose="020B0604020202020204"/>
              <a:ea typeface="+mn-ea"/>
              <a:cs typeface="+mn-cs"/>
            </a:endParaRPr>
          </a:p>
        </p:txBody>
      </p:sp>
      <p:sp>
        <p:nvSpPr>
          <p:cNvPr id="3" name="Title 1">
            <a:extLst>
              <a:ext uri="{FF2B5EF4-FFF2-40B4-BE49-F238E27FC236}">
                <a16:creationId xmlns:a16="http://schemas.microsoft.com/office/drawing/2014/main" id="{3EDF5869-975B-4E2E-0E95-631861A61067}"/>
              </a:ext>
            </a:extLst>
          </p:cNvPr>
          <p:cNvSpPr txBox="1">
            <a:spLocks/>
          </p:cNvSpPr>
          <p:nvPr/>
        </p:nvSpPr>
        <p:spPr>
          <a:xfrm>
            <a:off x="383962" y="647971"/>
            <a:ext cx="10186218" cy="6150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60000"/>
              </a:lnSpc>
              <a:spcBef>
                <a:spcPct val="0"/>
              </a:spcBef>
              <a:spcAft>
                <a:spcPts val="0"/>
              </a:spcAft>
              <a:buClrTx/>
              <a:buSzTx/>
              <a:buFontTx/>
              <a:buNone/>
              <a:tabLst/>
              <a:defRPr/>
            </a:pPr>
            <a:endParaRPr kumimoji="0" lang="en-GB" sz="3100" b="1" i="0" u="none" strike="noStrike" kern="1200" cap="none" spc="0" normalizeH="0" baseline="0" noProof="0">
              <a:ln>
                <a:noFill/>
              </a:ln>
              <a:solidFill>
                <a:srgbClr val="00A499"/>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0345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 England IMPACT">
  <a:themeElements>
    <a:clrScheme name="NHS England IMPACT">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00A499"/>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England IMPACT" id="{D67F8B97-93F5-4D6A-A0EF-D9E90D3E14E8}" vid="{2DAA26A2-F28D-4235-AFB5-3D2A6564DC91}"/>
    </a:ext>
  </a:extLst>
</a:theme>
</file>

<file path=ppt/theme/theme2.xml><?xml version="1.0" encoding="utf-8"?>
<a:theme xmlns:a="http://schemas.openxmlformats.org/drawingml/2006/main" name="2_NHS England IMPACT">
  <a:themeElements>
    <a:clrScheme name="NHS England IMPACT">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00A499"/>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England IMPACT" id="{D67F8B97-93F5-4D6A-A0EF-D9E90D3E14E8}" vid="{2DAA26A2-F28D-4235-AFB5-3D2A6564DC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4985664-5b4c-40ea-9def-4dfc50360a43" xsi:nil="true"/>
    <lcf76f155ced4ddcb4097134ff3c332f xmlns="6428267d-7394-45d4-b8b7-44b2fb490a7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AC26EA7352E34F86D4AA562782FF22" ma:contentTypeVersion="13" ma:contentTypeDescription="Create a new document." ma:contentTypeScope="" ma:versionID="e8ffb381dc51d2fceebd42fbdef89bd8">
  <xsd:schema xmlns:xsd="http://www.w3.org/2001/XMLSchema" xmlns:xs="http://www.w3.org/2001/XMLSchema" xmlns:p="http://schemas.microsoft.com/office/2006/metadata/properties" xmlns:ns2="6428267d-7394-45d4-b8b7-44b2fb490a7d" xmlns:ns3="a4985664-5b4c-40ea-9def-4dfc50360a43" targetNamespace="http://schemas.microsoft.com/office/2006/metadata/properties" ma:root="true" ma:fieldsID="789153712163ec0c3036b81b29c43aa5" ns2:_="" ns3:_="">
    <xsd:import namespace="6428267d-7394-45d4-b8b7-44b2fb490a7d"/>
    <xsd:import namespace="a4985664-5b4c-40ea-9def-4dfc50360a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8267d-7394-45d4-b8b7-44b2fb490a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661ed98-3636-4268-8815-0c4e8562bab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985664-5b4c-40ea-9def-4dfc50360a4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99752b3-8903-41af-b2a5-317a5ef81e06}" ma:internalName="TaxCatchAll" ma:showField="CatchAllData" ma:web="a4985664-5b4c-40ea-9def-4dfc50360a4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028ED3-AA56-4690-933B-D064239D9764}">
  <ds:schemaRefs>
    <ds:schemaRef ds:uri="http://schemas.microsoft.com/sharepoint/v3/contenttype/forms"/>
  </ds:schemaRefs>
</ds:datastoreItem>
</file>

<file path=customXml/itemProps2.xml><?xml version="1.0" encoding="utf-8"?>
<ds:datastoreItem xmlns:ds="http://schemas.openxmlformats.org/officeDocument/2006/customXml" ds:itemID="{AEE5B8ED-9215-41B4-BA86-9218ACBF7BCA}">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cccaf3ac-2de9-44d4-aa31-54302fceb5f7"/>
    <ds:schemaRef ds:uri="http://purl.org/dc/terms/"/>
    <ds:schemaRef ds:uri="http://schemas.microsoft.com/office/2006/metadata/properties"/>
    <ds:schemaRef ds:uri="a4e91d95-1bef-4702-bcf0-56a695116d1b"/>
    <ds:schemaRef ds:uri="d5e062ed-d8a0-4bec-a01d-f11d3287eb8d"/>
    <ds:schemaRef ds:uri="http://www.w3.org/XML/1998/namespace"/>
    <ds:schemaRef ds:uri="http://purl.org/dc/dcmitype/"/>
  </ds:schemaRefs>
</ds:datastoreItem>
</file>

<file path=customXml/itemProps3.xml><?xml version="1.0" encoding="utf-8"?>
<ds:datastoreItem xmlns:ds="http://schemas.openxmlformats.org/officeDocument/2006/customXml" ds:itemID="{CF812E18-E418-451C-AE9E-FA6A869B40BB}"/>
</file>

<file path=docProps/app.xml><?xml version="1.0" encoding="utf-8"?>
<Properties xmlns="http://schemas.openxmlformats.org/officeDocument/2006/extended-properties" xmlns:vt="http://schemas.openxmlformats.org/officeDocument/2006/docPropsVTypes">
  <TotalTime>339</TotalTime>
  <Words>2049</Words>
  <Application>Microsoft Office PowerPoint</Application>
  <PresentationFormat>Widescreen</PresentationFormat>
  <Paragraphs>160</Paragraphs>
  <Slides>14</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NHS England IMPACT</vt:lpstr>
      <vt:lpstr>2_NHS England IMPACT</vt:lpstr>
      <vt:lpstr>NHS IMPACT</vt:lpstr>
      <vt:lpstr>The evidence base</vt:lpstr>
      <vt:lpstr>NHS IMPACT (Improving Patient Care Together)</vt:lpstr>
      <vt:lpstr>PowerPoint Presentation</vt:lpstr>
      <vt:lpstr>2024/25 Priorities and Operational Planning Guidance</vt:lpstr>
      <vt:lpstr>PowerPoint Presentation</vt:lpstr>
      <vt:lpstr>PowerPoint Presentation</vt:lpstr>
      <vt:lpstr>PowerPoint Presentation</vt:lpstr>
      <vt:lpstr>National Improvement Board Priorities FY23/24</vt:lpstr>
      <vt:lpstr>PowerPoint Presentation</vt:lpstr>
      <vt:lpstr>PowerPoint Presentation</vt:lpstr>
      <vt:lpstr>NHS IMPACT Events</vt:lpstr>
      <vt:lpstr>Find out more</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IMPACT</dc:title>
  <dc:creator>Hannah Hampson</dc:creator>
  <cp:lastModifiedBy>Hannah Hampson</cp:lastModifiedBy>
  <cp:revision>8</cp:revision>
  <dcterms:created xsi:type="dcterms:W3CDTF">2023-12-28T10:21:57Z</dcterms:created>
  <dcterms:modified xsi:type="dcterms:W3CDTF">2024-04-23T08:42:06Z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0x010100D0104AC5EFDF52428FC7C6B883A37B04</vt:lpwstr>
  </property>
  <property fmtid="{D5CDD505-2E9C-101B-9397-08002B2CF9AE}" pid="3" name="MediaServiceImageTags">
    <vt:lpwstr/>
  </property>
</Properties>
</file>