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27"/>
  </p:notesMasterIdLst>
  <p:handoutMasterIdLst>
    <p:handoutMasterId r:id="rId28"/>
  </p:handoutMasterIdLst>
  <p:sldIdLst>
    <p:sldId id="2145707568" r:id="rId5"/>
    <p:sldId id="2145707614" r:id="rId6"/>
    <p:sldId id="2147472484" r:id="rId7"/>
    <p:sldId id="2147472478" r:id="rId8"/>
    <p:sldId id="2147472477" r:id="rId9"/>
    <p:sldId id="2147472483" r:id="rId10"/>
    <p:sldId id="2145707618" r:id="rId11"/>
    <p:sldId id="2147472482" r:id="rId12"/>
    <p:sldId id="2147472481" r:id="rId13"/>
    <p:sldId id="2147377813" r:id="rId14"/>
    <p:sldId id="259" r:id="rId15"/>
    <p:sldId id="2147472485" r:id="rId16"/>
    <p:sldId id="2145707621" r:id="rId17"/>
    <p:sldId id="2145707635" r:id="rId18"/>
    <p:sldId id="2145706819" r:id="rId19"/>
    <p:sldId id="2147472475" r:id="rId20"/>
    <p:sldId id="2145707622" r:id="rId21"/>
    <p:sldId id="2145707624" r:id="rId22"/>
    <p:sldId id="2147472473" r:id="rId23"/>
    <p:sldId id="2145707640" r:id="rId24"/>
    <p:sldId id="2145707641" r:id="rId25"/>
    <p:sldId id="2145707638" r:id="rId26"/>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Kastoryano" initials="CK" lastIdx="2" clrIdx="0">
    <p:extLst>
      <p:ext uri="{19B8F6BF-5375-455C-9EA6-DF929625EA0E}">
        <p15:presenceInfo xmlns:p15="http://schemas.microsoft.com/office/powerpoint/2012/main" userId="S::chloe.kastoryano@england.nhs.uk::d06be674-41f8-4819-b00a-23621c661872" providerId="AD"/>
      </p:ext>
    </p:extLst>
  </p:cmAuthor>
  <p:cmAuthor id="2" name="Gary" initials="G" lastIdx="1" clrIdx="1">
    <p:extLst>
      <p:ext uri="{19B8F6BF-5375-455C-9EA6-DF929625EA0E}">
        <p15:presenceInfo xmlns:p15="http://schemas.microsoft.com/office/powerpoint/2012/main" userId="S::GaryBouch@england.nhs.uk::d0b3d70a-0cab-4a84-bdae-3b1e176699fb" providerId="AD"/>
      </p:ext>
    </p:extLst>
  </p:cmAuthor>
  <p:cmAuthor id="3" name="Lynnette Lee" initials="LL" lastIdx="1" clrIdx="2">
    <p:extLst>
      <p:ext uri="{19B8F6BF-5375-455C-9EA6-DF929625EA0E}">
        <p15:presenceInfo xmlns:p15="http://schemas.microsoft.com/office/powerpoint/2012/main" userId="S::Lynnette.Lee@improvement.nhs.uk::19d358de-42e0-4959-b5a5-3531aa3f2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D5A"/>
    <a:srgbClr val="7C2855"/>
    <a:srgbClr val="E98787"/>
    <a:srgbClr val="E490E4"/>
    <a:srgbClr val="7B3535"/>
    <a:srgbClr val="AE2573"/>
    <a:srgbClr val="033F85"/>
    <a:srgbClr val="385723"/>
    <a:srgbClr val="1F4E79"/>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3CC86-AF57-4CFF-82B0-76C5C861C854}" v="38" dt="2024-04-25T10:32:11.299"/>
    <p1510:client id="{E1AD291E-8E33-4F52-94CD-641F9BCC06B4}" v="13" dt="2024-04-25T10:32:22.909"/>
    <p1510:client id="{F8BF321D-6993-4769-BD06-B24ECFF1DB13}" v="10" dt="2024-04-25T10:14:07.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notesViewPr>
    <p:cSldViewPr snapToGrid="0">
      <p:cViewPr varScale="1">
        <p:scale>
          <a:sx n="66" d="100"/>
          <a:sy n="66" d="100"/>
        </p:scale>
        <p:origin x="0" y="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tton" userId="0023f0a6-da72-4cc7-8a90-c3ca9e2eb237" providerId="ADAL" clId="{E1AD291E-8E33-4F52-94CD-641F9BCC06B4}"/>
    <pc:docChg chg="modSld">
      <pc:chgData name="James Hatton" userId="0023f0a6-da72-4cc7-8a90-c3ca9e2eb237" providerId="ADAL" clId="{E1AD291E-8E33-4F52-94CD-641F9BCC06B4}" dt="2024-04-25T10:32:22.909" v="12" actId="20577"/>
      <pc:docMkLst>
        <pc:docMk/>
      </pc:docMkLst>
      <pc:sldChg chg="modSp mod">
        <pc:chgData name="James Hatton" userId="0023f0a6-da72-4cc7-8a90-c3ca9e2eb237" providerId="ADAL" clId="{E1AD291E-8E33-4F52-94CD-641F9BCC06B4}" dt="2024-04-25T10:32:22.909" v="12" actId="20577"/>
        <pc:sldMkLst>
          <pc:docMk/>
          <pc:sldMk cId="2822725428" sldId="2145707568"/>
        </pc:sldMkLst>
        <pc:spChg chg="mod">
          <ac:chgData name="James Hatton" userId="0023f0a6-da72-4cc7-8a90-c3ca9e2eb237" providerId="ADAL" clId="{E1AD291E-8E33-4F52-94CD-641F9BCC06B4}" dt="2024-04-25T10:32:22.909" v="12" actId="20577"/>
          <ac:spMkLst>
            <pc:docMk/>
            <pc:sldMk cId="2822725428" sldId="2145707568"/>
            <ac:spMk id="6" creationId="{0D9557BA-97C6-1086-3F10-09BB3CC3F563}"/>
          </ac:spMkLst>
        </pc:spChg>
      </pc:sldChg>
    </pc:docChg>
  </pc:docChgLst>
  <pc:docChgLst>
    <pc:chgData name="Chloe Kastoryano" userId="S::chloe.kastoryano@england.nhs.uk::d06be674-41f8-4819-b00a-23621c661872" providerId="AD" clId="Web-{5443CC86-AF57-4CFF-82B0-76C5C861C854}"/>
    <pc:docChg chg="addSld delSld modSld">
      <pc:chgData name="Chloe Kastoryano" userId="S::chloe.kastoryano@england.nhs.uk::d06be674-41f8-4819-b00a-23621c661872" providerId="AD" clId="Web-{5443CC86-AF57-4CFF-82B0-76C5C861C854}" dt="2024-04-25T10:32:11.299" v="36" actId="20577"/>
      <pc:docMkLst>
        <pc:docMk/>
      </pc:docMkLst>
      <pc:sldChg chg="addSp delSp modSp new mod modClrScheme chgLayout">
        <pc:chgData name="Chloe Kastoryano" userId="S::chloe.kastoryano@england.nhs.uk::d06be674-41f8-4819-b00a-23621c661872" providerId="AD" clId="Web-{5443CC86-AF57-4CFF-82B0-76C5C861C854}" dt="2024-04-25T10:32:11.299" v="36" actId="20577"/>
        <pc:sldMkLst>
          <pc:docMk/>
          <pc:sldMk cId="703647589" sldId="2147472485"/>
        </pc:sldMkLst>
        <pc:spChg chg="mod ord">
          <ac:chgData name="Chloe Kastoryano" userId="S::chloe.kastoryano@england.nhs.uk::d06be674-41f8-4819-b00a-23621c661872" providerId="AD" clId="Web-{5443CC86-AF57-4CFF-82B0-76C5C861C854}" dt="2024-04-25T10:32:11.299" v="36" actId="20577"/>
          <ac:spMkLst>
            <pc:docMk/>
            <pc:sldMk cId="703647589" sldId="2147472485"/>
            <ac:spMk id="2" creationId="{EA380D8B-FD02-FDE8-817D-0E57246992D0}"/>
          </ac:spMkLst>
        </pc:spChg>
        <pc:spChg chg="del">
          <ac:chgData name="Chloe Kastoryano" userId="S::chloe.kastoryano@england.nhs.uk::d06be674-41f8-4819-b00a-23621c661872" providerId="AD" clId="Web-{5443CC86-AF57-4CFF-82B0-76C5C861C854}" dt="2024-04-25T10:31:17.516" v="6"/>
          <ac:spMkLst>
            <pc:docMk/>
            <pc:sldMk cId="703647589" sldId="2147472485"/>
            <ac:spMk id="3" creationId="{B8E2696B-AA19-D449-6BCC-F9228994619A}"/>
          </ac:spMkLst>
        </pc:spChg>
        <pc:spChg chg="del">
          <ac:chgData name="Chloe Kastoryano" userId="S::chloe.kastoryano@england.nhs.uk::d06be674-41f8-4819-b00a-23621c661872" providerId="AD" clId="Web-{5443CC86-AF57-4CFF-82B0-76C5C861C854}" dt="2024-04-25T10:31:17.516" v="6"/>
          <ac:spMkLst>
            <pc:docMk/>
            <pc:sldMk cId="703647589" sldId="2147472485"/>
            <ac:spMk id="4" creationId="{8CFAF6B1-4374-FC5A-9542-DD6F68013E2D}"/>
          </ac:spMkLst>
        </pc:spChg>
        <pc:spChg chg="mod ord modVis">
          <ac:chgData name="Chloe Kastoryano" userId="S::chloe.kastoryano@england.nhs.uk::d06be674-41f8-4819-b00a-23621c661872" providerId="AD" clId="Web-{5443CC86-AF57-4CFF-82B0-76C5C861C854}" dt="2024-04-25T10:31:38.392" v="8"/>
          <ac:spMkLst>
            <pc:docMk/>
            <pc:sldMk cId="703647589" sldId="2147472485"/>
            <ac:spMk id="5" creationId="{4031F960-E960-1B01-7BB2-87CD1AC32395}"/>
          </ac:spMkLst>
        </pc:spChg>
        <pc:spChg chg="add del mod ord">
          <ac:chgData name="Chloe Kastoryano" userId="S::chloe.kastoryano@england.nhs.uk::d06be674-41f8-4819-b00a-23621c661872" providerId="AD" clId="Web-{5443CC86-AF57-4CFF-82B0-76C5C861C854}" dt="2024-04-25T10:31:38.392" v="8"/>
          <ac:spMkLst>
            <pc:docMk/>
            <pc:sldMk cId="703647589" sldId="2147472485"/>
            <ac:spMk id="6" creationId="{F1BAE196-0427-4EAB-5053-87AC842E01E9}"/>
          </ac:spMkLst>
        </pc:spChg>
      </pc:sldChg>
      <pc:sldChg chg="new del">
        <pc:chgData name="Chloe Kastoryano" userId="S::chloe.kastoryano@england.nhs.uk::d06be674-41f8-4819-b00a-23621c661872" providerId="AD" clId="Web-{5443CC86-AF57-4CFF-82B0-76C5C861C854}" dt="2024-04-25T10:31:57.283" v="24"/>
        <pc:sldMkLst>
          <pc:docMk/>
          <pc:sldMk cId="744645254" sldId="21474724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1790A331-7ADD-4391-8CA5-606C9BFD26F5}" type="datetimeFigureOut">
              <a:rPr lang="en-GB" smtClean="0"/>
              <a:t>25/04/2024</a:t>
            </a:fld>
            <a:endParaRPr lang="en-GB"/>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002AE991-F138-4FD8-982E-957F3CA6A0F6}" type="datetimeFigureOut">
              <a:rPr lang="en-GB" smtClean="0"/>
              <a:t>25/04/2024</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a:t>
            </a:fld>
            <a:endParaRPr lang="en-GB"/>
          </a:p>
        </p:txBody>
      </p:sp>
    </p:spTree>
    <p:extLst>
      <p:ext uri="{BB962C8B-B14F-4D97-AF65-F5344CB8AC3E}">
        <p14:creationId xmlns:p14="http://schemas.microsoft.com/office/powerpoint/2010/main" val="172072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2950492f5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g132950492f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The MHS was established in 2016 as the Model Hospital, following the Carter report- to help trusts to identify unwarranted variation and to help drive improv using data from trusts and providers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In 2020 this was then expanded, and the data aggregated to a system level to allow trusts to now view their data at system (ICB) level. You can view your trusts data, and also the data of other trusts that are within your system</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The MHS provides data on healthcare activity, theatre productivity, diagnostics, workforce and so on. We have over 20,000 sets of data on the platform.</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Within that we have data covering acute, community, ambulance and mental health services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We encourage trusts or systems to put their own local perspectives on to the data to understand what’s happening locally or within their system</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The MHS is all freely available to anyone and everyone who works in the NHS – from Board to ward</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So please do register and login in at model.nhs.uk</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Make sure you use your NHS email address when registering so we know you work in NHS and can approve your access quickly</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a:t>
            </a:fld>
            <a:endParaRPr lang="en-GB"/>
          </a:p>
        </p:txBody>
      </p:sp>
    </p:spTree>
    <p:extLst>
      <p:ext uri="{BB962C8B-B14F-4D97-AF65-F5344CB8AC3E}">
        <p14:creationId xmlns:p14="http://schemas.microsoft.com/office/powerpoint/2010/main" val="212148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One of the key function of the MHS is to be a benchmarking tool – it allows trusts to benchmark against their peers - this allows providers to compare their own performance against others to help identify ops for improv.</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When you select a data set to look at a chart like the on displayed on the screen here will appear.</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Your trust or system will be the black bar</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You peer trusts or systems in grey</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We produce a recommended peer list and this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is based on the trusts most similar to yours, in terms of factors that determine your productivity (cost per WAU).</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You do have the function to change your peer list so that you can compare your productivity and performance, and benchmark against other similar trusts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You might use a different peer lists for different topic areas - for example, for the different clinical service lines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Choosing peers with a similar size, case mix and other characteristics will help you identify warranted and unwarranted variation</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And below each chart you will find information about the data sources, methodology, when it will be updated and support with interpreting this information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On each chart you also have the function to view it as a table or trendline when available, and you can also download the data in to an excel document.</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a:p>
        </p:txBody>
      </p:sp>
    </p:spTree>
    <p:extLst>
      <p:ext uri="{BB962C8B-B14F-4D97-AF65-F5344CB8AC3E}">
        <p14:creationId xmlns:p14="http://schemas.microsoft.com/office/powerpoint/2010/main" val="230502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Another key function of the MHS is that it identifies opportunities for improvement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Pulls together ops arising from the metrics on MHS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Gives systems or providers areas of interest they may want to look in to for where their opportunities may lie</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Opps for improv are some of the areas where you have the greatest potential to improve productivity, either by doing more for the same cost or reducing spend.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you can then apply local information to these figures to understand why these areas are highlighted as an opportunity</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always use the latest available data.</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To find your opportunities click on the browse button, top left of and then you’ll see the </a:t>
            </a:r>
            <a:r>
              <a:rPr lang="en-GB" sz="1800" err="1">
                <a:effectLst/>
                <a:latin typeface="Calibri" panose="020F0502020204030204" pitchFamily="34" charset="0"/>
                <a:ea typeface="Calibri" panose="020F0502020204030204" pitchFamily="34" charset="0"/>
                <a:cs typeface="Calibri" panose="020F0502020204030204" pitchFamily="34" charset="0"/>
              </a:rPr>
              <a:t>opps</a:t>
            </a:r>
            <a:r>
              <a:rPr lang="en-GB" sz="1800">
                <a:effectLst/>
                <a:latin typeface="Calibri" panose="020F0502020204030204" pitchFamily="34" charset="0"/>
                <a:ea typeface="Calibri" panose="020F0502020204030204" pitchFamily="34" charset="0"/>
                <a:cs typeface="Calibri" panose="020F0502020204030204" pitchFamily="34" charset="0"/>
              </a:rPr>
              <a:t> for improv tab just below it.</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5</a:t>
            </a:fld>
            <a:endParaRPr lang="en-GB"/>
          </a:p>
        </p:txBody>
      </p:sp>
    </p:spTree>
    <p:extLst>
      <p:ext uri="{BB962C8B-B14F-4D97-AF65-F5344CB8AC3E}">
        <p14:creationId xmlns:p14="http://schemas.microsoft.com/office/powerpoint/2010/main" val="134176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You can also look at your highlighted metrics. Those with the warning triangle</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MHS will go through various metrics and identify ones to alert you to</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are metrics where your system or trust is in the least desirable quartile or is not meeting a benchmark or standard.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highlighted metrics may warrant further investigation to determine whether there are any opportunities for improvement.</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To find your highlighted metrics click on the browse button, top left of and then you’ll see the tab just below it, next to the </a:t>
            </a:r>
            <a:r>
              <a:rPr lang="en-GB" sz="1800" err="1">
                <a:effectLst/>
                <a:latin typeface="Calibri" panose="020F0502020204030204" pitchFamily="34" charset="0"/>
                <a:ea typeface="Calibri" panose="020F0502020204030204" pitchFamily="34" charset="0"/>
                <a:cs typeface="Calibri" panose="020F0502020204030204" pitchFamily="34" charset="0"/>
              </a:rPr>
              <a:t>opps</a:t>
            </a:r>
            <a:r>
              <a:rPr lang="en-GB" sz="1800">
                <a:effectLst/>
                <a:latin typeface="Calibri" panose="020F0502020204030204" pitchFamily="34" charset="0"/>
                <a:ea typeface="Calibri" panose="020F0502020204030204" pitchFamily="34" charset="0"/>
                <a:cs typeface="Calibri" panose="020F0502020204030204" pitchFamily="34" charset="0"/>
              </a:rPr>
              <a:t> for improv one.</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6</a:t>
            </a:fld>
            <a:endParaRPr lang="en-GB"/>
          </a:p>
        </p:txBody>
      </p:sp>
    </p:spTree>
    <p:extLst>
      <p:ext uri="{BB962C8B-B14F-4D97-AF65-F5344CB8AC3E}">
        <p14:creationId xmlns:p14="http://schemas.microsoft.com/office/powerpoint/2010/main" val="336720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A I mentioned earlier, Model Hospital evolved in to the MHS in 2020 to support system wide working  -  the system provides clinical improvement data reflecting getting it right first time programme (GIRFT) and National Consultants information Programme (NCIP)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Opportunities for improvement and highlighted metrics are available at system levels</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And we work closely with ICBS (integrated care boards) to collaborate at a system level</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And all the data I mentioned before, theatre, workforce and different sector level data is available at the system level too.</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You can easily switch your views between provider and system. When you’re logged in, at the top right of your screen you can switch from a provider to system view</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Also when you are on a chart viewing a particular data set there is a toggle at the top which allows you to switch between system and provider views. We will show you how to do this in the live demo.</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7</a:t>
            </a:fld>
            <a:endParaRPr lang="en-GB"/>
          </a:p>
        </p:txBody>
      </p:sp>
    </p:spTree>
    <p:extLst>
      <p:ext uri="{BB962C8B-B14F-4D97-AF65-F5344CB8AC3E}">
        <p14:creationId xmlns:p14="http://schemas.microsoft.com/office/powerpoint/2010/main" val="394341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16</a:t>
            </a:fld>
            <a:endParaRPr lang="en-GB"/>
          </a:p>
        </p:txBody>
      </p:sp>
    </p:spTree>
    <p:extLst>
      <p:ext uri="{BB962C8B-B14F-4D97-AF65-F5344CB8AC3E}">
        <p14:creationId xmlns:p14="http://schemas.microsoft.com/office/powerpoint/2010/main" val="168362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2950492f5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132950492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_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ormAutofit/>
          </a:bodyPr>
          <a:lstStyle>
            <a:lvl1pPr algn="ctr">
              <a:defRPr sz="5400">
                <a:solidFill>
                  <a:srgbClr val="00308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solidFill>
                  <a:srgbClr val="0072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6949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_normal">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9910314" cy="747683"/>
          </a:xfrm>
        </p:spPr>
        <p:txBody>
          <a:bodyPr/>
          <a:lstStyle>
            <a:lvl1pPr>
              <a:defRPr>
                <a:solidFill>
                  <a:srgbClr val="005EB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199" y="1362974"/>
            <a:ext cx="11031071" cy="4813989"/>
          </a:xfrm>
        </p:spPr>
        <p:txBody>
          <a:bodyPr/>
          <a:lstStyle>
            <a:lvl1pPr>
              <a:buClr>
                <a:schemeClr val="accent1"/>
              </a:buClr>
              <a:defRPr>
                <a:latin typeface="Arial" panose="020B0604020202020204" pitchFamily="34" charset="0"/>
                <a:cs typeface="Arial" panose="020B0604020202020204" pitchFamily="34" charset="0"/>
              </a:defRPr>
            </a:lvl1pPr>
            <a:lvl2pPr>
              <a:buClr>
                <a:schemeClr val="accent1"/>
              </a:buClr>
              <a:defRPr>
                <a:latin typeface="Arial" panose="020B0604020202020204" pitchFamily="34" charset="0"/>
                <a:cs typeface="Arial" panose="020B0604020202020204" pitchFamily="34" charset="0"/>
              </a:defRPr>
            </a:lvl2pPr>
            <a:lvl3pPr>
              <a:buClr>
                <a:schemeClr val="accent1"/>
              </a:buClr>
              <a:defRPr>
                <a:latin typeface="Arial" panose="020B0604020202020204" pitchFamily="34" charset="0"/>
                <a:cs typeface="Arial" panose="020B0604020202020204" pitchFamily="34" charset="0"/>
              </a:defRPr>
            </a:lvl3pPr>
            <a:lvl4pPr>
              <a:buClr>
                <a:schemeClr val="accent1"/>
              </a:buClr>
              <a:defRPr>
                <a:latin typeface="Arial" panose="020B0604020202020204" pitchFamily="34" charset="0"/>
                <a:cs typeface="Arial" panose="020B0604020202020204" pitchFamily="34" charset="0"/>
              </a:defRPr>
            </a:lvl4pPr>
            <a:lvl5pPr>
              <a:buClr>
                <a:schemeClr val="accent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MHS - with logo">
    <p:spTree>
      <p:nvGrpSpPr>
        <p:cNvPr id="1" name=""/>
        <p:cNvGrpSpPr/>
        <p:nvPr/>
      </p:nvGrpSpPr>
      <p:grpSpPr>
        <a:xfrm>
          <a:off x="0" y="0"/>
          <a:ext cx="0" cy="0"/>
          <a:chOff x="0" y="0"/>
          <a:chExt cx="0" cy="0"/>
        </a:xfrm>
      </p:grpSpPr>
      <p:sp>
        <p:nvSpPr>
          <p:cNvPr id="2" name="Title 1"/>
          <p:cNvSpPr>
            <a:spLocks noGrp="1"/>
          </p:cNvSpPr>
          <p:nvPr>
            <p:ph type="title"/>
          </p:nvPr>
        </p:nvSpPr>
        <p:spPr>
          <a:xfrm>
            <a:off x="-10086" y="536944"/>
            <a:ext cx="12191999" cy="747683"/>
          </a:xfrm>
        </p:spPr>
        <p:txBody>
          <a:bodyPr/>
          <a:lstStyle>
            <a:lvl1pPr algn="ctr">
              <a:defRPr>
                <a:solidFill>
                  <a:srgbClr val="7C2855"/>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30841" y="1362974"/>
            <a:ext cx="11710147" cy="4511897"/>
          </a:xfrm>
        </p:spPr>
        <p:txBody>
          <a:bodyPr>
            <a:normAutofit/>
          </a:bodyPr>
          <a:lstStyle>
            <a:lvl1pPr marL="228600" indent="-228600">
              <a:buClr>
                <a:srgbClr val="7C2855"/>
              </a:buClr>
              <a:buFont typeface="Wingdings" panose="05000000000000000000" pitchFamily="2" charset="2"/>
              <a:buChar char="§"/>
              <a:defRPr sz="2000">
                <a:latin typeface="Arial" panose="020B0604020202020204" pitchFamily="34" charset="0"/>
                <a:cs typeface="Arial" panose="020B0604020202020204" pitchFamily="34" charset="0"/>
              </a:defRPr>
            </a:lvl1pPr>
            <a:lvl2pPr marL="685800" indent="-228600">
              <a:buClr>
                <a:srgbClr val="7C2855"/>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143000" indent="-228600">
              <a:buClr>
                <a:srgbClr val="7C2855"/>
              </a:buClr>
              <a:buFont typeface="Wingdings" panose="05000000000000000000" pitchFamily="2" charset="2"/>
              <a:buChar char="§"/>
              <a:defRPr sz="1600">
                <a:latin typeface="Arial" panose="020B0604020202020204" pitchFamily="34" charset="0"/>
                <a:cs typeface="Arial" panose="020B0604020202020204" pitchFamily="34" charset="0"/>
              </a:defRPr>
            </a:lvl3pPr>
            <a:lvl4pPr marL="1600200" indent="-228600">
              <a:buClr>
                <a:srgbClr val="7C2855"/>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Clr>
                <a:srgbClr val="7C2855"/>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clipart&#10;&#10;Description generated with very high confidence">
            <a:extLst>
              <a:ext uri="{FF2B5EF4-FFF2-40B4-BE49-F238E27FC236}">
                <a16:creationId xmlns:a16="http://schemas.microsoft.com/office/drawing/2014/main" id="{A020EFBC-A870-4442-A6EC-F9B1CAA047BC}"/>
              </a:ext>
            </a:extLst>
          </p:cNvPr>
          <p:cNvPicPr>
            <a:picLocks noChangeAspect="1"/>
          </p:cNvPicPr>
          <p:nvPr userDrawn="1"/>
        </p:nvPicPr>
        <p:blipFill>
          <a:blip r:embed="rId2"/>
          <a:stretch>
            <a:fillRect/>
          </a:stretch>
        </p:blipFill>
        <p:spPr>
          <a:xfrm>
            <a:off x="10860333" y="250505"/>
            <a:ext cx="1080655" cy="436418"/>
          </a:xfrm>
          <a:prstGeom prst="rect">
            <a:avLst/>
          </a:prstGeom>
        </p:spPr>
      </p:pic>
      <p:sp>
        <p:nvSpPr>
          <p:cNvPr id="6" name="TextBox 5">
            <a:extLst>
              <a:ext uri="{FF2B5EF4-FFF2-40B4-BE49-F238E27FC236}">
                <a16:creationId xmlns:a16="http://schemas.microsoft.com/office/drawing/2014/main" id="{401DA9F4-E20A-4E3F-BBCA-D29EC1BCB7D0}"/>
              </a:ext>
            </a:extLst>
          </p:cNvPr>
          <p:cNvSpPr txBox="1"/>
          <p:nvPr userDrawn="1"/>
        </p:nvSpPr>
        <p:spPr>
          <a:xfrm>
            <a:off x="0" y="6551542"/>
            <a:ext cx="662609" cy="230832"/>
          </a:xfrm>
          <a:prstGeom prst="rect">
            <a:avLst/>
          </a:prstGeom>
          <a:noFill/>
        </p:spPr>
        <p:txBody>
          <a:bodyPr wrap="square" rtlCol="0">
            <a:spAutoFit/>
          </a:bodyPr>
          <a:lstStyle/>
          <a:p>
            <a:pPr algn="l"/>
            <a:r>
              <a:rPr lang="en-US" sz="900" b="1">
                <a:solidFill>
                  <a:srgbClr val="7C2855"/>
                </a:solidFill>
                <a:latin typeface="Arial" panose="020B0604020202020204" pitchFamily="34" charset="0"/>
                <a:cs typeface="Arial" panose="020B0604020202020204" pitchFamily="34" charset="0"/>
              </a:rPr>
              <a:t>Slide </a:t>
            </a:r>
            <a:fld id="{34F92BC6-D7C3-584B-87F2-0B845776A5AD}" type="slidenum">
              <a:rPr lang="en-US" sz="900" b="1" smtClean="0">
                <a:solidFill>
                  <a:srgbClr val="7C2855"/>
                </a:solidFill>
                <a:latin typeface="Arial" panose="020B0604020202020204" pitchFamily="34" charset="0"/>
                <a:cs typeface="Arial" panose="020B0604020202020204" pitchFamily="34" charset="0"/>
              </a:rPr>
              <a:pPr algn="l"/>
              <a:t>‹#›</a:t>
            </a:fld>
            <a:endParaRPr lang="en-US" sz="900" b="1">
              <a:solidFill>
                <a:srgbClr val="7C285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144653D-9A1D-4AB0-B4D1-470279D980DC}"/>
              </a:ext>
            </a:extLst>
          </p:cNvPr>
          <p:cNvPicPr>
            <a:picLocks noChangeAspect="1"/>
          </p:cNvPicPr>
          <p:nvPr userDrawn="1"/>
        </p:nvPicPr>
        <p:blipFill>
          <a:blip r:embed="rId3"/>
          <a:stretch>
            <a:fillRect/>
          </a:stretch>
        </p:blipFill>
        <p:spPr>
          <a:xfrm>
            <a:off x="0" y="6197212"/>
            <a:ext cx="12192000" cy="660788"/>
          </a:xfrm>
          <a:prstGeom prst="rect">
            <a:avLst/>
          </a:prstGeom>
        </p:spPr>
      </p:pic>
    </p:spTree>
    <p:extLst>
      <p:ext uri="{BB962C8B-B14F-4D97-AF65-F5344CB8AC3E}">
        <p14:creationId xmlns:p14="http://schemas.microsoft.com/office/powerpoint/2010/main" val="167410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MHS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0" y="533289"/>
            <a:ext cx="12192000" cy="747683"/>
          </a:xfrm>
        </p:spPr>
        <p:txBody>
          <a:bodyPr/>
          <a:lstStyle>
            <a:lvl1pPr algn="ctr">
              <a:defRPr>
                <a:solidFill>
                  <a:srgbClr val="7C2855"/>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30841" y="1362974"/>
            <a:ext cx="11710147" cy="4511897"/>
          </a:xfrm>
        </p:spPr>
        <p:txBody>
          <a:bodyPr>
            <a:normAutofit/>
          </a:bodyPr>
          <a:lstStyle>
            <a:lvl1pPr marL="228600" indent="-228600">
              <a:buClr>
                <a:srgbClr val="7C2855"/>
              </a:buClr>
              <a:buFont typeface="Wingdings" panose="05000000000000000000" pitchFamily="2" charset="2"/>
              <a:buChar char="§"/>
              <a:defRPr sz="2000">
                <a:latin typeface="Arial" panose="020B0604020202020204" pitchFamily="34" charset="0"/>
                <a:cs typeface="Arial" panose="020B0604020202020204" pitchFamily="34" charset="0"/>
              </a:defRPr>
            </a:lvl1pPr>
            <a:lvl2pPr marL="685800" indent="-228600">
              <a:buClr>
                <a:srgbClr val="7C2855"/>
              </a:buClr>
              <a:buFont typeface="Wingdings" panose="05000000000000000000" pitchFamily="2" charset="2"/>
              <a:buChar char="§"/>
              <a:defRPr sz="1800">
                <a:latin typeface="Arial" panose="020B0604020202020204" pitchFamily="34" charset="0"/>
                <a:cs typeface="Arial" panose="020B0604020202020204" pitchFamily="34" charset="0"/>
              </a:defRPr>
            </a:lvl2pPr>
            <a:lvl3pPr marL="1143000" indent="-228600">
              <a:buClr>
                <a:srgbClr val="7C2855"/>
              </a:buClr>
              <a:buFont typeface="Wingdings" panose="05000000000000000000" pitchFamily="2" charset="2"/>
              <a:buChar char="§"/>
              <a:defRPr sz="1600">
                <a:latin typeface="Arial" panose="020B0604020202020204" pitchFamily="34" charset="0"/>
                <a:cs typeface="Arial" panose="020B0604020202020204" pitchFamily="34" charset="0"/>
              </a:defRPr>
            </a:lvl3pPr>
            <a:lvl4pPr marL="1600200" indent="-228600">
              <a:buClr>
                <a:srgbClr val="7C2855"/>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Clr>
                <a:srgbClr val="7C2855"/>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clipart&#10;&#10;Description generated with very high confidence">
            <a:extLst>
              <a:ext uri="{FF2B5EF4-FFF2-40B4-BE49-F238E27FC236}">
                <a16:creationId xmlns:a16="http://schemas.microsoft.com/office/drawing/2014/main" id="{A020EFBC-A870-4442-A6EC-F9B1CAA047BC}"/>
              </a:ext>
            </a:extLst>
          </p:cNvPr>
          <p:cNvPicPr>
            <a:picLocks noChangeAspect="1"/>
          </p:cNvPicPr>
          <p:nvPr userDrawn="1"/>
        </p:nvPicPr>
        <p:blipFill>
          <a:blip r:embed="rId2"/>
          <a:stretch>
            <a:fillRect/>
          </a:stretch>
        </p:blipFill>
        <p:spPr>
          <a:xfrm>
            <a:off x="10860333" y="250505"/>
            <a:ext cx="1080655" cy="436418"/>
          </a:xfrm>
          <a:prstGeom prst="rect">
            <a:avLst/>
          </a:prstGeom>
        </p:spPr>
      </p:pic>
      <p:sp>
        <p:nvSpPr>
          <p:cNvPr id="6" name="TextBox 5">
            <a:extLst>
              <a:ext uri="{FF2B5EF4-FFF2-40B4-BE49-F238E27FC236}">
                <a16:creationId xmlns:a16="http://schemas.microsoft.com/office/drawing/2014/main" id="{401DA9F4-E20A-4E3F-BBCA-D29EC1BCB7D0}"/>
              </a:ext>
            </a:extLst>
          </p:cNvPr>
          <p:cNvSpPr txBox="1"/>
          <p:nvPr userDrawn="1"/>
        </p:nvSpPr>
        <p:spPr>
          <a:xfrm>
            <a:off x="0" y="6551542"/>
            <a:ext cx="662609" cy="230832"/>
          </a:xfrm>
          <a:prstGeom prst="rect">
            <a:avLst/>
          </a:prstGeom>
          <a:noFill/>
        </p:spPr>
        <p:txBody>
          <a:bodyPr wrap="square" rtlCol="0">
            <a:spAutoFit/>
          </a:bodyPr>
          <a:lstStyle/>
          <a:p>
            <a:pPr algn="l"/>
            <a:r>
              <a:rPr lang="en-US" sz="900" b="1">
                <a:solidFill>
                  <a:srgbClr val="7C2855"/>
                </a:solidFill>
                <a:latin typeface="Arial" panose="020B0604020202020204" pitchFamily="34" charset="0"/>
                <a:cs typeface="Arial" panose="020B0604020202020204" pitchFamily="34" charset="0"/>
              </a:rPr>
              <a:t>Slide </a:t>
            </a:r>
            <a:fld id="{34F92BC6-D7C3-584B-87F2-0B845776A5AD}" type="slidenum">
              <a:rPr lang="en-US" sz="900" b="1" smtClean="0">
                <a:solidFill>
                  <a:srgbClr val="7C2855"/>
                </a:solidFill>
                <a:latin typeface="Arial" panose="020B0604020202020204" pitchFamily="34" charset="0"/>
                <a:cs typeface="Arial" panose="020B0604020202020204" pitchFamily="34" charset="0"/>
              </a:rPr>
              <a:pPr algn="l"/>
              <a:t>‹#›</a:t>
            </a:fld>
            <a:endParaRPr lang="en-US" sz="900" b="1">
              <a:solidFill>
                <a:srgbClr val="7C285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0C9FBA0-2686-46C7-A3DC-9B058E817EBF}"/>
              </a:ext>
            </a:extLst>
          </p:cNvPr>
          <p:cNvPicPr>
            <a:picLocks noChangeAspect="1"/>
          </p:cNvPicPr>
          <p:nvPr userDrawn="1"/>
        </p:nvPicPr>
        <p:blipFill>
          <a:blip r:embed="rId3"/>
          <a:stretch>
            <a:fillRect/>
          </a:stretch>
        </p:blipFill>
        <p:spPr>
          <a:xfrm>
            <a:off x="0" y="6197212"/>
            <a:ext cx="12192000" cy="660788"/>
          </a:xfrm>
          <a:prstGeom prst="rect">
            <a:avLst/>
          </a:prstGeom>
        </p:spPr>
      </p:pic>
    </p:spTree>
    <p:extLst>
      <p:ext uri="{BB962C8B-B14F-4D97-AF65-F5344CB8AC3E}">
        <p14:creationId xmlns:p14="http://schemas.microsoft.com/office/powerpoint/2010/main" val="220963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31FA-8F1C-45C4-9DB1-2E946FFBDFC1}"/>
              </a:ext>
            </a:extLst>
          </p:cNvPr>
          <p:cNvSpPr>
            <a:spLocks noGrp="1"/>
          </p:cNvSpPr>
          <p:nvPr>
            <p:ph type="title" hasCustomPrompt="1"/>
          </p:nvPr>
        </p:nvSpPr>
        <p:spPr>
          <a:xfrm>
            <a:off x="0" y="-119848"/>
            <a:ext cx="12192000" cy="7097696"/>
          </a:xfrm>
          <a:solidFill>
            <a:srgbClr val="7C2855"/>
          </a:solidFill>
        </p:spPr>
        <p:txBody>
          <a:bodyPr anchor="t">
            <a:normAutofit/>
          </a:bodyPr>
          <a:lstStyle>
            <a:lvl1pPr algn="ctr">
              <a:defRPr sz="5400">
                <a:solidFill>
                  <a:schemeClr val="bg1"/>
                </a:solidFill>
              </a:defRPr>
            </a:lvl1pPr>
          </a:lstStyle>
          <a:p>
            <a:r>
              <a:rPr lang="en-US"/>
              <a:t>Click to edit section title</a:t>
            </a:r>
            <a:endParaRPr lang="en-GB"/>
          </a:p>
        </p:txBody>
      </p:sp>
      <p:sp>
        <p:nvSpPr>
          <p:cNvPr id="6" name="TextBox 5">
            <a:extLst>
              <a:ext uri="{FF2B5EF4-FFF2-40B4-BE49-F238E27FC236}">
                <a16:creationId xmlns:a16="http://schemas.microsoft.com/office/drawing/2014/main" id="{F31E35DE-7AA1-4DB9-8661-AD4E23F58A4E}"/>
              </a:ext>
            </a:extLst>
          </p:cNvPr>
          <p:cNvSpPr txBox="1"/>
          <p:nvPr userDrawn="1"/>
        </p:nvSpPr>
        <p:spPr>
          <a:xfrm>
            <a:off x="0" y="6551542"/>
            <a:ext cx="662609" cy="230832"/>
          </a:xfrm>
          <a:prstGeom prst="rect">
            <a:avLst/>
          </a:prstGeom>
          <a:noFill/>
        </p:spPr>
        <p:txBody>
          <a:bodyPr wrap="square" rtlCol="0">
            <a:spAutoFit/>
          </a:bodyPr>
          <a:lstStyle/>
          <a:p>
            <a:pPr algn="l"/>
            <a:r>
              <a:rPr lang="en-US" sz="900" b="1">
                <a:solidFill>
                  <a:srgbClr val="7C2855"/>
                </a:solidFill>
                <a:latin typeface="Arial" panose="020B0604020202020204" pitchFamily="34" charset="0"/>
                <a:cs typeface="Arial" panose="020B0604020202020204" pitchFamily="34" charset="0"/>
              </a:rPr>
              <a:t>Slide </a:t>
            </a:r>
            <a:fld id="{34F92BC6-D7C3-584B-87F2-0B845776A5AD}" type="slidenum">
              <a:rPr lang="en-US" sz="900" b="1" smtClean="0">
                <a:solidFill>
                  <a:srgbClr val="7C2855"/>
                </a:solidFill>
                <a:latin typeface="Arial" panose="020B0604020202020204" pitchFamily="34" charset="0"/>
                <a:cs typeface="Arial" panose="020B0604020202020204" pitchFamily="34" charset="0"/>
              </a:rPr>
              <a:pPr algn="l"/>
              <a:t>‹#›</a:t>
            </a:fld>
            <a:endParaRPr lang="en-US" sz="900" b="1">
              <a:solidFill>
                <a:srgbClr val="7C28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57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1E35DE-7AA1-4DB9-8661-AD4E23F58A4E}"/>
              </a:ext>
            </a:extLst>
          </p:cNvPr>
          <p:cNvSpPr txBox="1"/>
          <p:nvPr userDrawn="1"/>
        </p:nvSpPr>
        <p:spPr>
          <a:xfrm>
            <a:off x="0" y="6551542"/>
            <a:ext cx="662609" cy="230832"/>
          </a:xfrm>
          <a:prstGeom prst="rect">
            <a:avLst/>
          </a:prstGeom>
          <a:noFill/>
        </p:spPr>
        <p:txBody>
          <a:bodyPr wrap="square" rtlCol="0">
            <a:spAutoFit/>
          </a:bodyPr>
          <a:lstStyle/>
          <a:p>
            <a:pPr algn="l"/>
            <a:r>
              <a:rPr lang="en-US" sz="900" b="1">
                <a:solidFill>
                  <a:srgbClr val="7C2855"/>
                </a:solidFill>
                <a:latin typeface="Arial" panose="020B0604020202020204" pitchFamily="34" charset="0"/>
                <a:cs typeface="Arial" panose="020B0604020202020204" pitchFamily="34" charset="0"/>
              </a:rPr>
              <a:t>Slide </a:t>
            </a:r>
            <a:fld id="{34F92BC6-D7C3-584B-87F2-0B845776A5AD}" type="slidenum">
              <a:rPr lang="en-US" sz="900" b="1" smtClean="0">
                <a:solidFill>
                  <a:srgbClr val="7C2855"/>
                </a:solidFill>
                <a:latin typeface="Arial" panose="020B0604020202020204" pitchFamily="34" charset="0"/>
                <a:cs typeface="Arial" panose="020B0604020202020204" pitchFamily="34" charset="0"/>
              </a:rPr>
              <a:pPr algn="l"/>
              <a:t>‹#›</a:t>
            </a:fld>
            <a:endParaRPr lang="en-US" sz="900" b="1">
              <a:solidFill>
                <a:srgbClr val="7C285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2AE78F1-D3FB-4542-B1C8-C7A9573549C5}"/>
              </a:ext>
            </a:extLst>
          </p:cNvPr>
          <p:cNvPicPr>
            <a:picLocks noChangeAspect="1"/>
          </p:cNvPicPr>
          <p:nvPr userDrawn="1"/>
        </p:nvPicPr>
        <p:blipFill>
          <a:blip r:embed="rId2"/>
          <a:stretch>
            <a:fillRect/>
          </a:stretch>
        </p:blipFill>
        <p:spPr>
          <a:xfrm>
            <a:off x="0" y="6197212"/>
            <a:ext cx="12192000" cy="660788"/>
          </a:xfrm>
          <a:prstGeom prst="rect">
            <a:avLst/>
          </a:prstGeom>
        </p:spPr>
      </p:pic>
      <p:pic>
        <p:nvPicPr>
          <p:cNvPr id="4" name="Picture 3" descr="A picture containing clipart&#10;&#10;Description generated with very high confidence">
            <a:extLst>
              <a:ext uri="{FF2B5EF4-FFF2-40B4-BE49-F238E27FC236}">
                <a16:creationId xmlns:a16="http://schemas.microsoft.com/office/drawing/2014/main" id="{8B4DBFC1-A4D8-4C9E-A99A-42FA7194C3AF}"/>
              </a:ext>
            </a:extLst>
          </p:cNvPr>
          <p:cNvPicPr>
            <a:picLocks noChangeAspect="1"/>
          </p:cNvPicPr>
          <p:nvPr userDrawn="1"/>
        </p:nvPicPr>
        <p:blipFill>
          <a:blip r:embed="rId3"/>
          <a:stretch>
            <a:fillRect/>
          </a:stretch>
        </p:blipFill>
        <p:spPr>
          <a:xfrm>
            <a:off x="10813472" y="146916"/>
            <a:ext cx="1080655" cy="436418"/>
          </a:xfrm>
          <a:prstGeom prst="rect">
            <a:avLst/>
          </a:prstGeom>
        </p:spPr>
      </p:pic>
    </p:spTree>
    <p:extLst>
      <p:ext uri="{BB962C8B-B14F-4D97-AF65-F5344CB8AC3E}">
        <p14:creationId xmlns:p14="http://schemas.microsoft.com/office/powerpoint/2010/main" val="340038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P_blank-screen">
    <p:spTree>
      <p:nvGrpSpPr>
        <p:cNvPr id="1" name=""/>
        <p:cNvGrpSpPr/>
        <p:nvPr/>
      </p:nvGrpSpPr>
      <p:grpSpPr>
        <a:xfrm>
          <a:off x="0" y="0"/>
          <a:ext cx="0" cy="0"/>
          <a:chOff x="0" y="0"/>
          <a:chExt cx="0" cy="0"/>
        </a:xfrm>
      </p:grpSpPr>
      <p:sp>
        <p:nvSpPr>
          <p:cNvPr id="2" name="Title 1"/>
          <p:cNvSpPr>
            <a:spLocks noGrp="1"/>
          </p:cNvSpPr>
          <p:nvPr>
            <p:ph type="title"/>
          </p:nvPr>
        </p:nvSpPr>
        <p:spPr>
          <a:xfrm>
            <a:off x="2205402" y="173237"/>
            <a:ext cx="8368384" cy="747683"/>
          </a:xfrm>
        </p:spPr>
        <p:txBody>
          <a:bodyPr/>
          <a:lstStyle>
            <a:lvl1pPr algn="ctr">
              <a:defRPr>
                <a:solidFill>
                  <a:srgbClr val="7C2855"/>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descr="A picture containing clipart&#10;&#10;Description generated with very high confidence">
            <a:extLst>
              <a:ext uri="{FF2B5EF4-FFF2-40B4-BE49-F238E27FC236}">
                <a16:creationId xmlns:a16="http://schemas.microsoft.com/office/drawing/2014/main" id="{0E43A8A9-585D-41F0-9514-79A7DF5A636D}"/>
              </a:ext>
            </a:extLst>
          </p:cNvPr>
          <p:cNvPicPr>
            <a:picLocks noChangeAspect="1"/>
          </p:cNvPicPr>
          <p:nvPr userDrawn="1"/>
        </p:nvPicPr>
        <p:blipFill>
          <a:blip r:embed="rId2"/>
          <a:stretch>
            <a:fillRect/>
          </a:stretch>
        </p:blipFill>
        <p:spPr>
          <a:xfrm>
            <a:off x="10813472" y="146916"/>
            <a:ext cx="1080655" cy="436418"/>
          </a:xfrm>
          <a:prstGeom prst="rect">
            <a:avLst/>
          </a:prstGeom>
        </p:spPr>
      </p:pic>
      <p:sp>
        <p:nvSpPr>
          <p:cNvPr id="7" name="TextBox 6">
            <a:extLst>
              <a:ext uri="{FF2B5EF4-FFF2-40B4-BE49-F238E27FC236}">
                <a16:creationId xmlns:a16="http://schemas.microsoft.com/office/drawing/2014/main" id="{9071E836-E51D-4105-A79E-F566884641BE}"/>
              </a:ext>
            </a:extLst>
          </p:cNvPr>
          <p:cNvSpPr txBox="1"/>
          <p:nvPr userDrawn="1"/>
        </p:nvSpPr>
        <p:spPr>
          <a:xfrm>
            <a:off x="0" y="6551542"/>
            <a:ext cx="662609" cy="230832"/>
          </a:xfrm>
          <a:prstGeom prst="rect">
            <a:avLst/>
          </a:prstGeom>
          <a:noFill/>
        </p:spPr>
        <p:txBody>
          <a:bodyPr wrap="square" rtlCol="0">
            <a:spAutoFit/>
          </a:bodyPr>
          <a:lstStyle/>
          <a:p>
            <a:pPr algn="l"/>
            <a:r>
              <a:rPr lang="en-US" sz="900" b="1">
                <a:solidFill>
                  <a:srgbClr val="7C2855"/>
                </a:solidFill>
                <a:latin typeface="Arial" panose="020B0604020202020204" pitchFamily="34" charset="0"/>
                <a:cs typeface="Arial" panose="020B0604020202020204" pitchFamily="34" charset="0"/>
              </a:rPr>
              <a:t>Slide </a:t>
            </a:r>
            <a:fld id="{34F92BC6-D7C3-584B-87F2-0B845776A5AD}" type="slidenum">
              <a:rPr lang="en-US" sz="900" b="1" smtClean="0">
                <a:solidFill>
                  <a:srgbClr val="7C2855"/>
                </a:solidFill>
                <a:latin typeface="Arial" panose="020B0604020202020204" pitchFamily="34" charset="0"/>
                <a:cs typeface="Arial" panose="020B0604020202020204" pitchFamily="34" charset="0"/>
              </a:rPr>
              <a:pPr algn="l"/>
              <a:t>‹#›</a:t>
            </a:fld>
            <a:endParaRPr lang="en-US" sz="900" b="1">
              <a:solidFill>
                <a:srgbClr val="7C2855"/>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975AF11-6935-4EF7-9F56-AE36E31252E3}"/>
              </a:ext>
            </a:extLst>
          </p:cNvPr>
          <p:cNvPicPr>
            <a:picLocks noChangeAspect="1"/>
          </p:cNvPicPr>
          <p:nvPr userDrawn="1"/>
        </p:nvPicPr>
        <p:blipFill>
          <a:blip r:embed="rId3"/>
          <a:stretch>
            <a:fillRect/>
          </a:stretch>
        </p:blipFill>
        <p:spPr>
          <a:xfrm>
            <a:off x="0" y="6197212"/>
            <a:ext cx="12192000" cy="660788"/>
          </a:xfrm>
          <a:prstGeom prst="rect">
            <a:avLst/>
          </a:prstGeom>
        </p:spPr>
      </p:pic>
    </p:spTree>
    <p:extLst>
      <p:ext uri="{BB962C8B-B14F-4D97-AF65-F5344CB8AC3E}">
        <p14:creationId xmlns:p14="http://schemas.microsoft.com/office/powerpoint/2010/main" val="25183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5"/>
          <p:cNvSpPr txBox="1"/>
          <p:nvPr/>
        </p:nvSpPr>
        <p:spPr>
          <a:xfrm>
            <a:off x="291314" y="6372536"/>
            <a:ext cx="64736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C9C9C9"/>
                </a:solidFill>
                <a:latin typeface="Arial"/>
                <a:ea typeface="Arial"/>
                <a:cs typeface="Arial"/>
                <a:sym typeface="Arial"/>
              </a:rPr>
              <a:t>‹#›</a:t>
            </a:fld>
            <a:r>
              <a:rPr lang="en-GB" sz="1200" b="0" i="0" u="none" strike="noStrike" cap="none">
                <a:solidFill>
                  <a:srgbClr val="C9C9C9"/>
                </a:solidFill>
                <a:latin typeface="Arial"/>
                <a:ea typeface="Arial"/>
                <a:cs typeface="Arial"/>
                <a:sym typeface="Arial"/>
              </a:rPr>
              <a:t> </a:t>
            </a:r>
            <a:r>
              <a:rPr lang="en-GB" sz="1200" b="0" i="0" u="none" strike="noStrike" cap="none">
                <a:solidFill>
                  <a:schemeClr val="accent3"/>
                </a:solidFill>
                <a:latin typeface="Arial"/>
                <a:ea typeface="Arial"/>
                <a:cs typeface="Arial"/>
                <a:sym typeface="Arial"/>
              </a:rPr>
              <a:t>  </a:t>
            </a:r>
            <a:r>
              <a:rPr lang="en-GB" sz="1200" b="0" i="0" u="none" strike="noStrike" cap="none">
                <a:solidFill>
                  <a:srgbClr val="005EB8"/>
                </a:solidFill>
                <a:latin typeface="Arial"/>
                <a:ea typeface="Arial"/>
                <a:cs typeface="Arial"/>
                <a:sym typeface="Arial"/>
              </a:rPr>
              <a:t>|</a:t>
            </a:r>
            <a:endParaRPr sz="1200" b="0" i="0" u="none" strike="noStrike" cap="none">
              <a:solidFill>
                <a:schemeClr val="accent3"/>
              </a:solidFill>
              <a:latin typeface="Arial"/>
              <a:ea typeface="Arial"/>
              <a:cs typeface="Arial"/>
              <a:sym typeface="Arial"/>
            </a:endParaRPr>
          </a:p>
        </p:txBody>
      </p:sp>
      <p:sp>
        <p:nvSpPr>
          <p:cNvPr id="23" name="Google Shape;23;p25"/>
          <p:cNvSpPr txBox="1">
            <a:spLocks noGrp="1"/>
          </p:cNvSpPr>
          <p:nvPr>
            <p:ph type="title"/>
          </p:nvPr>
        </p:nvSpPr>
        <p:spPr>
          <a:xfrm>
            <a:off x="781877" y="1037979"/>
            <a:ext cx="10641498" cy="6116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AF2375"/>
              </a:buClr>
              <a:buSzPts val="3600"/>
              <a:buFont typeface="Arial"/>
              <a:buNone/>
              <a:defRPr sz="3600" b="0">
                <a:solidFill>
                  <a:srgbClr val="AF237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body" idx="1"/>
          </p:nvPr>
        </p:nvSpPr>
        <p:spPr>
          <a:xfrm>
            <a:off x="781878" y="1833143"/>
            <a:ext cx="10641498" cy="2244128"/>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1000"/>
              </a:spcBef>
              <a:spcAft>
                <a:spcPts val="0"/>
              </a:spcAft>
              <a:buClr>
                <a:schemeClr val="dk1"/>
              </a:buClr>
              <a:buSzPts val="1400"/>
              <a:buChar char="•"/>
              <a:defRPr sz="1400">
                <a:latin typeface="Arial"/>
                <a:ea typeface="Arial"/>
                <a:cs typeface="Arial"/>
                <a:sym typeface="Arial"/>
              </a:defRPr>
            </a:lvl1pPr>
            <a:lvl2pPr marL="914400" lvl="1" indent="-317500" algn="l">
              <a:lnSpc>
                <a:spcPct val="90000"/>
              </a:lnSpc>
              <a:spcBef>
                <a:spcPts val="500"/>
              </a:spcBef>
              <a:spcAft>
                <a:spcPts val="0"/>
              </a:spcAft>
              <a:buClr>
                <a:schemeClr val="dk1"/>
              </a:buClr>
              <a:buSzPts val="1400"/>
              <a:buChar char="•"/>
              <a:defRPr sz="1400">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Char char="•"/>
              <a:defRPr sz="14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17500" algn="l">
              <a:lnSpc>
                <a:spcPct val="90000"/>
              </a:lnSpc>
              <a:spcBef>
                <a:spcPts val="500"/>
              </a:spcBef>
              <a:spcAft>
                <a:spcPts val="0"/>
              </a:spcAft>
              <a:buClr>
                <a:schemeClr val="dk1"/>
              </a:buClr>
              <a:buSzPts val="1400"/>
              <a:buChar char="•"/>
              <a:defRPr sz="1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25"/>
          <p:cNvPicPr preferRelativeResize="0"/>
          <p:nvPr/>
        </p:nvPicPr>
        <p:blipFill rotWithShape="1">
          <a:blip r:embed="rId2">
            <a:alphaModFix/>
          </a:blip>
          <a:srcRect/>
          <a:stretch/>
        </p:blipFill>
        <p:spPr>
          <a:xfrm>
            <a:off x="0" y="6197212"/>
            <a:ext cx="12192000" cy="660788"/>
          </a:xfrm>
          <a:prstGeom prst="rect">
            <a:avLst/>
          </a:prstGeom>
          <a:noFill/>
          <a:ln>
            <a:noFill/>
          </a:ln>
        </p:spPr>
      </p:pic>
      <p:sp>
        <p:nvSpPr>
          <p:cNvPr id="26" name="Google Shape;26;p25"/>
          <p:cNvSpPr txBox="1">
            <a:spLocks noGrp="1"/>
          </p:cNvSpPr>
          <p:nvPr>
            <p:ph type="dt" idx="10"/>
          </p:nvPr>
        </p:nvSpPr>
        <p:spPr>
          <a:xfrm>
            <a:off x="838200" y="6591234"/>
            <a:ext cx="2743200" cy="3017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591234"/>
            <a:ext cx="4114800" cy="30175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591234"/>
            <a:ext cx="2743200" cy="3017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9199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AF2375"/>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B142195A-816F-FA62-47CA-60AD393D9DAE}"/>
              </a:ext>
            </a:extLst>
          </p:cNvPr>
          <p:cNvPicPr>
            <a:picLocks noChangeAspect="1"/>
          </p:cNvPicPr>
          <p:nvPr userDrawn="1"/>
        </p:nvPicPr>
        <p:blipFill>
          <a:blip r:embed="rId2"/>
          <a:stretch>
            <a:fillRect/>
          </a:stretch>
        </p:blipFill>
        <p:spPr>
          <a:xfrm>
            <a:off x="0" y="6197212"/>
            <a:ext cx="12192000" cy="660788"/>
          </a:xfrm>
          <a:prstGeom prst="rect">
            <a:avLst/>
          </a:prstGeom>
        </p:spPr>
      </p:pic>
      <p:sp>
        <p:nvSpPr>
          <p:cNvPr id="10" name="Date Placeholder 9">
            <a:extLst>
              <a:ext uri="{FF2B5EF4-FFF2-40B4-BE49-F238E27FC236}">
                <a16:creationId xmlns:a16="http://schemas.microsoft.com/office/drawing/2014/main" id="{703829BD-F174-6FA7-4E11-5D9CAFA01CD7}"/>
              </a:ext>
            </a:extLst>
          </p:cNvPr>
          <p:cNvSpPr>
            <a:spLocks noGrp="1"/>
          </p:cNvSpPr>
          <p:nvPr>
            <p:ph type="dt" sz="half" idx="11"/>
          </p:nvPr>
        </p:nvSpPr>
        <p:spPr>
          <a:xfrm>
            <a:off x="838200" y="6591234"/>
            <a:ext cx="2743200" cy="301756"/>
          </a:xfrm>
        </p:spPr>
        <p:txBody>
          <a:bodyPr/>
          <a:lstStyle>
            <a:lvl1pPr>
              <a:defRPr>
                <a:solidFill>
                  <a:schemeClr val="bg1"/>
                </a:solidFill>
              </a:defRPr>
            </a:lvl1pPr>
          </a:lstStyle>
          <a:p>
            <a:fld id="{4FCD3CFA-4DDC-43FC-968A-540737FDA836}" type="datetimeFigureOut">
              <a:rPr lang="en-GB" smtClean="0"/>
              <a:pPr/>
              <a:t>25/04/2024</a:t>
            </a:fld>
            <a:endParaRPr lang="en-GB"/>
          </a:p>
        </p:txBody>
      </p:sp>
      <p:sp>
        <p:nvSpPr>
          <p:cNvPr id="11" name="Footer Placeholder 10">
            <a:extLst>
              <a:ext uri="{FF2B5EF4-FFF2-40B4-BE49-F238E27FC236}">
                <a16:creationId xmlns:a16="http://schemas.microsoft.com/office/drawing/2014/main" id="{A1EC234C-0795-B5F3-2BC9-CCE62D7182B0}"/>
              </a:ext>
            </a:extLst>
          </p:cNvPr>
          <p:cNvSpPr>
            <a:spLocks noGrp="1"/>
          </p:cNvSpPr>
          <p:nvPr>
            <p:ph type="ftr" sz="quarter" idx="12"/>
          </p:nvPr>
        </p:nvSpPr>
        <p:spPr>
          <a:xfrm>
            <a:off x="4038600" y="6591234"/>
            <a:ext cx="4114800" cy="301756"/>
          </a:xfrm>
        </p:spPr>
        <p:txBody>
          <a:bodyPr/>
          <a:lstStyle>
            <a:lvl1pPr>
              <a:defRPr>
                <a:solidFill>
                  <a:schemeClr val="bg1"/>
                </a:solidFill>
              </a:defRPr>
            </a:lvl1pPr>
          </a:lstStyle>
          <a:p>
            <a:endParaRPr lang="en-GB"/>
          </a:p>
        </p:txBody>
      </p:sp>
      <p:sp>
        <p:nvSpPr>
          <p:cNvPr id="16" name="Slide Number Placeholder 15">
            <a:extLst>
              <a:ext uri="{FF2B5EF4-FFF2-40B4-BE49-F238E27FC236}">
                <a16:creationId xmlns:a16="http://schemas.microsoft.com/office/drawing/2014/main" id="{65516ABE-AC85-9149-7402-12ACB0F24CCC}"/>
              </a:ext>
            </a:extLst>
          </p:cNvPr>
          <p:cNvSpPr>
            <a:spLocks noGrp="1"/>
          </p:cNvSpPr>
          <p:nvPr>
            <p:ph type="sldNum" sz="quarter" idx="13"/>
          </p:nvPr>
        </p:nvSpPr>
        <p:spPr>
          <a:xfrm>
            <a:off x="8610600" y="6591234"/>
            <a:ext cx="2743200" cy="301756"/>
          </a:xfrm>
        </p:spPr>
        <p:txBody>
          <a:bodyPr/>
          <a:lstStyle>
            <a:lvl1pPr>
              <a:defRPr>
                <a:solidFill>
                  <a:schemeClr val="bg1"/>
                </a:solidFill>
              </a:defRPr>
            </a:lvl1pPr>
          </a:lstStyle>
          <a:p>
            <a:fld id="{950FC886-343C-4B72-AFE6-F0497CBE7873}" type="slidenum">
              <a:rPr lang="en-GB" smtClean="0"/>
              <a:pPr/>
              <a:t>‹#›</a:t>
            </a:fld>
            <a:endParaRPr lang="en-GB"/>
          </a:p>
        </p:txBody>
      </p:sp>
      <p:pic>
        <p:nvPicPr>
          <p:cNvPr id="9" name="Picture 8" descr="A picture containing clipart&#10;&#10;Description generated with very high confidence">
            <a:extLst>
              <a:ext uri="{FF2B5EF4-FFF2-40B4-BE49-F238E27FC236}">
                <a16:creationId xmlns:a16="http://schemas.microsoft.com/office/drawing/2014/main" id="{9C4A8733-AE22-4BEF-A30B-FFC455620C31}"/>
              </a:ext>
            </a:extLst>
          </p:cNvPr>
          <p:cNvPicPr>
            <a:picLocks noChangeAspect="1"/>
          </p:cNvPicPr>
          <p:nvPr userDrawn="1"/>
        </p:nvPicPr>
        <p:blipFill>
          <a:blip r:embed="rId3"/>
          <a:stretch>
            <a:fillRect/>
          </a:stretch>
        </p:blipFill>
        <p:spPr>
          <a:xfrm>
            <a:off x="10813472" y="146916"/>
            <a:ext cx="1080655" cy="436418"/>
          </a:xfrm>
          <a:prstGeom prst="rect">
            <a:avLst/>
          </a:prstGeom>
        </p:spPr>
      </p:pic>
    </p:spTree>
    <p:extLst>
      <p:ext uri="{BB962C8B-B14F-4D97-AF65-F5344CB8AC3E}">
        <p14:creationId xmlns:p14="http://schemas.microsoft.com/office/powerpoint/2010/main" val="212321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958" y="365125"/>
            <a:ext cx="10239555" cy="7476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958" y="1376969"/>
            <a:ext cx="11205714" cy="47999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22671AF4-CA5F-42ED-AAA8-FEAD01A3341E}"/>
              </a:ext>
            </a:extLst>
          </p:cNvPr>
          <p:cNvSpPr txBox="1"/>
          <p:nvPr userDrawn="1"/>
        </p:nvSpPr>
        <p:spPr>
          <a:xfrm>
            <a:off x="0" y="6551542"/>
            <a:ext cx="662609" cy="230832"/>
          </a:xfrm>
          <a:prstGeom prst="rect">
            <a:avLst/>
          </a:prstGeom>
          <a:noFill/>
        </p:spPr>
        <p:txBody>
          <a:bodyPr wrap="square" rtlCol="0">
            <a:spAutoFit/>
          </a:bodyPr>
          <a:lstStyle/>
          <a:p>
            <a:pPr algn="l"/>
            <a:r>
              <a:rPr lang="en-US" sz="900" b="1">
                <a:solidFill>
                  <a:schemeClr val="bg1"/>
                </a:solidFill>
                <a:latin typeface="Arial" panose="020B0604020202020204" pitchFamily="34" charset="0"/>
                <a:cs typeface="Arial" panose="020B0604020202020204" pitchFamily="34" charset="0"/>
              </a:rPr>
              <a:t>Slide </a:t>
            </a:r>
            <a:fld id="{34F92BC6-D7C3-584B-87F2-0B845776A5AD}" type="slidenum">
              <a:rPr lang="en-US" sz="900" b="1" smtClean="0">
                <a:solidFill>
                  <a:schemeClr val="bg1"/>
                </a:solidFill>
                <a:latin typeface="Arial" panose="020B0604020202020204" pitchFamily="34" charset="0"/>
                <a:cs typeface="Arial" panose="020B0604020202020204" pitchFamily="34" charset="0"/>
              </a:rPr>
              <a:pPr algn="l"/>
              <a:t>‹#›</a:t>
            </a:fld>
            <a:endParaRPr lang="en-US" sz="9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460976"/>
      </p:ext>
    </p:extLst>
  </p:cSld>
  <p:clrMap bg1="lt1" tx1="dk1" bg2="lt2" tx2="dk2" accent1="accent1" accent2="accent2" accent3="accent3" accent4="accent4" accent5="accent5" accent6="accent6" hlink="hlink" folHlink="folHlink"/>
  <p:sldLayoutIdLst>
    <p:sldLayoutId id="2147483667" r:id="rId1"/>
    <p:sldLayoutId id="2147483682" r:id="rId2"/>
    <p:sldLayoutId id="2147483690" r:id="rId3"/>
    <p:sldLayoutId id="2147483699" r:id="rId4"/>
    <p:sldLayoutId id="2147483691" r:id="rId5"/>
    <p:sldLayoutId id="2147483698" r:id="rId6"/>
    <p:sldLayoutId id="2147483701" r:id="rId7"/>
    <p:sldLayoutId id="2147483702" r:id="rId8"/>
    <p:sldLayoutId id="2147483703" r:id="rId9"/>
  </p:sldLayoutIdLst>
  <p:hf hdr="0" dt="0"/>
  <p:txStyles>
    <p:titleStyle>
      <a:lvl1pPr algn="l" defTabSz="914400" rtl="0" eaLnBrk="1" latinLnBrk="0" hangingPunct="1">
        <a:lnSpc>
          <a:spcPct val="90000"/>
        </a:lnSpc>
        <a:spcBef>
          <a:spcPct val="0"/>
        </a:spcBef>
        <a:buNone/>
        <a:defRPr sz="32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future.nhs.uk/connect.ti/ModelHealthNetwork/view?objectID=151219941" TargetMode="External"/><Relationship Id="rId13" Type="http://schemas.openxmlformats.org/officeDocument/2006/relationships/hyperlink" Target="https://future.nhs.uk/connect.ti/ModelHealthNetwork/view?objectId=38244144" TargetMode="External"/><Relationship Id="rId3" Type="http://schemas.openxmlformats.org/officeDocument/2006/relationships/hyperlink" Target="https://future.nhs.uk/ModelAmbassadorNetwork/view?objectId=146366341" TargetMode="External"/><Relationship Id="rId7" Type="http://schemas.openxmlformats.org/officeDocument/2006/relationships/image" Target="../media/image15.jpeg"/><Relationship Id="rId12" Type="http://schemas.openxmlformats.org/officeDocument/2006/relationships/hyperlink" Target="https://future.nhs.uk/ModelHealthNetwork/view?objectID=151219973"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future.nhs.uk/ModelHealthNetwork/view?objectID=151220133" TargetMode="External"/><Relationship Id="rId11" Type="http://schemas.openxmlformats.org/officeDocument/2006/relationships/image" Target="../media/image17.png"/><Relationship Id="rId5" Type="http://schemas.openxmlformats.org/officeDocument/2006/relationships/image" Target="../media/image14.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future.nhs.uk/ModelHealthNetwork/view?objectID=151448325"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model.nhs.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B2174B-B8DC-4CB7-8B71-3D109C9C063D}"/>
              </a:ext>
            </a:extLst>
          </p:cNvPr>
          <p:cNvSpPr>
            <a:spLocks noChangeArrowheads="1"/>
          </p:cNvSpPr>
          <p:nvPr/>
        </p:nvSpPr>
        <p:spPr bwMode="auto">
          <a:xfrm>
            <a:off x="118695" y="0"/>
            <a:ext cx="92398" cy="323165"/>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8796B484-358D-DEE0-5048-E4ACBB16275D}"/>
              </a:ext>
            </a:extLst>
          </p:cNvPr>
          <p:cNvGrpSpPr/>
          <p:nvPr/>
        </p:nvGrpSpPr>
        <p:grpSpPr>
          <a:xfrm>
            <a:off x="-473410" y="0"/>
            <a:ext cx="12527760" cy="6858000"/>
            <a:chOff x="-506538" y="0"/>
            <a:chExt cx="12527760" cy="6858000"/>
          </a:xfrm>
        </p:grpSpPr>
        <p:pic>
          <p:nvPicPr>
            <p:cNvPr id="14" name="Picture 13" descr="A picture containing text, electronics&#10;&#10;Description automatically generated">
              <a:extLst>
                <a:ext uri="{FF2B5EF4-FFF2-40B4-BE49-F238E27FC236}">
                  <a16:creationId xmlns:a16="http://schemas.microsoft.com/office/drawing/2014/main" id="{23FE15EB-CE3B-422A-A240-A3F1E349A200}"/>
                </a:ext>
              </a:extLst>
            </p:cNvPr>
            <p:cNvPicPr>
              <a:picLocks noChangeAspect="1"/>
            </p:cNvPicPr>
            <p:nvPr/>
          </p:nvPicPr>
          <p:blipFill rotWithShape="1">
            <a:blip r:embed="rId3">
              <a:alphaModFix/>
            </a:blip>
            <a:srcRect l="37999" t="12581" b="12581"/>
            <a:stretch/>
          </p:blipFill>
          <p:spPr>
            <a:xfrm>
              <a:off x="-506538" y="0"/>
              <a:ext cx="5681653" cy="6858000"/>
            </a:xfrm>
            <a:prstGeom prst="rect">
              <a:avLst/>
            </a:prstGeom>
          </p:spPr>
        </p:pic>
        <p:sp>
          <p:nvSpPr>
            <p:cNvPr id="3" name="TextBox 2">
              <a:extLst>
                <a:ext uri="{FF2B5EF4-FFF2-40B4-BE49-F238E27FC236}">
                  <a16:creationId xmlns:a16="http://schemas.microsoft.com/office/drawing/2014/main" id="{BCCAB8AC-D898-41FD-A92A-2C7025E7C52E}"/>
                </a:ext>
              </a:extLst>
            </p:cNvPr>
            <p:cNvSpPr txBox="1"/>
            <p:nvPr/>
          </p:nvSpPr>
          <p:spPr>
            <a:xfrm>
              <a:off x="4688706" y="4678004"/>
              <a:ext cx="5550408" cy="584775"/>
            </a:xfrm>
            <a:prstGeom prst="rect">
              <a:avLst/>
            </a:prstGeom>
            <a:noFill/>
          </p:spPr>
          <p:txBody>
            <a:bodyPr wrap="square" lIns="91440" tIns="45720" rIns="91440" bIns="45720" rtlCol="0" anchor="t">
              <a:spAutoFit/>
            </a:bodyPr>
            <a:lstStyle/>
            <a:p>
              <a:pPr algn="ctr"/>
              <a:endParaRPr lang="en-GB" sz="3200" b="1">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5B2C910-7BB7-874E-96D3-FAA746265558}"/>
                </a:ext>
              </a:extLst>
            </p:cNvPr>
            <p:cNvCxnSpPr/>
            <p:nvPr/>
          </p:nvCxnSpPr>
          <p:spPr>
            <a:xfrm>
              <a:off x="5641530" y="3928322"/>
              <a:ext cx="4430485" cy="0"/>
            </a:xfrm>
            <a:prstGeom prst="line">
              <a:avLst/>
            </a:prstGeom>
            <a:ln w="28575">
              <a:solidFill>
                <a:srgbClr val="7C2855"/>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E1B0D2-B206-4FCE-848B-2D7F22D5E97C}"/>
                </a:ext>
              </a:extLst>
            </p:cNvPr>
            <p:cNvSpPr txBox="1"/>
            <p:nvPr/>
          </p:nvSpPr>
          <p:spPr>
            <a:xfrm>
              <a:off x="4312484" y="2002246"/>
              <a:ext cx="7708738" cy="1754326"/>
            </a:xfrm>
            <a:prstGeom prst="rect">
              <a:avLst/>
            </a:prstGeom>
            <a:noFill/>
          </p:spPr>
          <p:txBody>
            <a:bodyPr wrap="square" lIns="91440" tIns="45720" rIns="91440" bIns="45720" rtlCol="0" anchor="t">
              <a:spAutoFit/>
            </a:bodyPr>
            <a:lstStyle/>
            <a:p>
              <a:pPr algn="ctr"/>
              <a:r>
                <a:rPr lang="en-GB" sz="3600" b="1">
                  <a:solidFill>
                    <a:srgbClr val="7C2855"/>
                  </a:solidFill>
                  <a:latin typeface="Arial"/>
                  <a:cs typeface="Arial"/>
                </a:rPr>
                <a:t>How the Model Health System can be used to support your improvement journey</a:t>
              </a:r>
              <a:endParaRPr lang="en-GB" sz="3600" b="1">
                <a:solidFill>
                  <a:srgbClr val="7C2855"/>
                </a:solidFill>
                <a:highlight>
                  <a:srgbClr val="FFFF00"/>
                </a:highlight>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0D9557BA-97C6-1086-3F10-09BB3CC3F563}"/>
              </a:ext>
            </a:extLst>
          </p:cNvPr>
          <p:cNvSpPr txBox="1"/>
          <p:nvPr/>
        </p:nvSpPr>
        <p:spPr>
          <a:xfrm>
            <a:off x="4148842" y="4100073"/>
            <a:ext cx="7708738" cy="1569660"/>
          </a:xfrm>
          <a:prstGeom prst="rect">
            <a:avLst/>
          </a:prstGeom>
          <a:noFill/>
        </p:spPr>
        <p:txBody>
          <a:bodyPr wrap="square" lIns="91440" tIns="45720" rIns="91440" bIns="45720" rtlCol="0" anchor="t">
            <a:spAutoFit/>
          </a:bodyPr>
          <a:lstStyle/>
          <a:p>
            <a:pPr algn="ctr"/>
            <a:r>
              <a:rPr lang="en-GB" sz="2400" b="1">
                <a:solidFill>
                  <a:srgbClr val="7C2855"/>
                </a:solidFill>
                <a:latin typeface="Arial"/>
                <a:cs typeface="Arial"/>
              </a:rPr>
              <a:t>Chloe Kastoryano, Relationship Lead </a:t>
            </a:r>
          </a:p>
          <a:p>
            <a:pPr algn="ctr"/>
            <a:r>
              <a:rPr lang="en-GB" sz="2400" b="1">
                <a:solidFill>
                  <a:srgbClr val="7C2855"/>
                </a:solidFill>
                <a:latin typeface="Arial"/>
                <a:cs typeface="Arial"/>
              </a:rPr>
              <a:t>and</a:t>
            </a:r>
          </a:p>
          <a:p>
            <a:pPr algn="ctr"/>
            <a:r>
              <a:rPr lang="en-GB" sz="2400" b="1">
                <a:solidFill>
                  <a:srgbClr val="7C2855"/>
                </a:solidFill>
                <a:latin typeface="Arial"/>
                <a:cs typeface="Arial"/>
              </a:rPr>
              <a:t>Dr Jim Hatton, Deputy Director of Analytics</a:t>
            </a:r>
          </a:p>
          <a:p>
            <a:pPr algn="ctr"/>
            <a:r>
              <a:rPr lang="en-GB" sz="2400" b="1">
                <a:solidFill>
                  <a:srgbClr val="7C2855"/>
                </a:solidFill>
                <a:latin typeface="Arial"/>
                <a:cs typeface="Arial"/>
              </a:rPr>
              <a:t>NHS England</a:t>
            </a:r>
          </a:p>
        </p:txBody>
      </p:sp>
      <p:pic>
        <p:nvPicPr>
          <p:cNvPr id="1026" name="Picture 2" descr="1200px-NHS_England_logo copy - Born at the Right Time">
            <a:extLst>
              <a:ext uri="{FF2B5EF4-FFF2-40B4-BE49-F238E27FC236}">
                <a16:creationId xmlns:a16="http://schemas.microsoft.com/office/drawing/2014/main" id="{40E42AD2-83C0-5FCB-F3AC-F380F0967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225" y="130609"/>
            <a:ext cx="1093125" cy="88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25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C93C4-C454-1FD3-489D-EE56CBA3CB64}"/>
              </a:ext>
            </a:extLst>
          </p:cNvPr>
          <p:cNvSpPr/>
          <p:nvPr/>
        </p:nvSpPr>
        <p:spPr>
          <a:xfrm>
            <a:off x="578497" y="1433139"/>
            <a:ext cx="1390263" cy="1947509"/>
          </a:xfrm>
          <a:prstGeom prst="rect">
            <a:avLst/>
          </a:prstGeom>
          <a:gradFill flip="none" rotWithShape="1">
            <a:gsLst>
              <a:gs pos="100000">
                <a:srgbClr val="D4DCF5"/>
              </a:gs>
              <a:gs pos="0">
                <a:srgbClr val="7C2855"/>
              </a:gs>
              <a:gs pos="10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21915D33-3A28-E61F-56C7-F1C8C25A4760}"/>
              </a:ext>
            </a:extLst>
          </p:cNvPr>
          <p:cNvSpPr txBox="1">
            <a:spLocks/>
          </p:cNvSpPr>
          <p:nvPr/>
        </p:nvSpPr>
        <p:spPr>
          <a:xfrm>
            <a:off x="2052306" y="369475"/>
            <a:ext cx="7744408" cy="7477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7C2855"/>
                </a:solidFill>
                <a:latin typeface="Arial" panose="020B0604020202020204" pitchFamily="34" charset="0"/>
                <a:ea typeface="+mj-ea"/>
                <a:cs typeface="Arial" panose="020B0604020202020204" pitchFamily="34" charset="0"/>
              </a:defRPr>
            </a:lvl1pPr>
          </a:lstStyle>
          <a:p>
            <a:pPr>
              <a:spcBef>
                <a:spcPts val="600"/>
              </a:spcBef>
            </a:pPr>
            <a:r>
              <a:rPr lang="en-GB" sz="2800">
                <a:solidFill>
                  <a:srgbClr val="871D5A"/>
                </a:solidFill>
                <a:latin typeface="Arial"/>
                <a:cs typeface="Arial"/>
              </a:rPr>
              <a:t>Hear from our Ambassadors</a:t>
            </a:r>
            <a:br>
              <a:rPr lang="en-GB" sz="2800">
                <a:solidFill>
                  <a:srgbClr val="871D5A"/>
                </a:solidFill>
                <a:latin typeface="Arial"/>
                <a:cs typeface="Arial"/>
              </a:rPr>
            </a:br>
            <a:endParaRPr lang="en-US" sz="2800">
              <a:solidFill>
                <a:srgbClr val="871D5A"/>
              </a:solidFill>
              <a:latin typeface="Arial"/>
              <a:cs typeface="Arial"/>
            </a:endParaRPr>
          </a:p>
        </p:txBody>
      </p:sp>
      <p:sp>
        <p:nvSpPr>
          <p:cNvPr id="6" name="TextBox 5">
            <a:extLst>
              <a:ext uri="{FF2B5EF4-FFF2-40B4-BE49-F238E27FC236}">
                <a16:creationId xmlns:a16="http://schemas.microsoft.com/office/drawing/2014/main" id="{4DC2188B-C29E-1E15-80B0-4B57A3F1D015}"/>
              </a:ext>
            </a:extLst>
          </p:cNvPr>
          <p:cNvSpPr txBox="1"/>
          <p:nvPr/>
        </p:nvSpPr>
        <p:spPr>
          <a:xfrm>
            <a:off x="2052306" y="2873862"/>
            <a:ext cx="468884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Bernard Pope</a:t>
            </a:r>
            <a:br>
              <a:rPr kumimoji="0" lang="en-GB" sz="1000" b="0" i="0" u="none" strike="noStrike" kern="1200" cap="none" spc="0" normalizeH="0" baseline="0" noProof="0">
                <a:ln>
                  <a:noFill/>
                </a:ln>
                <a:solidFill>
                  <a:srgbClr val="757575"/>
                </a:solidFill>
                <a:effectLst/>
                <a:uLnTx/>
                <a:uFillTx/>
                <a:latin typeface="Arial" panose="020B0604020202020204" pitchFamily="34" charset="0"/>
                <a:ea typeface="+mn-ea"/>
                <a:cs typeface="+mn-cs"/>
              </a:rPr>
            </a:b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Assistant Director Financial Improvement</a:t>
            </a:r>
            <a:br>
              <a:rPr kumimoji="0" lang="en-GB" sz="1000" b="0" i="0" u="none" strike="noStrike" kern="1200" cap="none" spc="0" normalizeH="0" baseline="0" noProof="0">
                <a:ln>
                  <a:noFill/>
                </a:ln>
                <a:solidFill>
                  <a:srgbClr val="757575"/>
                </a:solidFill>
                <a:effectLst/>
                <a:uLnTx/>
                <a:uFillTx/>
                <a:latin typeface="Arial" panose="020B0604020202020204" pitchFamily="34" charset="0"/>
                <a:ea typeface="+mn-ea"/>
                <a:cs typeface="+mn-cs"/>
              </a:rPr>
            </a:b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East Kent Hospitals University NHS Foundation Trust</a:t>
            </a:r>
            <a:endParaRPr kumimoji="0" lang="en-GB" sz="1000" b="0" i="0" u="none" strike="noStrike" kern="1200" cap="none" spc="0" normalizeH="0" baseline="0" noProof="0">
              <a:ln>
                <a:noFill/>
              </a:ln>
              <a:solidFill>
                <a:srgbClr val="757575"/>
              </a:solidFill>
              <a:effectLst/>
              <a:uLnTx/>
              <a:uFillTx/>
              <a:latin typeface="Arial" panose="020B0604020202020204" pitchFamily="34" charset="0"/>
              <a:ea typeface="+mn-ea"/>
              <a:cs typeface="+mn-cs"/>
            </a:endParaRPr>
          </a:p>
        </p:txBody>
      </p:sp>
      <p:pic>
        <p:nvPicPr>
          <p:cNvPr id="7" name="Google Shape;58;p2">
            <a:extLst>
              <a:ext uri="{FF2B5EF4-FFF2-40B4-BE49-F238E27FC236}">
                <a16:creationId xmlns:a16="http://schemas.microsoft.com/office/drawing/2014/main" id="{CAACFB74-2397-D5B0-EFD8-85B3102BBE84}"/>
              </a:ext>
            </a:extLst>
          </p:cNvPr>
          <p:cNvPicPr preferRelativeResize="0">
            <a:picLocks/>
          </p:cNvPicPr>
          <p:nvPr/>
        </p:nvPicPr>
        <p:blipFill rotWithShape="1">
          <a:blip r:embed="rId2">
            <a:alphaModFix/>
          </a:blip>
          <a:srcRect/>
          <a:stretch/>
        </p:blipFill>
        <p:spPr>
          <a:xfrm>
            <a:off x="970808" y="1489707"/>
            <a:ext cx="936000" cy="1224000"/>
          </a:xfrm>
          <a:prstGeom prst="rect">
            <a:avLst/>
          </a:prstGeom>
          <a:noFill/>
          <a:ln>
            <a:noFill/>
          </a:ln>
        </p:spPr>
      </p:pic>
      <p:sp>
        <p:nvSpPr>
          <p:cNvPr id="8" name="Rectangle 7">
            <a:extLst>
              <a:ext uri="{FF2B5EF4-FFF2-40B4-BE49-F238E27FC236}">
                <a16:creationId xmlns:a16="http://schemas.microsoft.com/office/drawing/2014/main" id="{B471BEB1-5AEF-E61A-E4F7-17DD0B003D3B}"/>
              </a:ext>
            </a:extLst>
          </p:cNvPr>
          <p:cNvSpPr/>
          <p:nvPr/>
        </p:nvSpPr>
        <p:spPr>
          <a:xfrm>
            <a:off x="494950" y="1368455"/>
            <a:ext cx="5112106" cy="2142629"/>
          </a:xfrm>
          <a:prstGeom prst="rect">
            <a:avLst/>
          </a:prstGeom>
          <a:noFill/>
          <a:ln w="19050">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12700">
                <a:solidFill>
                  <a:prstClr val="black"/>
                </a:solid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06C011-1428-DF29-4FAD-0A4EC0140FC4}"/>
              </a:ext>
            </a:extLst>
          </p:cNvPr>
          <p:cNvSpPr txBox="1"/>
          <p:nvPr/>
        </p:nvSpPr>
        <p:spPr>
          <a:xfrm>
            <a:off x="2052306" y="1505456"/>
            <a:ext cx="167275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black"/>
                </a:solidFill>
                <a:effectLst/>
                <a:uLnTx/>
                <a:uFillTx/>
                <a:latin typeface="Arial" panose="020B0604020202020204" pitchFamily="34" charset="0"/>
                <a:ea typeface="+mn-ea"/>
                <a:cs typeface="+mn-cs"/>
              </a:rPr>
              <a:t>Benchmarking</a:t>
            </a:r>
          </a:p>
        </p:txBody>
      </p:sp>
      <p:sp>
        <p:nvSpPr>
          <p:cNvPr id="10" name="TextBox 9">
            <a:extLst>
              <a:ext uri="{FF2B5EF4-FFF2-40B4-BE49-F238E27FC236}">
                <a16:creationId xmlns:a16="http://schemas.microsoft.com/office/drawing/2014/main" id="{046B0B19-E071-AFE6-ECA1-666D09C9F429}"/>
              </a:ext>
            </a:extLst>
          </p:cNvPr>
          <p:cNvSpPr txBox="1"/>
          <p:nvPr/>
        </p:nvSpPr>
        <p:spPr>
          <a:xfrm>
            <a:off x="2052306" y="1824335"/>
            <a:ext cx="350801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The Model Health System helps us to understand the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power of benchmarking</a:t>
            </a:r>
            <a:r>
              <a:rPr kumimoji="0" lang="en-GB" sz="1200" b="0" i="0" u="none" strike="noStrike" kern="1200" cap="none" spc="0" normalizeH="0" baseline="0" noProof="0">
                <a:ln>
                  <a:noFill/>
                </a:ln>
                <a:solidFill>
                  <a:srgbClr val="AE2573"/>
                </a:solidFill>
                <a:effectLst/>
                <a:uLnTx/>
                <a:uFillTx/>
                <a:latin typeface="Arial" panose="020B0604020202020204" pitchFamily="34" charset="0"/>
                <a:ea typeface="+mn-ea"/>
                <a:cs typeface="+mn-cs"/>
              </a:rPr>
              <a:t> </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and helps us to see and understand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what good looks like </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and </a:t>
            </a: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where we sit </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against all</a:t>
            </a:r>
            <a:b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b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relevant peers.</a:t>
            </a: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p>
        </p:txBody>
      </p:sp>
      <p:pic>
        <p:nvPicPr>
          <p:cNvPr id="11" name="Graphic 10" descr="Play with solid fill">
            <a:hlinkClick r:id="rId3" tooltip="Press the button to play video"/>
            <a:extLst>
              <a:ext uri="{FF2B5EF4-FFF2-40B4-BE49-F238E27FC236}">
                <a16:creationId xmlns:a16="http://schemas.microsoft.com/office/drawing/2014/main" id="{4E3CF4BA-0AA8-6833-FA16-E3633AF645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949" y="2499556"/>
            <a:ext cx="747712" cy="747712"/>
          </a:xfrm>
          <a:prstGeom prst="rect">
            <a:avLst/>
          </a:prstGeom>
        </p:spPr>
      </p:pic>
      <p:sp>
        <p:nvSpPr>
          <p:cNvPr id="12" name="TextBox 11">
            <a:hlinkClick r:id="rId6"/>
            <a:extLst>
              <a:ext uri="{FF2B5EF4-FFF2-40B4-BE49-F238E27FC236}">
                <a16:creationId xmlns:a16="http://schemas.microsoft.com/office/drawing/2014/main" id="{2515F56D-F08E-DB5C-BEF8-E4B713474399}"/>
              </a:ext>
            </a:extLst>
          </p:cNvPr>
          <p:cNvSpPr txBox="1"/>
          <p:nvPr/>
        </p:nvSpPr>
        <p:spPr>
          <a:xfrm>
            <a:off x="569017" y="2719523"/>
            <a:ext cx="6554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Play</a:t>
            </a:r>
          </a:p>
        </p:txBody>
      </p:sp>
      <p:sp>
        <p:nvSpPr>
          <p:cNvPr id="13" name="TextBox 12">
            <a:extLst>
              <a:ext uri="{FF2B5EF4-FFF2-40B4-BE49-F238E27FC236}">
                <a16:creationId xmlns:a16="http://schemas.microsoft.com/office/drawing/2014/main" id="{0AD19AD5-C5C2-DC1F-CDC0-14A6A06A0F76}"/>
              </a:ext>
            </a:extLst>
          </p:cNvPr>
          <p:cNvSpPr txBox="1"/>
          <p:nvPr/>
        </p:nvSpPr>
        <p:spPr>
          <a:xfrm>
            <a:off x="2033516" y="5147810"/>
            <a:ext cx="3484666" cy="5679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Adam Parsons</a:t>
            </a:r>
            <a:b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b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Senior Project Manager</a:t>
            </a:r>
            <a:b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b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Salisbury NHS Foundation Trust</a:t>
            </a:r>
            <a:endParaRPr kumimoji="0" lang="en-GB" sz="1000" b="0" i="0" u="none" strike="noStrike" kern="1200" cap="none" spc="0" normalizeH="0" baseline="0" noProof="0">
              <a:ln>
                <a:noFill/>
              </a:ln>
              <a:solidFill>
                <a:srgbClr val="757575"/>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2B27EBAB-DDBE-3668-346E-59DF246BA5F5}"/>
              </a:ext>
            </a:extLst>
          </p:cNvPr>
          <p:cNvSpPr/>
          <p:nvPr/>
        </p:nvSpPr>
        <p:spPr>
          <a:xfrm>
            <a:off x="556421" y="3858871"/>
            <a:ext cx="1390263" cy="1708970"/>
          </a:xfrm>
          <a:prstGeom prst="rect">
            <a:avLst/>
          </a:prstGeom>
          <a:gradFill flip="none" rotWithShape="1">
            <a:gsLst>
              <a:gs pos="100000">
                <a:srgbClr val="D4DCF5"/>
              </a:gs>
              <a:gs pos="0">
                <a:srgbClr val="7C2855"/>
              </a:gs>
              <a:gs pos="10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oogle Shape;58;p2">
            <a:extLst>
              <a:ext uri="{FF2B5EF4-FFF2-40B4-BE49-F238E27FC236}">
                <a16:creationId xmlns:a16="http://schemas.microsoft.com/office/drawing/2014/main" id="{C7EBB18F-9BD8-3591-DEEF-B9C11EA801DD}"/>
              </a:ext>
            </a:extLst>
          </p:cNvPr>
          <p:cNvPicPr>
            <a:picLocks/>
          </p:cNvPicPr>
          <p:nvPr/>
        </p:nvPicPr>
        <p:blipFill rotWithShape="1">
          <a:blip r:embed="rId7"/>
          <a:srcRect l="7531" r="8403"/>
          <a:stretch/>
        </p:blipFill>
        <p:spPr>
          <a:xfrm>
            <a:off x="912769" y="3991761"/>
            <a:ext cx="972000" cy="1107240"/>
          </a:xfrm>
          <a:prstGeom prst="rect">
            <a:avLst/>
          </a:prstGeom>
          <a:noFill/>
          <a:ln>
            <a:noFill/>
          </a:ln>
        </p:spPr>
      </p:pic>
      <p:sp>
        <p:nvSpPr>
          <p:cNvPr id="16" name="Rectangle 15">
            <a:extLst>
              <a:ext uri="{FF2B5EF4-FFF2-40B4-BE49-F238E27FC236}">
                <a16:creationId xmlns:a16="http://schemas.microsoft.com/office/drawing/2014/main" id="{DE2D3824-0F55-B51B-A6D5-7B89678B4CD8}"/>
              </a:ext>
            </a:extLst>
          </p:cNvPr>
          <p:cNvSpPr/>
          <p:nvPr/>
        </p:nvSpPr>
        <p:spPr>
          <a:xfrm>
            <a:off x="499170" y="3782027"/>
            <a:ext cx="5107886" cy="2011193"/>
          </a:xfrm>
          <a:prstGeom prst="rect">
            <a:avLst/>
          </a:prstGeom>
          <a:noFill/>
          <a:ln w="19050">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12700">
                <a:solidFill>
                  <a:prstClr val="black"/>
                </a:solid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25CBDEB-C425-2D6F-82B0-543963580D7C}"/>
              </a:ext>
            </a:extLst>
          </p:cNvPr>
          <p:cNvSpPr txBox="1"/>
          <p:nvPr/>
        </p:nvSpPr>
        <p:spPr>
          <a:xfrm>
            <a:off x="2020566" y="3829963"/>
            <a:ext cx="351056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black"/>
                </a:solidFill>
                <a:effectLst/>
                <a:uLnTx/>
                <a:uFillTx/>
                <a:latin typeface="Arial" panose="020B0604020202020204" pitchFamily="34" charset="0"/>
                <a:ea typeface="+mn-ea"/>
                <a:cs typeface="+mn-cs"/>
              </a:rPr>
              <a:t>High Volume Low Complexity data analysis</a:t>
            </a:r>
          </a:p>
        </p:txBody>
      </p:sp>
      <p:sp>
        <p:nvSpPr>
          <p:cNvPr id="18" name="TextBox 17">
            <a:extLst>
              <a:ext uri="{FF2B5EF4-FFF2-40B4-BE49-F238E27FC236}">
                <a16:creationId xmlns:a16="http://schemas.microsoft.com/office/drawing/2014/main" id="{4AB4606D-3A3C-0383-E92D-76D13F6ADA5E}"/>
              </a:ext>
            </a:extLst>
          </p:cNvPr>
          <p:cNvSpPr txBox="1"/>
          <p:nvPr/>
        </p:nvSpPr>
        <p:spPr>
          <a:xfrm>
            <a:off x="2015195" y="4320092"/>
            <a:ext cx="361058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In terms of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the High Volume, Low Complexity (HVLC) programme</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 we're starting to really get down to the kind of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granular level of the data and start to analyse</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a:t>
            </a: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endPar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endParaRPr>
          </a:p>
        </p:txBody>
      </p:sp>
      <p:pic>
        <p:nvPicPr>
          <p:cNvPr id="19" name="Graphic 18" descr="Play with solid fill">
            <a:hlinkClick r:id="rId3" tooltip="Press the button to play video"/>
            <a:extLst>
              <a:ext uri="{FF2B5EF4-FFF2-40B4-BE49-F238E27FC236}">
                <a16:creationId xmlns:a16="http://schemas.microsoft.com/office/drawing/2014/main" id="{5D1075B4-983C-2ADB-28D6-5B2394677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232" y="4909656"/>
            <a:ext cx="747712" cy="766571"/>
          </a:xfrm>
          <a:prstGeom prst="rect">
            <a:avLst/>
          </a:prstGeom>
        </p:spPr>
      </p:pic>
      <p:sp>
        <p:nvSpPr>
          <p:cNvPr id="20" name="TextBox 19">
            <a:hlinkClick r:id="rId8"/>
            <a:extLst>
              <a:ext uri="{FF2B5EF4-FFF2-40B4-BE49-F238E27FC236}">
                <a16:creationId xmlns:a16="http://schemas.microsoft.com/office/drawing/2014/main" id="{FC1810BB-80FB-7086-447E-A15EE5C2405A}"/>
              </a:ext>
            </a:extLst>
          </p:cNvPr>
          <p:cNvSpPr txBox="1"/>
          <p:nvPr/>
        </p:nvSpPr>
        <p:spPr>
          <a:xfrm>
            <a:off x="492386" y="5134082"/>
            <a:ext cx="6554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Play</a:t>
            </a:r>
          </a:p>
        </p:txBody>
      </p:sp>
      <p:sp>
        <p:nvSpPr>
          <p:cNvPr id="21" name="Rectangle 20">
            <a:extLst>
              <a:ext uri="{FF2B5EF4-FFF2-40B4-BE49-F238E27FC236}">
                <a16:creationId xmlns:a16="http://schemas.microsoft.com/office/drawing/2014/main" id="{E679B96E-3F13-81B7-0818-EF4B8FC5910A}"/>
              </a:ext>
            </a:extLst>
          </p:cNvPr>
          <p:cNvSpPr/>
          <p:nvPr/>
        </p:nvSpPr>
        <p:spPr>
          <a:xfrm>
            <a:off x="5933957" y="1446075"/>
            <a:ext cx="1390263" cy="1796570"/>
          </a:xfrm>
          <a:prstGeom prst="rect">
            <a:avLst/>
          </a:prstGeom>
          <a:gradFill flip="none" rotWithShape="1">
            <a:gsLst>
              <a:gs pos="100000">
                <a:srgbClr val="D4DCF5"/>
              </a:gs>
              <a:gs pos="0">
                <a:srgbClr val="7C2855"/>
              </a:gs>
              <a:gs pos="10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8B88AD9-1070-C3BE-BA14-835758BE7C99}"/>
              </a:ext>
            </a:extLst>
          </p:cNvPr>
          <p:cNvSpPr txBox="1"/>
          <p:nvPr/>
        </p:nvSpPr>
        <p:spPr>
          <a:xfrm>
            <a:off x="7401735" y="2743975"/>
            <a:ext cx="4068127" cy="5595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2060"/>
                </a:solidFill>
                <a:effectLst/>
                <a:uLnTx/>
                <a:uFillTx/>
                <a:latin typeface="Arial" panose="020B0604020202020204" pitchFamily="34" charset="0"/>
                <a:ea typeface="+mn-ea"/>
                <a:cs typeface="+mn-cs"/>
              </a:rPr>
              <a:t>Lee Lane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2060"/>
                </a:solidFill>
                <a:effectLst/>
                <a:uLnTx/>
                <a:uFillTx/>
                <a:latin typeface="Arial" panose="020B0604020202020204" pitchFamily="34" charset="0"/>
                <a:ea typeface="+mn-ea"/>
                <a:cs typeface="+mn-cs"/>
              </a:rPr>
              <a:t>Head of Financial Improvement</a:t>
            </a:r>
            <a:br>
              <a:rPr kumimoji="0" lang="en-GB" sz="1000" b="0" i="0" u="none" strike="noStrike" kern="1200" cap="none" spc="0" normalizeH="0" baseline="0" noProof="0">
                <a:ln>
                  <a:noFill/>
                </a:ln>
                <a:solidFill>
                  <a:srgbClr val="002060"/>
                </a:solidFill>
                <a:effectLst/>
                <a:uLnTx/>
                <a:uFillTx/>
                <a:latin typeface="Arial" panose="020B0604020202020204" pitchFamily="34" charset="0"/>
                <a:ea typeface="+mn-ea"/>
                <a:cs typeface="+mn-cs"/>
              </a:rPr>
            </a:br>
            <a:r>
              <a:rPr kumimoji="0" lang="en-GB" sz="1000" b="1" i="0" u="none" strike="noStrike" kern="1200" cap="none" spc="0" normalizeH="0" baseline="0" noProof="0">
                <a:ln>
                  <a:noFill/>
                </a:ln>
                <a:solidFill>
                  <a:srgbClr val="002060"/>
                </a:solidFill>
                <a:effectLst/>
                <a:uLnTx/>
                <a:uFillTx/>
                <a:latin typeface="Arial" panose="020B0604020202020204" pitchFamily="34" charset="0"/>
                <a:ea typeface="+mn-ea"/>
                <a:cs typeface="+mn-cs"/>
              </a:rPr>
              <a:t>Mid Yorkshire Hospital</a:t>
            </a:r>
            <a:endParaRPr kumimoji="0" lang="en-GB" sz="10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53F193A8-5FA2-5298-18BA-31E5E76D4FCC}"/>
              </a:ext>
            </a:extLst>
          </p:cNvPr>
          <p:cNvSpPr/>
          <p:nvPr/>
        </p:nvSpPr>
        <p:spPr>
          <a:xfrm>
            <a:off x="5856442" y="1357988"/>
            <a:ext cx="5757061" cy="2142629"/>
          </a:xfrm>
          <a:prstGeom prst="rect">
            <a:avLst/>
          </a:prstGeom>
          <a:noFill/>
          <a:ln w="19050">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12700">
                <a:solidFill>
                  <a:prstClr val="black"/>
                </a:solid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CAC59A5-51C4-154E-781F-92EF4712CEF6}"/>
              </a:ext>
            </a:extLst>
          </p:cNvPr>
          <p:cNvSpPr txBox="1"/>
          <p:nvPr/>
        </p:nvSpPr>
        <p:spPr>
          <a:xfrm>
            <a:off x="7401735" y="1838415"/>
            <a:ext cx="4289767" cy="839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The real advantages of the Model Health System is that it</a:t>
            </a:r>
            <a:r>
              <a:rPr kumimoji="0" lang="en-GB" sz="1200" b="1" i="0" u="none" strike="noStrike" kern="1200" cap="none" spc="0" normalizeH="0" baseline="0" noProof="0">
                <a:ln>
                  <a:noFill/>
                </a:ln>
                <a:solidFill>
                  <a:srgbClr val="757575"/>
                </a:solidFill>
                <a:effectLst/>
                <a:uLnTx/>
                <a:uFillTx/>
                <a:latin typeface="Arial" panose="020B0604020202020204" pitchFamily="34" charset="0"/>
                <a:ea typeface="+mn-ea"/>
                <a:cs typeface="+mn-cs"/>
              </a:rPr>
              <a:t>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provides our organisation with a clear understanding of variation</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 which is a guiding principle of 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waste reduction programme</a:t>
            </a: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p>
        </p:txBody>
      </p:sp>
      <p:pic>
        <p:nvPicPr>
          <p:cNvPr id="25" name="Graphic 24" descr="Play with solid fill">
            <a:hlinkClick r:id="rId3" tooltip="Press the button to play video"/>
            <a:extLst>
              <a:ext uri="{FF2B5EF4-FFF2-40B4-BE49-F238E27FC236}">
                <a16:creationId xmlns:a16="http://schemas.microsoft.com/office/drawing/2014/main" id="{C61D184A-6BCF-A8E9-AF8D-B0E3929C00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5673" y="2587303"/>
            <a:ext cx="755189" cy="755189"/>
          </a:xfrm>
          <a:prstGeom prst="rect">
            <a:avLst/>
          </a:prstGeom>
        </p:spPr>
      </p:pic>
      <p:sp>
        <p:nvSpPr>
          <p:cNvPr id="26" name="TextBox 25">
            <a:hlinkClick r:id="rId9"/>
            <a:extLst>
              <a:ext uri="{FF2B5EF4-FFF2-40B4-BE49-F238E27FC236}">
                <a16:creationId xmlns:a16="http://schemas.microsoft.com/office/drawing/2014/main" id="{B44C4CA5-9E65-3A01-5FE0-03A36BEBEC45}"/>
              </a:ext>
            </a:extLst>
          </p:cNvPr>
          <p:cNvSpPr txBox="1"/>
          <p:nvPr/>
        </p:nvSpPr>
        <p:spPr>
          <a:xfrm>
            <a:off x="5911597" y="2784458"/>
            <a:ext cx="655432" cy="279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Play</a:t>
            </a:r>
          </a:p>
        </p:txBody>
      </p:sp>
      <p:pic>
        <p:nvPicPr>
          <p:cNvPr id="27" name="Google Shape;45;p2">
            <a:extLst>
              <a:ext uri="{FF2B5EF4-FFF2-40B4-BE49-F238E27FC236}">
                <a16:creationId xmlns:a16="http://schemas.microsoft.com/office/drawing/2014/main" id="{5C095045-75F0-4E77-7D16-60A2F9DCAA2B}"/>
              </a:ext>
            </a:extLst>
          </p:cNvPr>
          <p:cNvPicPr>
            <a:picLocks/>
          </p:cNvPicPr>
          <p:nvPr/>
        </p:nvPicPr>
        <p:blipFill rotWithShape="1">
          <a:blip r:embed="rId10">
            <a:alphaModFix/>
          </a:blip>
          <a:srcRect/>
          <a:stretch/>
        </p:blipFill>
        <p:spPr>
          <a:xfrm>
            <a:off x="6239313" y="1666082"/>
            <a:ext cx="1008000" cy="1118376"/>
          </a:xfrm>
          <a:prstGeom prst="rect">
            <a:avLst/>
          </a:prstGeom>
          <a:noFill/>
          <a:ln>
            <a:noFill/>
          </a:ln>
        </p:spPr>
      </p:pic>
      <p:sp>
        <p:nvSpPr>
          <p:cNvPr id="28" name="TextBox 27">
            <a:extLst>
              <a:ext uri="{FF2B5EF4-FFF2-40B4-BE49-F238E27FC236}">
                <a16:creationId xmlns:a16="http://schemas.microsoft.com/office/drawing/2014/main" id="{4B52A5B9-D2F8-DE25-5648-DC0A3240BFA9}"/>
              </a:ext>
            </a:extLst>
          </p:cNvPr>
          <p:cNvSpPr txBox="1"/>
          <p:nvPr/>
        </p:nvSpPr>
        <p:spPr>
          <a:xfrm>
            <a:off x="7401734" y="1489707"/>
            <a:ext cx="406812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black"/>
                </a:solidFill>
                <a:effectLst/>
                <a:uLnTx/>
                <a:uFillTx/>
                <a:latin typeface="Arial" panose="020B0604020202020204" pitchFamily="34" charset="0"/>
                <a:ea typeface="+mn-ea"/>
                <a:cs typeface="+mn-cs"/>
              </a:rPr>
              <a:t>Key improvement opportunities</a:t>
            </a:r>
          </a:p>
        </p:txBody>
      </p:sp>
      <p:sp>
        <p:nvSpPr>
          <p:cNvPr id="29" name="Rectangle 28">
            <a:extLst>
              <a:ext uri="{FF2B5EF4-FFF2-40B4-BE49-F238E27FC236}">
                <a16:creationId xmlns:a16="http://schemas.microsoft.com/office/drawing/2014/main" id="{81FA3813-B790-E1E1-B4FF-6640066B4070}"/>
              </a:ext>
            </a:extLst>
          </p:cNvPr>
          <p:cNvSpPr/>
          <p:nvPr/>
        </p:nvSpPr>
        <p:spPr>
          <a:xfrm>
            <a:off x="5981299" y="3899415"/>
            <a:ext cx="1390263" cy="1742065"/>
          </a:xfrm>
          <a:prstGeom prst="rect">
            <a:avLst/>
          </a:prstGeom>
          <a:gradFill flip="none" rotWithShape="1">
            <a:gsLst>
              <a:gs pos="100000">
                <a:srgbClr val="D4DCF5"/>
              </a:gs>
              <a:gs pos="0">
                <a:srgbClr val="7C2855"/>
              </a:gs>
              <a:gs pos="10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Google Shape;58;p2">
            <a:extLst>
              <a:ext uri="{FF2B5EF4-FFF2-40B4-BE49-F238E27FC236}">
                <a16:creationId xmlns:a16="http://schemas.microsoft.com/office/drawing/2014/main" id="{BE262EA3-FC5D-FED4-57AF-DEB3CEA69230}"/>
              </a:ext>
            </a:extLst>
          </p:cNvPr>
          <p:cNvPicPr>
            <a:picLocks noChangeAspect="1"/>
          </p:cNvPicPr>
          <p:nvPr/>
        </p:nvPicPr>
        <p:blipFill>
          <a:blip r:embed="rId11"/>
          <a:srcRect/>
          <a:stretch/>
        </p:blipFill>
        <p:spPr>
          <a:xfrm>
            <a:off x="6335291" y="4062285"/>
            <a:ext cx="956177" cy="1159120"/>
          </a:xfrm>
          <a:prstGeom prst="rect">
            <a:avLst/>
          </a:prstGeom>
          <a:noFill/>
          <a:ln>
            <a:noFill/>
          </a:ln>
        </p:spPr>
      </p:pic>
      <p:sp>
        <p:nvSpPr>
          <p:cNvPr id="31" name="Rectangle 30">
            <a:extLst>
              <a:ext uri="{FF2B5EF4-FFF2-40B4-BE49-F238E27FC236}">
                <a16:creationId xmlns:a16="http://schemas.microsoft.com/office/drawing/2014/main" id="{A724A2C8-014D-D788-4566-AD2FD838EA42}"/>
              </a:ext>
            </a:extLst>
          </p:cNvPr>
          <p:cNvSpPr/>
          <p:nvPr/>
        </p:nvSpPr>
        <p:spPr>
          <a:xfrm>
            <a:off x="5856442" y="3764850"/>
            <a:ext cx="5757061" cy="2028369"/>
          </a:xfrm>
          <a:prstGeom prst="rect">
            <a:avLst/>
          </a:prstGeom>
          <a:noFill/>
          <a:ln w="19050">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12700">
                <a:solidFill>
                  <a:prstClr val="black"/>
                </a:solid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111F1373-1D3F-4048-93E4-70549629914F}"/>
              </a:ext>
            </a:extLst>
          </p:cNvPr>
          <p:cNvSpPr txBox="1"/>
          <p:nvPr/>
        </p:nvSpPr>
        <p:spPr>
          <a:xfrm>
            <a:off x="7496419" y="3940726"/>
            <a:ext cx="41913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black"/>
                </a:solidFill>
                <a:effectLst/>
                <a:uLnTx/>
                <a:uFillTx/>
                <a:latin typeface="Arial" panose="020B0604020202020204" pitchFamily="34" charset="0"/>
                <a:ea typeface="+mn-ea"/>
                <a:cs typeface="+mn-cs"/>
              </a:rPr>
              <a:t>Benchmarking to drive improvements</a:t>
            </a:r>
          </a:p>
        </p:txBody>
      </p:sp>
      <p:sp>
        <p:nvSpPr>
          <p:cNvPr id="33" name="TextBox 32">
            <a:extLst>
              <a:ext uri="{FF2B5EF4-FFF2-40B4-BE49-F238E27FC236}">
                <a16:creationId xmlns:a16="http://schemas.microsoft.com/office/drawing/2014/main" id="{5922D787-F12C-9913-BB5C-AE473A2FFDC6}"/>
              </a:ext>
            </a:extLst>
          </p:cNvPr>
          <p:cNvSpPr txBox="1"/>
          <p:nvPr/>
        </p:nvSpPr>
        <p:spPr>
          <a:xfrm>
            <a:off x="7492477" y="4273113"/>
            <a:ext cx="412102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We can see which trusts are in the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top quartile</a:t>
            </a:r>
            <a:r>
              <a:rPr kumimoji="0" lang="en-GB" sz="1200" b="0" i="0" u="none" strike="noStrike" kern="1200" cap="none" spc="0" normalizeH="0" baseline="0" noProof="0">
                <a:ln>
                  <a:noFill/>
                </a:ln>
                <a:solidFill>
                  <a:srgbClr val="AE2573"/>
                </a:solidFill>
                <a:effectLst/>
                <a:uLnTx/>
                <a:uFillTx/>
                <a:latin typeface="Arial" panose="020B0604020202020204" pitchFamily="34" charset="0"/>
                <a:ea typeface="+mn-ea"/>
                <a:cs typeface="+mn-cs"/>
              </a:rPr>
              <a:t> </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and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reach out to those trusts </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to see what they are doing differently and how we can</a:t>
            </a:r>
            <a:r>
              <a:rPr kumimoji="0" lang="en-GB" sz="1200" b="1" i="0" u="none" strike="noStrike" kern="1200" cap="none" spc="0" normalizeH="0" baseline="0" noProof="0">
                <a:ln>
                  <a:noFill/>
                </a:ln>
                <a:solidFill>
                  <a:srgbClr val="75136B"/>
                </a:solidFill>
                <a:effectLst/>
                <a:uLnTx/>
                <a:uFillTx/>
                <a:latin typeface="Arial" panose="020B0604020202020204" pitchFamily="34" charset="0"/>
                <a:ea typeface="+mn-ea"/>
                <a:cs typeface="+mn-cs"/>
              </a:rPr>
              <a:t> </a:t>
            </a:r>
            <a:r>
              <a:rPr kumimoji="0" lang="en-GB" sz="1200" b="1" i="0" u="none" strike="noStrike" kern="1200" cap="none" spc="0" normalizeH="0" baseline="0" noProof="0">
                <a:ln>
                  <a:noFill/>
                </a:ln>
                <a:solidFill>
                  <a:srgbClr val="AE2573"/>
                </a:solidFill>
                <a:effectLst/>
                <a:uLnTx/>
                <a:uFillTx/>
                <a:latin typeface="Arial" panose="020B0604020202020204" pitchFamily="34" charset="0"/>
                <a:ea typeface="+mn-ea"/>
                <a:cs typeface="+mn-cs"/>
              </a:rPr>
              <a:t>inform or improve</a:t>
            </a:r>
            <a:r>
              <a:rPr kumimoji="0" lang="en-GB" sz="1200" b="0" i="0" u="none" strike="noStrike" kern="1200" cap="none" spc="0" normalizeH="0" baseline="0" noProof="0">
                <a:ln>
                  <a:noFill/>
                </a:ln>
                <a:solidFill>
                  <a:srgbClr val="AE2573"/>
                </a:solidFill>
                <a:effectLst/>
                <a:uLnTx/>
                <a:uFillTx/>
                <a:latin typeface="Arial" panose="020B0604020202020204" pitchFamily="34" charset="0"/>
                <a:ea typeface="+mn-ea"/>
                <a:cs typeface="+mn-cs"/>
              </a:rPr>
              <a:t> </a:t>
            </a:r>
            <a:r>
              <a:rPr kumimoji="0" lang="en-GB" sz="1200" b="0" i="0" u="none" strike="noStrike" kern="1200" cap="none" spc="0" normalizeH="0" baseline="0" noProof="0">
                <a:ln>
                  <a:noFill/>
                </a:ln>
                <a:solidFill>
                  <a:srgbClr val="757575"/>
                </a:solidFill>
                <a:effectLst/>
                <a:uLnTx/>
                <a:uFillTx/>
                <a:latin typeface="Arial" panose="020B0604020202020204" pitchFamily="34" charset="0"/>
                <a:ea typeface="+mn-ea"/>
                <a:cs typeface="+mn-cs"/>
              </a:rPr>
              <a:t>our practice as well</a:t>
            </a:r>
            <a:r>
              <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r>
              <a:rPr kumimoji="0" lang="en-GB" sz="12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t>”</a:t>
            </a:r>
            <a:endParaRPr kumimoji="0" lang="en-GB"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endParaRPr>
          </a:p>
        </p:txBody>
      </p:sp>
      <p:pic>
        <p:nvPicPr>
          <p:cNvPr id="34" name="Graphic 33" descr="Play with solid fill">
            <a:hlinkClick r:id="rId3" tooltip="Press the button to play video"/>
            <a:extLst>
              <a:ext uri="{FF2B5EF4-FFF2-40B4-BE49-F238E27FC236}">
                <a16:creationId xmlns:a16="http://schemas.microsoft.com/office/drawing/2014/main" id="{EE28F1E7-3689-38D4-2C01-4BA837AFD7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7037" y="4933267"/>
            <a:ext cx="747712" cy="747712"/>
          </a:xfrm>
          <a:prstGeom prst="rect">
            <a:avLst/>
          </a:prstGeom>
        </p:spPr>
      </p:pic>
      <p:sp>
        <p:nvSpPr>
          <p:cNvPr id="35" name="TextBox 34">
            <a:hlinkClick r:id="rId12"/>
            <a:extLst>
              <a:ext uri="{FF2B5EF4-FFF2-40B4-BE49-F238E27FC236}">
                <a16:creationId xmlns:a16="http://schemas.microsoft.com/office/drawing/2014/main" id="{9E983C05-C1EB-D428-804F-3DB6CD821B3E}"/>
              </a:ext>
            </a:extLst>
          </p:cNvPr>
          <p:cNvSpPr txBox="1"/>
          <p:nvPr/>
        </p:nvSpPr>
        <p:spPr>
          <a:xfrm>
            <a:off x="5999317" y="5154443"/>
            <a:ext cx="6554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Play</a:t>
            </a:r>
          </a:p>
        </p:txBody>
      </p:sp>
      <p:sp>
        <p:nvSpPr>
          <p:cNvPr id="36" name="TextBox 35">
            <a:extLst>
              <a:ext uri="{FF2B5EF4-FFF2-40B4-BE49-F238E27FC236}">
                <a16:creationId xmlns:a16="http://schemas.microsoft.com/office/drawing/2014/main" id="{E51515A2-47D4-D817-2E80-F35FD345AE78}"/>
              </a:ext>
            </a:extLst>
          </p:cNvPr>
          <p:cNvSpPr txBox="1"/>
          <p:nvPr/>
        </p:nvSpPr>
        <p:spPr>
          <a:xfrm>
            <a:off x="7522126" y="5126981"/>
            <a:ext cx="2805917"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Razya Hussain</a:t>
            </a:r>
            <a:b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b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Getting It Right First Time Project Manager</a:t>
            </a:r>
            <a:b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br>
            <a:r>
              <a:rPr kumimoji="0" lang="en-GB" sz="1000" b="1" i="0" u="none" strike="noStrike" kern="1200" cap="none" spc="0" normalizeH="0" baseline="0" noProof="0">
                <a:ln>
                  <a:noFill/>
                </a:ln>
                <a:solidFill>
                  <a:srgbClr val="23367D"/>
                </a:solidFill>
                <a:effectLst/>
                <a:uLnTx/>
                <a:uFillTx/>
                <a:latin typeface="Arial" panose="020B0604020202020204" pitchFamily="34" charset="0"/>
                <a:ea typeface="+mn-ea"/>
                <a:cs typeface="+mn-cs"/>
              </a:rPr>
              <a:t>Frimley Health NHS Foundation Trust​</a:t>
            </a: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Action Button: Go Forward or Next 1">
            <a:extLst>
              <a:ext uri="{FF2B5EF4-FFF2-40B4-BE49-F238E27FC236}">
                <a16:creationId xmlns:a16="http://schemas.microsoft.com/office/drawing/2014/main" id="{A306496E-D742-7611-6BAB-671FBB408382}"/>
              </a:ext>
            </a:extLst>
          </p:cNvPr>
          <p:cNvSpPr/>
          <p:nvPr/>
        </p:nvSpPr>
        <p:spPr>
          <a:xfrm>
            <a:off x="5880360" y="5862656"/>
            <a:ext cx="511470" cy="549082"/>
          </a:xfrm>
          <a:prstGeom prst="actionButtonForwardNex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B421593-B861-7BDE-4027-B0F9650CD2BD}"/>
              </a:ext>
            </a:extLst>
          </p:cNvPr>
          <p:cNvSpPr txBox="1"/>
          <p:nvPr/>
        </p:nvSpPr>
        <p:spPr>
          <a:xfrm>
            <a:off x="6391830" y="5752118"/>
            <a:ext cx="53094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hlinkClick r:id="rId13"/>
              </a:rPr>
              <a:t>https://future.nhs.uk/connect.ti/ModelHealthNetwork/view?objectId=38244144</a:t>
            </a:r>
            <a:endParaRPr lang="en-GB">
              <a:cs typeface="Calibri"/>
            </a:endParaRPr>
          </a:p>
        </p:txBody>
      </p:sp>
      <p:sp>
        <p:nvSpPr>
          <p:cNvPr id="37" name="Rectangle 36">
            <a:extLst>
              <a:ext uri="{FF2B5EF4-FFF2-40B4-BE49-F238E27FC236}">
                <a16:creationId xmlns:a16="http://schemas.microsoft.com/office/drawing/2014/main" id="{CF54E920-F46C-C6A0-AECD-135BC535E825}"/>
              </a:ext>
            </a:extLst>
          </p:cNvPr>
          <p:cNvSpPr/>
          <p:nvPr/>
        </p:nvSpPr>
        <p:spPr>
          <a:xfrm>
            <a:off x="494950" y="1365431"/>
            <a:ext cx="5112106" cy="2142629"/>
          </a:xfrm>
          <a:prstGeom prst="rect">
            <a:avLst/>
          </a:prstGeom>
          <a:noFill/>
          <a:ln w="19050">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12700">
                <a:solidFill>
                  <a:prstClr val="black"/>
                </a:solid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18A86DC-51C9-FA95-3107-97AC3148827F}"/>
              </a:ext>
            </a:extLst>
          </p:cNvPr>
          <p:cNvSpPr/>
          <p:nvPr/>
        </p:nvSpPr>
        <p:spPr>
          <a:xfrm>
            <a:off x="5856442" y="1354964"/>
            <a:ext cx="5757061" cy="2142629"/>
          </a:xfrm>
          <a:prstGeom prst="rect">
            <a:avLst/>
          </a:prstGeom>
          <a:noFill/>
          <a:ln w="19050">
            <a:solidFill>
              <a:srgbClr val="AE25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12700">
                <a:solidFill>
                  <a:prstClr val="black"/>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74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BD502D0-4F9C-D337-49CF-C62C713DB1D1}"/>
              </a:ext>
            </a:extLst>
          </p:cNvPr>
          <p:cNvSpPr txBox="1"/>
          <p:nvPr/>
        </p:nvSpPr>
        <p:spPr>
          <a:xfrm>
            <a:off x="6872449" y="1040679"/>
            <a:ext cx="4867453" cy="1261884"/>
          </a:xfrm>
          <a:prstGeom prst="rect">
            <a:avLst/>
          </a:prstGeom>
          <a:solidFill>
            <a:schemeClr val="accent1">
              <a:lumMod val="50000"/>
            </a:schemeClr>
          </a:solidFill>
          <a:ln>
            <a:solidFill>
              <a:srgbClr val="CC0099"/>
            </a:solidFill>
          </a:ln>
        </p:spPr>
        <p:txBody>
          <a:bodyPr wrap="square" lIns="91440" tIns="45720" rIns="91440" bIns="45720" rtlCol="0" anchor="t">
            <a:spAutoFit/>
          </a:bodyPr>
          <a:lstStyle/>
          <a:p>
            <a:r>
              <a:rPr lang="en-GB" b="1">
                <a:solidFill>
                  <a:schemeClr val="bg1"/>
                </a:solidFill>
                <a:latin typeface="Arial" panose="020B0604020202020204" pitchFamily="34" charset="0"/>
                <a:cs typeface="Arial" panose="020B0604020202020204" pitchFamily="34" charset="0"/>
              </a:rPr>
              <a:t>Model Ambassador network</a:t>
            </a:r>
          </a:p>
          <a:p>
            <a:pPr marL="285750" indent="-285750">
              <a:spcBef>
                <a:spcPts val="1200"/>
              </a:spcBef>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Thriving network of expert users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Over 300 Model Ambassadors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At least two per trust</a:t>
            </a:r>
          </a:p>
        </p:txBody>
      </p:sp>
      <p:pic>
        <p:nvPicPr>
          <p:cNvPr id="17" name="Picture 16">
            <a:extLst>
              <a:ext uri="{FF2B5EF4-FFF2-40B4-BE49-F238E27FC236}">
                <a16:creationId xmlns:a16="http://schemas.microsoft.com/office/drawing/2014/main" id="{FDA062AE-425A-7D7C-C63D-DD954F0B7A69}"/>
              </a:ext>
            </a:extLst>
          </p:cNvPr>
          <p:cNvPicPr>
            <a:picLocks noChangeAspect="1"/>
          </p:cNvPicPr>
          <p:nvPr/>
        </p:nvPicPr>
        <p:blipFill>
          <a:blip r:embed="rId2"/>
          <a:srcRect/>
          <a:stretch/>
        </p:blipFill>
        <p:spPr>
          <a:xfrm>
            <a:off x="6165950" y="1353285"/>
            <a:ext cx="615226" cy="681132"/>
          </a:xfrm>
          <a:prstGeom prst="rect">
            <a:avLst/>
          </a:prstGeom>
        </p:spPr>
      </p:pic>
      <p:pic>
        <p:nvPicPr>
          <p:cNvPr id="18" name="Picture 17" descr="Icon&#10;&#10;Description automatically generated">
            <a:extLst>
              <a:ext uri="{FF2B5EF4-FFF2-40B4-BE49-F238E27FC236}">
                <a16:creationId xmlns:a16="http://schemas.microsoft.com/office/drawing/2014/main" id="{E2245AA8-C696-2E11-CF15-340ADFF97FE0}"/>
              </a:ext>
            </a:extLst>
          </p:cNvPr>
          <p:cNvPicPr>
            <a:picLocks noChangeAspect="1"/>
          </p:cNvPicPr>
          <p:nvPr/>
        </p:nvPicPr>
        <p:blipFill>
          <a:blip r:embed="rId3"/>
          <a:stretch>
            <a:fillRect/>
          </a:stretch>
        </p:blipFill>
        <p:spPr>
          <a:xfrm>
            <a:off x="6153066" y="2995323"/>
            <a:ext cx="663290" cy="631692"/>
          </a:xfrm>
          <a:prstGeom prst="rect">
            <a:avLst/>
          </a:prstGeom>
        </p:spPr>
      </p:pic>
      <p:sp>
        <p:nvSpPr>
          <p:cNvPr id="20" name="TextBox 19">
            <a:extLst>
              <a:ext uri="{FF2B5EF4-FFF2-40B4-BE49-F238E27FC236}">
                <a16:creationId xmlns:a16="http://schemas.microsoft.com/office/drawing/2014/main" id="{B13D9186-5D97-40EB-9D72-9C40A0B09CA6}"/>
              </a:ext>
            </a:extLst>
          </p:cNvPr>
          <p:cNvSpPr txBox="1"/>
          <p:nvPr/>
        </p:nvSpPr>
        <p:spPr>
          <a:xfrm>
            <a:off x="6894875" y="2632723"/>
            <a:ext cx="4867453" cy="1508105"/>
          </a:xfrm>
          <a:prstGeom prst="rect">
            <a:avLst/>
          </a:prstGeom>
          <a:solidFill>
            <a:schemeClr val="accent6">
              <a:lumMod val="75000"/>
            </a:schemeClr>
          </a:solidFill>
          <a:ln>
            <a:solidFill>
              <a:srgbClr val="CC0099"/>
            </a:solidFill>
          </a:ln>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Monthly webinar programme</a:t>
            </a:r>
          </a:p>
          <a:p>
            <a:pPr marL="285750" indent="-285750">
              <a:spcBef>
                <a:spcPts val="1200"/>
              </a:spcBef>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Introductory session </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Masterclasses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Bespoke sessions for your organisations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Drop-in sessions</a:t>
            </a:r>
            <a:endParaRPr lang="en-GB" sz="1600">
              <a:solidFill>
                <a:schemeClr val="bg1"/>
              </a:solidFill>
            </a:endParaRPr>
          </a:p>
        </p:txBody>
      </p:sp>
      <p:sp>
        <p:nvSpPr>
          <p:cNvPr id="3" name="TextBox 2">
            <a:extLst>
              <a:ext uri="{FF2B5EF4-FFF2-40B4-BE49-F238E27FC236}">
                <a16:creationId xmlns:a16="http://schemas.microsoft.com/office/drawing/2014/main" id="{95A2888F-6D40-41B1-BFF9-4C903708EB23}"/>
              </a:ext>
            </a:extLst>
          </p:cNvPr>
          <p:cNvSpPr txBox="1"/>
          <p:nvPr/>
        </p:nvSpPr>
        <p:spPr>
          <a:xfrm>
            <a:off x="6922089" y="4502634"/>
            <a:ext cx="4867453" cy="1754326"/>
          </a:xfrm>
          <a:prstGeom prst="rect">
            <a:avLst/>
          </a:prstGeom>
          <a:solidFill>
            <a:schemeClr val="accent5">
              <a:lumMod val="75000"/>
            </a:schemeClr>
          </a:solidFill>
          <a:ln>
            <a:solidFill>
              <a:srgbClr val="CC0099"/>
            </a:solidFill>
          </a:ln>
        </p:spPr>
        <p:txBody>
          <a:bodyPr wrap="square" rtlCol="0">
            <a:spAutoFit/>
          </a:bodyPr>
          <a:lstStyle/>
          <a:p>
            <a:pPr>
              <a:spcAft>
                <a:spcPts val="1200"/>
              </a:spcAft>
            </a:pPr>
            <a:r>
              <a:rPr lang="en-GB" b="1">
                <a:solidFill>
                  <a:schemeClr val="bg1"/>
                </a:solidFill>
                <a:latin typeface="Arial" panose="020B0604020202020204" pitchFamily="34" charset="0"/>
                <a:cs typeface="Arial" panose="020B0604020202020204" pitchFamily="34" charset="0"/>
              </a:rPr>
              <a:t>Engagement activities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Trust sessions/visits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Board Development days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Networking events/conferences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Regional workshops</a:t>
            </a:r>
          </a:p>
          <a:p>
            <a:pPr marL="285750" indent="-285750">
              <a:buClr>
                <a:srgbClr val="AE2573"/>
              </a:buClr>
              <a:buSzPct val="120000"/>
              <a:buFont typeface="Arial" panose="020B0604020202020204" pitchFamily="34" charset="0"/>
              <a:buChar char="•"/>
            </a:pPr>
            <a:r>
              <a:rPr lang="en-GB" sz="1600">
                <a:solidFill>
                  <a:schemeClr val="bg1"/>
                </a:solidFill>
                <a:latin typeface="Arial" panose="020B0604020202020204" pitchFamily="34" charset="0"/>
                <a:cs typeface="Arial" panose="020B0604020202020204" pitchFamily="34" charset="0"/>
              </a:rPr>
              <a:t>Monthly newsletter</a:t>
            </a:r>
            <a:endParaRPr lang="en-GB" sz="1600">
              <a:solidFill>
                <a:schemeClr val="bg1"/>
              </a:solidFill>
            </a:endParaRPr>
          </a:p>
        </p:txBody>
      </p:sp>
      <p:pic>
        <p:nvPicPr>
          <p:cNvPr id="6" name="Picture 5" descr="Icon&#10;&#10;Description automatically generated">
            <a:extLst>
              <a:ext uri="{FF2B5EF4-FFF2-40B4-BE49-F238E27FC236}">
                <a16:creationId xmlns:a16="http://schemas.microsoft.com/office/drawing/2014/main" id="{54F59F58-781E-4AE4-9886-CA9716912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249" y="4964915"/>
            <a:ext cx="663290" cy="677108"/>
          </a:xfrm>
          <a:prstGeom prst="rect">
            <a:avLst/>
          </a:prstGeom>
        </p:spPr>
      </p:pic>
      <p:pic>
        <p:nvPicPr>
          <p:cNvPr id="24" name="Picture 2" descr="Icon&#10;&#10;Description automatically generated">
            <a:extLst>
              <a:ext uri="{FF2B5EF4-FFF2-40B4-BE49-F238E27FC236}">
                <a16:creationId xmlns:a16="http://schemas.microsoft.com/office/drawing/2014/main" id="{26026831-0F8C-1B96-F9E0-A19548FC51FB}"/>
              </a:ext>
            </a:extLst>
          </p:cNvPr>
          <p:cNvPicPr>
            <a:picLocks noChangeAspect="1"/>
          </p:cNvPicPr>
          <p:nvPr/>
        </p:nvPicPr>
        <p:blipFill>
          <a:blip r:embed="rId5"/>
          <a:stretch>
            <a:fillRect/>
          </a:stretch>
        </p:blipFill>
        <p:spPr>
          <a:xfrm>
            <a:off x="71632" y="5527522"/>
            <a:ext cx="1355970" cy="274531"/>
          </a:xfrm>
          <a:prstGeom prst="rect">
            <a:avLst/>
          </a:prstGeom>
        </p:spPr>
      </p:pic>
      <p:sp>
        <p:nvSpPr>
          <p:cNvPr id="25" name="TextBox 24">
            <a:extLst>
              <a:ext uri="{FF2B5EF4-FFF2-40B4-BE49-F238E27FC236}">
                <a16:creationId xmlns:a16="http://schemas.microsoft.com/office/drawing/2014/main" id="{D039561C-31B8-EA3A-10C3-1D5B59096EAC}"/>
              </a:ext>
            </a:extLst>
          </p:cNvPr>
          <p:cNvSpPr txBox="1"/>
          <p:nvPr/>
        </p:nvSpPr>
        <p:spPr>
          <a:xfrm>
            <a:off x="1555929" y="4236626"/>
            <a:ext cx="3129262" cy="98488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C2855"/>
                </a:solidFill>
                <a:effectLst/>
                <a:uLnTx/>
                <a:uFillTx/>
                <a:latin typeface="Arial"/>
                <a:ea typeface="+mn-ea"/>
                <a:cs typeface="+mn-cs"/>
              </a:rPr>
              <a:t>Twitter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33F85"/>
                </a:solidFill>
                <a:effectLst/>
                <a:uLnTx/>
                <a:uFillTx/>
                <a:latin typeface="Arial"/>
                <a:ea typeface="+mn-ea"/>
                <a:cs typeface="Arial"/>
              </a:rPr>
              <a:t>@ModelNHS</a:t>
            </a:r>
            <a:br>
              <a:rPr lang="en-GB" sz="2000" b="1" i="0" u="none" strike="noStrike" kern="1200" cap="none" spc="0" normalizeH="0" baseline="0" noProof="0">
                <a:ln>
                  <a:noFill/>
                </a:ln>
                <a:effectLst/>
                <a:highlight>
                  <a:srgbClr val="FFFF00"/>
                </a:highlight>
                <a:uLnTx/>
                <a:uFillTx/>
                <a:latin typeface="Arial" panose="020B0604020202020204" pitchFamily="34" charset="0"/>
                <a:cs typeface="Arial" panose="020B0604020202020204" pitchFamily="34" charset="0"/>
              </a:rPr>
            </a:br>
            <a:r>
              <a:rPr kumimoji="0" lang="en-GB" sz="2000" b="1" i="0" u="none" strike="noStrike" kern="1200" cap="none" spc="0" normalizeH="0" baseline="0" noProof="0">
                <a:ln>
                  <a:noFill/>
                </a:ln>
                <a:solidFill>
                  <a:srgbClr val="033F85"/>
                </a:solidFill>
                <a:effectLst/>
                <a:uLnTx/>
                <a:uFillTx/>
                <a:latin typeface="Arial"/>
                <a:ea typeface="+mn-ea"/>
                <a:cs typeface="Arial"/>
              </a:rPr>
              <a:t>#modelhealthsystem</a:t>
            </a:r>
            <a:endParaRPr kumimoji="0" lang="en-GB" sz="2000" b="1" i="0" u="none" strike="noStrike" kern="1200" cap="none" spc="0" normalizeH="0" baseline="0" noProof="0">
              <a:ln>
                <a:noFill/>
              </a:ln>
              <a:solidFill>
                <a:srgbClr val="033F85"/>
              </a:solidFill>
              <a:effectLst/>
              <a:highlight>
                <a:srgbClr val="FFFF00"/>
              </a:highlight>
              <a:uLnTx/>
              <a:uFillTx/>
              <a:latin typeface="Arial"/>
              <a:ea typeface="+mn-ea"/>
              <a:cs typeface="Arial"/>
            </a:endParaRPr>
          </a:p>
        </p:txBody>
      </p:sp>
      <p:pic>
        <p:nvPicPr>
          <p:cNvPr id="26" name="Picture 25" descr="Logo, icon&#10;&#10;Description automatically generated">
            <a:extLst>
              <a:ext uri="{FF2B5EF4-FFF2-40B4-BE49-F238E27FC236}">
                <a16:creationId xmlns:a16="http://schemas.microsoft.com/office/drawing/2014/main" id="{58DA0C3D-C8BA-24BB-B99C-84CC84ABD63C}"/>
              </a:ext>
            </a:extLst>
          </p:cNvPr>
          <p:cNvPicPr>
            <a:picLocks noChangeAspect="1"/>
          </p:cNvPicPr>
          <p:nvPr/>
        </p:nvPicPr>
        <p:blipFill>
          <a:blip r:embed="rId6"/>
          <a:stretch>
            <a:fillRect/>
          </a:stretch>
        </p:blipFill>
        <p:spPr>
          <a:xfrm>
            <a:off x="852147" y="4463088"/>
            <a:ext cx="531962" cy="531962"/>
          </a:xfrm>
          <a:prstGeom prst="rect">
            <a:avLst/>
          </a:prstGeom>
        </p:spPr>
      </p:pic>
      <p:sp>
        <p:nvSpPr>
          <p:cNvPr id="27" name="Rectangle 26">
            <a:extLst>
              <a:ext uri="{FF2B5EF4-FFF2-40B4-BE49-F238E27FC236}">
                <a16:creationId xmlns:a16="http://schemas.microsoft.com/office/drawing/2014/main" id="{D95D020E-A6ED-3807-F2FC-F836F50A7226}"/>
              </a:ext>
            </a:extLst>
          </p:cNvPr>
          <p:cNvSpPr/>
          <p:nvPr/>
        </p:nvSpPr>
        <p:spPr>
          <a:xfrm>
            <a:off x="1569358" y="863183"/>
            <a:ext cx="3572317" cy="677108"/>
          </a:xfrm>
          <a:prstGeom prst="rect">
            <a:avLst/>
          </a:prstGeom>
        </p:spPr>
        <p:txBody>
          <a:bodyPr wrap="square">
            <a:spAutoFit/>
          </a:bodyPr>
          <a:lstStyle/>
          <a:p>
            <a:pPr marL="0" marR="0" lvl="0" indent="0" algn="l" defTabSz="681120" rtl="0" eaLnBrk="1" fontAlgn="auto" latinLnBrk="0" hangingPunct="1">
              <a:lnSpc>
                <a:spcPct val="100000"/>
              </a:lnSpc>
              <a:spcBef>
                <a:spcPts val="0"/>
              </a:spcBef>
              <a:spcAft>
                <a:spcPts val="450"/>
              </a:spcAft>
              <a:buClrTx/>
              <a:buSzTx/>
              <a:buFontTx/>
              <a:buNone/>
              <a:tabLst/>
              <a:defRPr/>
            </a:pPr>
            <a:r>
              <a:rPr kumimoji="0" lang="en-GB" sz="1800" b="0" i="0" u="none" strike="noStrike" kern="1200" cap="none" spc="0" normalizeH="0" baseline="0" noProof="0">
                <a:ln>
                  <a:noFill/>
                </a:ln>
                <a:solidFill>
                  <a:srgbClr val="7C2855"/>
                </a:solidFill>
                <a:effectLst/>
                <a:uLnTx/>
                <a:uFillTx/>
                <a:latin typeface="Arial"/>
                <a:ea typeface="+mn-ea"/>
                <a:cs typeface="+mn-cs"/>
              </a:rPr>
              <a:t>Register at</a:t>
            </a:r>
            <a:br>
              <a:rPr kumimoji="0" lang="en-GB" sz="1800" b="0" i="0" u="none" strike="noStrike" kern="1200" cap="none" spc="0" normalizeH="0" baseline="0" noProof="0">
                <a:ln>
                  <a:noFill/>
                </a:ln>
                <a:solidFill>
                  <a:prstClr val="black"/>
                </a:solidFill>
                <a:effectLst/>
                <a:uLnTx/>
                <a:uFillTx/>
                <a:latin typeface="Arial"/>
                <a:ea typeface="+mn-ea"/>
                <a:cs typeface="+mn-cs"/>
              </a:rPr>
            </a:br>
            <a:r>
              <a:rPr kumimoji="0" lang="en-GB" sz="2000" b="1" i="0" u="none" strike="noStrike" kern="1200" cap="none" spc="0" normalizeH="0" baseline="0" noProof="0">
                <a:ln>
                  <a:noFill/>
                </a:ln>
                <a:solidFill>
                  <a:srgbClr val="033F85"/>
                </a:solidFill>
                <a:effectLst/>
                <a:uLnTx/>
                <a:uFillTx/>
                <a:latin typeface="Arial"/>
                <a:ea typeface="+mn-ea"/>
                <a:cs typeface="+mn-cs"/>
              </a:rPr>
              <a:t>model.nhs.uk</a:t>
            </a:r>
          </a:p>
        </p:txBody>
      </p:sp>
      <p:pic>
        <p:nvPicPr>
          <p:cNvPr id="28" name="Picture 27" descr="Icon&#10;&#10;Description automatically generated">
            <a:extLst>
              <a:ext uri="{FF2B5EF4-FFF2-40B4-BE49-F238E27FC236}">
                <a16:creationId xmlns:a16="http://schemas.microsoft.com/office/drawing/2014/main" id="{14A5E85F-A8B3-A61F-DFE8-460BDD58F2F9}"/>
              </a:ext>
            </a:extLst>
          </p:cNvPr>
          <p:cNvPicPr>
            <a:picLocks noChangeAspect="1"/>
          </p:cNvPicPr>
          <p:nvPr/>
        </p:nvPicPr>
        <p:blipFill>
          <a:blip r:embed="rId7"/>
          <a:stretch>
            <a:fillRect/>
          </a:stretch>
        </p:blipFill>
        <p:spPr>
          <a:xfrm>
            <a:off x="852148" y="916193"/>
            <a:ext cx="529608" cy="531962"/>
          </a:xfrm>
          <a:prstGeom prst="rect">
            <a:avLst/>
          </a:prstGeom>
        </p:spPr>
      </p:pic>
      <p:sp>
        <p:nvSpPr>
          <p:cNvPr id="29" name="Rectangle 28">
            <a:extLst>
              <a:ext uri="{FF2B5EF4-FFF2-40B4-BE49-F238E27FC236}">
                <a16:creationId xmlns:a16="http://schemas.microsoft.com/office/drawing/2014/main" id="{A9513A96-13BD-89F0-7CE0-24274B55A18F}"/>
              </a:ext>
            </a:extLst>
          </p:cNvPr>
          <p:cNvSpPr/>
          <p:nvPr/>
        </p:nvSpPr>
        <p:spPr>
          <a:xfrm>
            <a:off x="1555930" y="1717370"/>
            <a:ext cx="3464837" cy="677108"/>
          </a:xfrm>
          <a:prstGeom prst="rect">
            <a:avLst/>
          </a:prstGeom>
        </p:spPr>
        <p:txBody>
          <a:bodyPr wrap="square">
            <a:spAutoFit/>
          </a:bodyPr>
          <a:lstStyle/>
          <a:p>
            <a:pPr marL="0" marR="0" lvl="0" indent="0" algn="l" defTabSz="681120" rtl="0" eaLnBrk="1" fontAlgn="auto" latinLnBrk="0" hangingPunct="1">
              <a:lnSpc>
                <a:spcPct val="100000"/>
              </a:lnSpc>
              <a:spcBef>
                <a:spcPts val="0"/>
              </a:spcBef>
              <a:spcAft>
                <a:spcPts val="450"/>
              </a:spcAft>
              <a:buClrTx/>
              <a:buSzTx/>
              <a:buFontTx/>
              <a:buNone/>
              <a:tabLst/>
              <a:defRPr/>
            </a:pPr>
            <a:r>
              <a:rPr kumimoji="0" lang="en-GB" sz="1800" b="0" i="0" u="none" strike="noStrike" kern="1200" cap="none" spc="0" normalizeH="0" baseline="0" noProof="0">
                <a:ln>
                  <a:noFill/>
                </a:ln>
                <a:solidFill>
                  <a:srgbClr val="7C2855"/>
                </a:solidFill>
                <a:effectLst/>
                <a:uLnTx/>
                <a:uFillTx/>
                <a:latin typeface="Arial"/>
                <a:ea typeface="+mn-ea"/>
                <a:cs typeface="+mn-cs"/>
              </a:rPr>
              <a:t>Support videos </a:t>
            </a:r>
            <a:r>
              <a:rPr kumimoji="0" lang="en-GB" sz="2000" b="1" i="0" u="none" strike="noStrike" kern="1200" cap="none" spc="0" normalizeH="0" baseline="0" noProof="0">
                <a:ln>
                  <a:noFill/>
                </a:ln>
                <a:solidFill>
                  <a:srgbClr val="033F85"/>
                </a:solidFill>
                <a:effectLst/>
                <a:uLnTx/>
                <a:uFillTx/>
                <a:latin typeface="Arial"/>
                <a:ea typeface="+mn-ea"/>
                <a:cs typeface="+mn-cs"/>
              </a:rPr>
              <a:t>model.nhs.uk/videos</a:t>
            </a:r>
            <a:endParaRPr kumimoji="0" lang="en-GB" sz="2000" b="1" i="0" u="sng" strike="noStrike" kern="1200" cap="none" spc="0" normalizeH="0" baseline="0" noProof="0">
              <a:ln>
                <a:noFill/>
              </a:ln>
              <a:solidFill>
                <a:srgbClr val="033F85"/>
              </a:solidFill>
              <a:effectLst>
                <a:outerShdw blurRad="38100" dist="38100" dir="2700000" algn="tl">
                  <a:srgbClr val="000000">
                    <a:alpha val="43137"/>
                  </a:srgbClr>
                </a:outerShdw>
              </a:effectLst>
              <a:uLnTx/>
              <a:uFillTx/>
              <a:latin typeface="Arial"/>
              <a:ea typeface="+mn-ea"/>
              <a:cs typeface="+mn-cs"/>
            </a:endParaRPr>
          </a:p>
        </p:txBody>
      </p:sp>
      <p:pic>
        <p:nvPicPr>
          <p:cNvPr id="30" name="Picture 29">
            <a:extLst>
              <a:ext uri="{FF2B5EF4-FFF2-40B4-BE49-F238E27FC236}">
                <a16:creationId xmlns:a16="http://schemas.microsoft.com/office/drawing/2014/main" id="{E75BF00F-2140-C5B4-3921-A31F5E41A0A4}"/>
              </a:ext>
            </a:extLst>
          </p:cNvPr>
          <p:cNvPicPr>
            <a:picLocks noChangeAspect="1"/>
          </p:cNvPicPr>
          <p:nvPr/>
        </p:nvPicPr>
        <p:blipFill>
          <a:blip r:embed="rId8"/>
          <a:stretch>
            <a:fillRect/>
          </a:stretch>
        </p:blipFill>
        <p:spPr>
          <a:xfrm>
            <a:off x="841007" y="1717370"/>
            <a:ext cx="532281" cy="530147"/>
          </a:xfrm>
          <a:prstGeom prst="rect">
            <a:avLst/>
          </a:prstGeom>
        </p:spPr>
      </p:pic>
      <p:sp>
        <p:nvSpPr>
          <p:cNvPr id="31" name="Rectangle 30">
            <a:extLst>
              <a:ext uri="{FF2B5EF4-FFF2-40B4-BE49-F238E27FC236}">
                <a16:creationId xmlns:a16="http://schemas.microsoft.com/office/drawing/2014/main" id="{7A8B6682-3423-FAA0-375B-3E4E8938D854}"/>
              </a:ext>
            </a:extLst>
          </p:cNvPr>
          <p:cNvSpPr/>
          <p:nvPr/>
        </p:nvSpPr>
        <p:spPr>
          <a:xfrm>
            <a:off x="1555929" y="3434056"/>
            <a:ext cx="3129262" cy="677108"/>
          </a:xfrm>
          <a:prstGeom prst="rect">
            <a:avLst/>
          </a:prstGeom>
        </p:spPr>
        <p:txBody>
          <a:bodyPr wrap="square">
            <a:spAutoFit/>
          </a:bodyPr>
          <a:lstStyle/>
          <a:p>
            <a:pPr marL="0" marR="0" lvl="0" indent="0" algn="l" defTabSz="681120" rtl="0" eaLnBrk="1" fontAlgn="auto" latinLnBrk="0" hangingPunct="1">
              <a:lnSpc>
                <a:spcPct val="100000"/>
              </a:lnSpc>
              <a:spcBef>
                <a:spcPts val="0"/>
              </a:spcBef>
              <a:spcAft>
                <a:spcPts val="450"/>
              </a:spcAft>
              <a:buClrTx/>
              <a:buSzTx/>
              <a:buFontTx/>
              <a:buNone/>
              <a:tabLst/>
              <a:defRPr/>
            </a:pPr>
            <a:r>
              <a:rPr kumimoji="0" lang="en-GB" sz="1800" b="0" i="0" u="none" strike="noStrike" kern="1200" cap="none" spc="0" normalizeH="0" baseline="0" noProof="0">
                <a:ln>
                  <a:noFill/>
                </a:ln>
                <a:solidFill>
                  <a:srgbClr val="7C2855"/>
                </a:solidFill>
                <a:effectLst/>
                <a:uLnTx/>
                <a:uFillTx/>
                <a:latin typeface="Arial"/>
                <a:ea typeface="+mn-ea"/>
                <a:cs typeface="+mn-cs"/>
              </a:rPr>
              <a:t>Contact us</a:t>
            </a:r>
            <a:br>
              <a:rPr kumimoji="0" lang="en-GB" sz="1800" b="0" i="0" u="none" strike="noStrike" kern="1200" cap="none" spc="0" normalizeH="0" baseline="0" noProof="0">
                <a:ln>
                  <a:noFill/>
                </a:ln>
                <a:solidFill>
                  <a:prstClr val="black"/>
                </a:solidFill>
                <a:effectLst/>
                <a:uLnTx/>
                <a:uFillTx/>
                <a:latin typeface="Arial"/>
                <a:ea typeface="+mn-ea"/>
                <a:cs typeface="+mn-cs"/>
              </a:rPr>
            </a:br>
            <a:r>
              <a:rPr kumimoji="0" lang="en-GB" sz="2000" b="1" i="0" u="none" strike="noStrike" kern="1200" cap="none" spc="0" normalizeH="0" baseline="0" noProof="0">
                <a:ln>
                  <a:noFill/>
                </a:ln>
                <a:solidFill>
                  <a:srgbClr val="033F85"/>
                </a:solidFill>
                <a:effectLst/>
                <a:uLnTx/>
                <a:uFillTx/>
                <a:latin typeface="Arial"/>
                <a:ea typeface="+mn-ea"/>
                <a:cs typeface="+mn-cs"/>
              </a:rPr>
              <a:t>help@model.nhs.uk</a:t>
            </a:r>
          </a:p>
        </p:txBody>
      </p:sp>
      <p:pic>
        <p:nvPicPr>
          <p:cNvPr id="32" name="Content Placeholder 4" descr="Icon&#10;&#10;Description automatically generated">
            <a:extLst>
              <a:ext uri="{FF2B5EF4-FFF2-40B4-BE49-F238E27FC236}">
                <a16:creationId xmlns:a16="http://schemas.microsoft.com/office/drawing/2014/main" id="{CF6CD95A-5E7F-CF14-4853-01CBF54ECF2D}"/>
              </a:ext>
            </a:extLst>
          </p:cNvPr>
          <p:cNvPicPr>
            <a:picLocks noChangeAspect="1"/>
          </p:cNvPicPr>
          <p:nvPr/>
        </p:nvPicPr>
        <p:blipFill>
          <a:blip r:embed="rId9"/>
          <a:stretch>
            <a:fillRect/>
          </a:stretch>
        </p:blipFill>
        <p:spPr>
          <a:xfrm>
            <a:off x="841006" y="3478252"/>
            <a:ext cx="527801" cy="530147"/>
          </a:xfrm>
          <a:prstGeom prst="rect">
            <a:avLst/>
          </a:prstGeom>
        </p:spPr>
      </p:pic>
      <p:sp>
        <p:nvSpPr>
          <p:cNvPr id="33" name="Rectangle 32">
            <a:extLst>
              <a:ext uri="{FF2B5EF4-FFF2-40B4-BE49-F238E27FC236}">
                <a16:creationId xmlns:a16="http://schemas.microsoft.com/office/drawing/2014/main" id="{03FA9443-D9D1-7F31-1D30-BFC361D9BA35}"/>
              </a:ext>
            </a:extLst>
          </p:cNvPr>
          <p:cNvSpPr/>
          <p:nvPr/>
        </p:nvSpPr>
        <p:spPr>
          <a:xfrm>
            <a:off x="1555930" y="5346973"/>
            <a:ext cx="4539471" cy="677108"/>
          </a:xfrm>
          <a:prstGeom prst="rect">
            <a:avLst/>
          </a:prstGeom>
        </p:spPr>
        <p:txBody>
          <a:bodyPr wrap="square" lIns="91440" tIns="45720" rIns="91440" bIns="45720" anchor="t">
            <a:spAutoFit/>
          </a:bodyPr>
          <a:lstStyle/>
          <a:p>
            <a:pPr marL="0" marR="0" lvl="0" indent="0" algn="l" defTabSz="681120" rtl="0" eaLnBrk="1" fontAlgn="auto" latinLnBrk="0" hangingPunct="1">
              <a:lnSpc>
                <a:spcPct val="100000"/>
              </a:lnSpc>
              <a:spcBef>
                <a:spcPts val="0"/>
              </a:spcBef>
              <a:spcAft>
                <a:spcPts val="450"/>
              </a:spcAft>
              <a:buClrTx/>
              <a:buSzTx/>
              <a:buFontTx/>
              <a:buNone/>
              <a:tabLst/>
              <a:defRPr/>
            </a:pPr>
            <a:r>
              <a:rPr kumimoji="0" lang="en-GB" sz="1800" b="0" i="0" u="none" strike="noStrike" kern="1200" cap="none" spc="0" normalizeH="0" baseline="0" noProof="0">
                <a:ln>
                  <a:noFill/>
                </a:ln>
                <a:solidFill>
                  <a:srgbClr val="7C2855"/>
                </a:solidFill>
                <a:effectLst/>
                <a:uLnTx/>
                <a:uFillTx/>
                <a:latin typeface="Arial"/>
                <a:ea typeface="+mn-ea"/>
                <a:cs typeface="+mn-cs"/>
              </a:rPr>
              <a:t>FutureNHS</a:t>
            </a:r>
            <a:br>
              <a:rPr kumimoji="0" lang="en-GB" sz="1800" b="0" i="0" u="none" strike="noStrike" kern="1200" cap="none" spc="0" normalizeH="0" baseline="0" noProof="0">
                <a:ln>
                  <a:noFill/>
                </a:ln>
                <a:solidFill>
                  <a:prstClr val="black"/>
                </a:solidFill>
                <a:effectLst/>
                <a:uLnTx/>
                <a:uFillTx/>
                <a:latin typeface="Arial"/>
                <a:ea typeface="+mn-ea"/>
                <a:cs typeface="+mn-cs"/>
              </a:rPr>
            </a:br>
            <a:r>
              <a:rPr kumimoji="0" lang="en-GB" sz="2000" b="1" i="0" u="none" strike="noStrike" kern="1200" cap="none" spc="0" normalizeH="0" baseline="0" noProof="0">
                <a:ln>
                  <a:noFill/>
                </a:ln>
                <a:solidFill>
                  <a:srgbClr val="033F85"/>
                </a:solidFill>
                <a:effectLst/>
                <a:uLnTx/>
                <a:uFillTx/>
                <a:latin typeface="Arial"/>
                <a:ea typeface="+mn-ea"/>
                <a:cs typeface="+mn-cs"/>
              </a:rPr>
              <a:t>future.nhs.uk/ModelHealthNetwork</a:t>
            </a:r>
          </a:p>
        </p:txBody>
      </p:sp>
      <p:sp>
        <p:nvSpPr>
          <p:cNvPr id="34" name="Rectangle 33">
            <a:extLst>
              <a:ext uri="{FF2B5EF4-FFF2-40B4-BE49-F238E27FC236}">
                <a16:creationId xmlns:a16="http://schemas.microsoft.com/office/drawing/2014/main" id="{A2636574-A1F0-A72A-9287-73888E41BCF2}"/>
              </a:ext>
            </a:extLst>
          </p:cNvPr>
          <p:cNvSpPr/>
          <p:nvPr/>
        </p:nvSpPr>
        <p:spPr>
          <a:xfrm>
            <a:off x="1555929" y="2547053"/>
            <a:ext cx="3464837" cy="741229"/>
          </a:xfrm>
          <a:prstGeom prst="rect">
            <a:avLst/>
          </a:prstGeom>
        </p:spPr>
        <p:txBody>
          <a:bodyPr wrap="square">
            <a:spAutoFit/>
          </a:bodyPr>
          <a:lstStyle/>
          <a:p>
            <a:pPr marL="0" marR="0" lvl="0" indent="0" algn="l" defTabSz="681120" rtl="0" eaLnBrk="1" fontAlgn="auto" latinLnBrk="0" hangingPunct="1">
              <a:lnSpc>
                <a:spcPct val="100000"/>
              </a:lnSpc>
              <a:spcBef>
                <a:spcPts val="0"/>
              </a:spcBef>
              <a:spcAft>
                <a:spcPts val="450"/>
              </a:spcAft>
              <a:buClrTx/>
              <a:buSzTx/>
              <a:buFontTx/>
              <a:buNone/>
              <a:tabLst/>
              <a:defRPr/>
            </a:pPr>
            <a:r>
              <a:rPr kumimoji="0" lang="en-GB" sz="1800" b="0" i="0" u="none" strike="noStrike" kern="1200" cap="none" spc="0" normalizeH="0" baseline="0" noProof="0">
                <a:ln>
                  <a:noFill/>
                </a:ln>
                <a:solidFill>
                  <a:srgbClr val="7C2855"/>
                </a:solidFill>
                <a:effectLst/>
                <a:uLnTx/>
                <a:uFillTx/>
                <a:latin typeface="Arial"/>
                <a:ea typeface="+mn-ea"/>
                <a:cs typeface="+mn-cs"/>
              </a:rPr>
              <a:t>Knowledge Centre</a:t>
            </a:r>
          </a:p>
          <a:p>
            <a:pPr marL="0" marR="0" lvl="0" indent="0" algn="l" defTabSz="681120" rtl="0" eaLnBrk="1" fontAlgn="auto" latinLnBrk="0" hangingPunct="1">
              <a:lnSpc>
                <a:spcPct val="100000"/>
              </a:lnSpc>
              <a:spcBef>
                <a:spcPts val="0"/>
              </a:spcBef>
              <a:spcAft>
                <a:spcPts val="450"/>
              </a:spcAft>
              <a:buClrTx/>
              <a:buSzTx/>
              <a:buFontTx/>
              <a:buNone/>
              <a:tabLst/>
              <a:defRPr/>
            </a:pPr>
            <a:r>
              <a:rPr lang="en-GB" sz="2000" b="1">
                <a:solidFill>
                  <a:srgbClr val="033F85"/>
                </a:solidFill>
                <a:latin typeface="Arial"/>
              </a:rPr>
              <a:t>k</a:t>
            </a:r>
            <a:r>
              <a:rPr kumimoji="0" lang="en-GB" sz="2000" b="1" i="0" u="none" strike="noStrike" kern="1200" cap="none" spc="0" normalizeH="0" baseline="0" noProof="0">
                <a:ln>
                  <a:noFill/>
                </a:ln>
                <a:solidFill>
                  <a:srgbClr val="033F85"/>
                </a:solidFill>
                <a:effectLst/>
                <a:uLnTx/>
                <a:uFillTx/>
                <a:latin typeface="Arial"/>
                <a:ea typeface="+mn-ea"/>
                <a:cs typeface="+mn-cs"/>
              </a:rPr>
              <a:t>nowledge.model.nhs.uk</a:t>
            </a:r>
            <a:endParaRPr kumimoji="0" lang="en-GB" sz="2000" b="1" i="0" u="sng" strike="noStrike" kern="1200" cap="none" spc="0" normalizeH="0" baseline="0" noProof="0">
              <a:ln>
                <a:noFill/>
              </a:ln>
              <a:solidFill>
                <a:srgbClr val="033F85"/>
              </a:solidFill>
              <a:effectLst>
                <a:outerShdw blurRad="38100" dist="38100" dir="2700000" algn="tl">
                  <a:srgbClr val="000000">
                    <a:alpha val="43137"/>
                  </a:srgbClr>
                </a:outerShdw>
              </a:effectLst>
              <a:uLnTx/>
              <a:uFillTx/>
              <a:latin typeface="Arial"/>
              <a:ea typeface="+mn-ea"/>
              <a:cs typeface="+mn-cs"/>
            </a:endParaRPr>
          </a:p>
        </p:txBody>
      </p:sp>
      <p:pic>
        <p:nvPicPr>
          <p:cNvPr id="35" name="Picture 34">
            <a:extLst>
              <a:ext uri="{FF2B5EF4-FFF2-40B4-BE49-F238E27FC236}">
                <a16:creationId xmlns:a16="http://schemas.microsoft.com/office/drawing/2014/main" id="{EC18DEFD-B9A6-42AB-B208-A7498540A019}"/>
              </a:ext>
            </a:extLst>
          </p:cNvPr>
          <p:cNvPicPr preferRelativeResize="0">
            <a:picLocks/>
          </p:cNvPicPr>
          <p:nvPr/>
        </p:nvPicPr>
        <p:blipFill rotWithShape="1">
          <a:blip r:embed="rId10"/>
          <a:srcRect r="5909"/>
          <a:stretch/>
        </p:blipFill>
        <p:spPr>
          <a:xfrm>
            <a:off x="852147" y="2647667"/>
            <a:ext cx="552660" cy="530147"/>
          </a:xfrm>
          <a:prstGeom prst="ellipse">
            <a:avLst/>
          </a:prstGeom>
        </p:spPr>
      </p:pic>
      <p:sp>
        <p:nvSpPr>
          <p:cNvPr id="8" name="Title 1">
            <a:extLst>
              <a:ext uri="{FF2B5EF4-FFF2-40B4-BE49-F238E27FC236}">
                <a16:creationId xmlns:a16="http://schemas.microsoft.com/office/drawing/2014/main" id="{FDF035BC-BA5A-40D4-A029-49894C84AF63}"/>
              </a:ext>
            </a:extLst>
          </p:cNvPr>
          <p:cNvSpPr txBox="1">
            <a:spLocks/>
          </p:cNvSpPr>
          <p:nvPr/>
        </p:nvSpPr>
        <p:spPr>
          <a:xfrm>
            <a:off x="1912355" y="173237"/>
            <a:ext cx="8368384" cy="7476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AF2375"/>
                </a:solidFill>
                <a:latin typeface="Arial" panose="020B0604020202020204" pitchFamily="34" charset="0"/>
                <a:ea typeface="+mj-ea"/>
                <a:cs typeface="Arial" panose="020B0604020202020204" pitchFamily="34" charset="0"/>
              </a:defRPr>
            </a:lvl1pPr>
          </a:lstStyle>
          <a:p>
            <a:pPr algn="ctr"/>
            <a:r>
              <a:rPr lang="en-GB" sz="3200" b="1">
                <a:solidFill>
                  <a:srgbClr val="871D5A"/>
                </a:solidFill>
                <a:latin typeface="Arial"/>
                <a:cs typeface="Arial"/>
              </a:rPr>
              <a:t>Get involved</a:t>
            </a:r>
            <a:endParaRPr lang="en-US" sz="3200" b="1">
              <a:solidFill>
                <a:srgbClr val="871D5A"/>
              </a:solidFill>
            </a:endParaRPr>
          </a:p>
        </p:txBody>
      </p:sp>
    </p:spTree>
    <p:extLst>
      <p:ext uri="{BB962C8B-B14F-4D97-AF65-F5344CB8AC3E}">
        <p14:creationId xmlns:p14="http://schemas.microsoft.com/office/powerpoint/2010/main" val="136314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0D8B-FD02-FDE8-817D-0E57246992D0}"/>
              </a:ext>
            </a:extLst>
          </p:cNvPr>
          <p:cNvSpPr>
            <a:spLocks noGrp="1"/>
          </p:cNvSpPr>
          <p:nvPr>
            <p:ph type="title"/>
          </p:nvPr>
        </p:nvSpPr>
        <p:spPr>
          <a:xfrm>
            <a:off x="0" y="-119848"/>
            <a:ext cx="12192000" cy="7097696"/>
          </a:xfrm>
        </p:spPr>
        <p:txBody>
          <a:bodyPr anchor="t">
            <a:normAutofit/>
          </a:bodyPr>
          <a:lstStyle/>
          <a:p>
            <a:br>
              <a:rPr lang="en-GB">
                <a:latin typeface="Arial"/>
                <a:cs typeface="Arial"/>
              </a:rPr>
            </a:br>
            <a:br>
              <a:rPr lang="en-GB">
                <a:latin typeface="Arial"/>
                <a:cs typeface="Arial"/>
              </a:rPr>
            </a:br>
            <a:br>
              <a:rPr lang="en-GB">
                <a:latin typeface="Arial"/>
                <a:cs typeface="Arial"/>
              </a:rPr>
            </a:br>
            <a:r>
              <a:rPr lang="en-GB">
                <a:latin typeface="Arial"/>
                <a:cs typeface="Arial"/>
              </a:rPr>
              <a:t>Demo of the Model Health System </a:t>
            </a:r>
          </a:p>
        </p:txBody>
      </p:sp>
      <p:sp>
        <p:nvSpPr>
          <p:cNvPr id="5" name="Slide Number Placeholder 4" hidden="1">
            <a:extLst>
              <a:ext uri="{FF2B5EF4-FFF2-40B4-BE49-F238E27FC236}">
                <a16:creationId xmlns:a16="http://schemas.microsoft.com/office/drawing/2014/main" id="{4031F960-E960-1B01-7BB2-87CD1AC32395}"/>
              </a:ext>
            </a:extLst>
          </p:cNvPr>
          <p:cNvSpPr>
            <a:spLocks noGrp="1"/>
          </p:cNvSpPr>
          <p:nvPr>
            <p:ph type="sldNum" sz="quarter" idx="4294967295"/>
          </p:nvPr>
        </p:nvSpPr>
        <p:spPr>
          <a:xfrm>
            <a:off x="8610600" y="6591234"/>
            <a:ext cx="2743200" cy="301756"/>
          </a:xfrm>
        </p:spPr>
        <p:txBody>
          <a:bodyPr/>
          <a:lstStyle/>
          <a:p>
            <a:pPr>
              <a:spcAft>
                <a:spcPts val="600"/>
              </a:spcAft>
            </a:pPr>
            <a:fld id="{950FC886-343C-4B72-AFE6-F0497CBE7873}" type="slidenum">
              <a:rPr lang="en-GB" smtClean="0"/>
              <a:pPr>
                <a:spcAft>
                  <a:spcPts val="600"/>
                </a:spcAft>
              </a:pPr>
              <a:t>12</a:t>
            </a:fld>
            <a:endParaRPr lang="en-GB"/>
          </a:p>
        </p:txBody>
      </p:sp>
    </p:spTree>
    <p:extLst>
      <p:ext uri="{BB962C8B-B14F-4D97-AF65-F5344CB8AC3E}">
        <p14:creationId xmlns:p14="http://schemas.microsoft.com/office/powerpoint/2010/main" val="70364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FECF3-0F50-4756-BA77-B0BEBA34FFDD}"/>
              </a:ext>
            </a:extLst>
          </p:cNvPr>
          <p:cNvSpPr>
            <a:spLocks noGrp="1"/>
          </p:cNvSpPr>
          <p:nvPr>
            <p:ph type="title"/>
          </p:nvPr>
        </p:nvSpPr>
        <p:spPr>
          <a:xfrm>
            <a:off x="1082370" y="244531"/>
            <a:ext cx="9526940" cy="747683"/>
          </a:xfrm>
        </p:spPr>
        <p:txBody>
          <a:bodyPr>
            <a:noAutofit/>
          </a:bodyPr>
          <a:lstStyle/>
          <a:p>
            <a:r>
              <a:rPr lang="en-GB">
                <a:latin typeface="Arial"/>
                <a:cs typeface="Arial"/>
              </a:rPr>
              <a:t>The homepage</a:t>
            </a:r>
            <a:endParaRPr lang="en-US"/>
          </a:p>
        </p:txBody>
      </p:sp>
      <p:grpSp>
        <p:nvGrpSpPr>
          <p:cNvPr id="3" name="Group 2">
            <a:extLst>
              <a:ext uri="{FF2B5EF4-FFF2-40B4-BE49-F238E27FC236}">
                <a16:creationId xmlns:a16="http://schemas.microsoft.com/office/drawing/2014/main" id="{19E52DCF-30F0-4885-A0FB-F9982933E0EA}"/>
              </a:ext>
            </a:extLst>
          </p:cNvPr>
          <p:cNvGrpSpPr/>
          <p:nvPr/>
        </p:nvGrpSpPr>
        <p:grpSpPr>
          <a:xfrm>
            <a:off x="326161" y="1345660"/>
            <a:ext cx="8766893" cy="4326764"/>
            <a:chOff x="0" y="1813620"/>
            <a:chExt cx="12192000" cy="5949950"/>
          </a:xfrm>
        </p:grpSpPr>
        <p:pic>
          <p:nvPicPr>
            <p:cNvPr id="12" name="Picture 11">
              <a:extLst>
                <a:ext uri="{FF2B5EF4-FFF2-40B4-BE49-F238E27FC236}">
                  <a16:creationId xmlns:a16="http://schemas.microsoft.com/office/drawing/2014/main" id="{332467D6-DE74-4E7E-9417-05CF6BC9D14C}"/>
                </a:ext>
              </a:extLst>
            </p:cNvPr>
            <p:cNvPicPr>
              <a:picLocks noChangeAspect="1"/>
            </p:cNvPicPr>
            <p:nvPr/>
          </p:nvPicPr>
          <p:blipFill>
            <a:blip r:embed="rId2"/>
            <a:stretch>
              <a:fillRect/>
            </a:stretch>
          </p:blipFill>
          <p:spPr>
            <a:xfrm>
              <a:off x="0" y="1813620"/>
              <a:ext cx="12192000" cy="5949950"/>
            </a:xfrm>
            <a:prstGeom prst="rect">
              <a:avLst/>
            </a:prstGeom>
          </p:spPr>
        </p:pic>
        <p:sp>
          <p:nvSpPr>
            <p:cNvPr id="2" name="Rectangle 1">
              <a:extLst>
                <a:ext uri="{FF2B5EF4-FFF2-40B4-BE49-F238E27FC236}">
                  <a16:creationId xmlns:a16="http://schemas.microsoft.com/office/drawing/2014/main" id="{84E737EC-7B8D-4F79-B3D2-84AF2E59E2F6}"/>
                </a:ext>
              </a:extLst>
            </p:cNvPr>
            <p:cNvSpPr/>
            <p:nvPr/>
          </p:nvSpPr>
          <p:spPr>
            <a:xfrm>
              <a:off x="10081863" y="2262726"/>
              <a:ext cx="2004294" cy="217276"/>
            </a:xfrm>
            <a:prstGeom prst="rect">
              <a:avLst/>
            </a:prstGeom>
            <a:solidFill>
              <a:srgbClr val="7C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1F14F49A-49C0-24C6-92BA-9AD06F84EE86}"/>
              </a:ext>
            </a:extLst>
          </p:cNvPr>
          <p:cNvSpPr txBox="1"/>
          <p:nvPr/>
        </p:nvSpPr>
        <p:spPr>
          <a:xfrm>
            <a:off x="9252503" y="1796570"/>
            <a:ext cx="2617124" cy="2308324"/>
          </a:xfrm>
          <a:prstGeom prst="rect">
            <a:avLst/>
          </a:prstGeom>
          <a:noFill/>
        </p:spPr>
        <p:txBody>
          <a:bodyPr wrap="square" lIns="91440" tIns="45720" rIns="91440" bIns="45720" rtlCol="0" anchor="t">
            <a:spAutoFit/>
          </a:bodyPr>
          <a:lstStyle/>
          <a:p>
            <a:r>
              <a:rPr lang="en-GB" sz="2400" b="1">
                <a:latin typeface="Segoe UI"/>
                <a:cs typeface="Segoe UI"/>
              </a:rPr>
              <a:t>Explore your system's:</a:t>
            </a:r>
            <a:endParaRPr lang="en-GB" sz="2400" b="1">
              <a:latin typeface="Segoe UI" panose="020B0502040204020203" pitchFamily="34" charset="0"/>
              <a:cs typeface="Segoe UI" panose="020B0502040204020203" pitchFamily="34" charset="0"/>
            </a:endParaRPr>
          </a:p>
          <a:p>
            <a:r>
              <a:rPr lang="en-GB" sz="2400">
                <a:latin typeface="Segoe UI"/>
                <a:cs typeface="Segoe UI"/>
              </a:rPr>
              <a:t>Quadruple aims</a:t>
            </a:r>
            <a:endParaRPr lang="en-GB" sz="2400">
              <a:latin typeface="Segoe UI" panose="020B0502040204020203" pitchFamily="34" charset="0"/>
              <a:cs typeface="Segoe UI" panose="020B0502040204020203" pitchFamily="34" charset="0"/>
            </a:endParaRPr>
          </a:p>
          <a:p>
            <a:r>
              <a:rPr lang="en-GB" sz="2400">
                <a:latin typeface="Segoe UI"/>
                <a:cs typeface="Segoe UI"/>
              </a:rPr>
              <a:t>Productivity </a:t>
            </a:r>
            <a:endParaRPr lang="en-GB" sz="2400">
              <a:latin typeface="Segoe UI" panose="020B0502040204020203" pitchFamily="34" charset="0"/>
              <a:cs typeface="Segoe UI" panose="020B0502040204020203" pitchFamily="34" charset="0"/>
            </a:endParaRPr>
          </a:p>
          <a:p>
            <a:r>
              <a:rPr lang="en-GB" sz="2400">
                <a:latin typeface="Segoe UI"/>
                <a:cs typeface="Segoe UI"/>
              </a:rPr>
              <a:t>Clinical improvement</a:t>
            </a:r>
            <a:endParaRPr lang="en-GB" sz="2400">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1B22BCB4-84B5-6EB8-1A7E-C0A43AA537F2}"/>
              </a:ext>
            </a:extLst>
          </p:cNvPr>
          <p:cNvSpPr/>
          <p:nvPr/>
        </p:nvSpPr>
        <p:spPr>
          <a:xfrm>
            <a:off x="82378" y="1956488"/>
            <a:ext cx="2677297" cy="8031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583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8977-50B0-4678-DE2E-523E0466B22B}"/>
              </a:ext>
            </a:extLst>
          </p:cNvPr>
          <p:cNvSpPr>
            <a:spLocks noGrp="1"/>
          </p:cNvSpPr>
          <p:nvPr>
            <p:ph type="title"/>
          </p:nvPr>
        </p:nvSpPr>
        <p:spPr>
          <a:xfrm>
            <a:off x="2094099" y="173237"/>
            <a:ext cx="8368384" cy="747683"/>
          </a:xfrm>
        </p:spPr>
        <p:txBody>
          <a:bodyPr>
            <a:normAutofit/>
          </a:bodyPr>
          <a:lstStyle/>
          <a:p>
            <a:r>
              <a:rPr lang="en-GB" sz="2800">
                <a:latin typeface="Arial"/>
                <a:cs typeface="Arial"/>
              </a:rPr>
              <a:t>Opportunities for improvement</a:t>
            </a:r>
            <a:endParaRPr lang="en-GB" sz="2800"/>
          </a:p>
        </p:txBody>
      </p:sp>
      <p:pic>
        <p:nvPicPr>
          <p:cNvPr id="4" name="Picture 4" descr="Graphical user interface, text, application, email&#10;&#10;Description automatically generated">
            <a:extLst>
              <a:ext uri="{FF2B5EF4-FFF2-40B4-BE49-F238E27FC236}">
                <a16:creationId xmlns:a16="http://schemas.microsoft.com/office/drawing/2014/main" id="{98E6D1C4-2959-3644-ED8F-D423139DABC5}"/>
              </a:ext>
            </a:extLst>
          </p:cNvPr>
          <p:cNvPicPr>
            <a:picLocks noChangeAspect="1"/>
          </p:cNvPicPr>
          <p:nvPr/>
        </p:nvPicPr>
        <p:blipFill rotWithShape="1">
          <a:blip r:embed="rId2"/>
          <a:srcRect t="737" r="49969"/>
          <a:stretch/>
        </p:blipFill>
        <p:spPr>
          <a:xfrm>
            <a:off x="746312" y="1187134"/>
            <a:ext cx="5532388" cy="4399035"/>
          </a:xfrm>
          <a:prstGeom prst="rect">
            <a:avLst/>
          </a:prstGeom>
        </p:spPr>
      </p:pic>
      <p:sp>
        <p:nvSpPr>
          <p:cNvPr id="5" name="Google Shape;161;p20">
            <a:extLst>
              <a:ext uri="{FF2B5EF4-FFF2-40B4-BE49-F238E27FC236}">
                <a16:creationId xmlns:a16="http://schemas.microsoft.com/office/drawing/2014/main" id="{580DCB18-A3CB-D747-FD05-517266B3415D}"/>
              </a:ext>
            </a:extLst>
          </p:cNvPr>
          <p:cNvSpPr txBox="1"/>
          <p:nvPr/>
        </p:nvSpPr>
        <p:spPr>
          <a:xfrm>
            <a:off x="6482975" y="1094454"/>
            <a:ext cx="5428500" cy="484231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SzPts val="1800"/>
              <a:buFont typeface="Arial"/>
              <a:buChar char="●"/>
            </a:pPr>
            <a:r>
              <a:rPr lang="en-GB" sz="1800" b="0" i="0" u="none" strike="noStrike" cap="none">
                <a:latin typeface="Arial"/>
                <a:ea typeface="Arial"/>
                <a:cs typeface="Arial"/>
                <a:sym typeface="Arial"/>
              </a:rPr>
              <a:t>This gives you can overview of some of the opportunities for improvement</a:t>
            </a:r>
            <a:r>
              <a:rPr lang="en-GB" sz="1800"/>
              <a:t> </a:t>
            </a:r>
            <a:endParaRPr sz="1800" b="0" i="0" u="none" strike="noStrike" cap="none">
              <a:latin typeface="Arial"/>
              <a:ea typeface="Arial"/>
              <a:cs typeface="Arial"/>
              <a:sym typeface="Arial"/>
            </a:endParaRPr>
          </a:p>
          <a:p>
            <a:pPr marL="457200" indent="-342900">
              <a:buSzPts val="1800"/>
              <a:buFont typeface="Arial"/>
              <a:buChar char="●"/>
            </a:pPr>
            <a:r>
              <a:rPr lang="en-GB" sz="1800" b="0" i="0" u="none" strike="noStrike" cap="none">
                <a:latin typeface="Arial"/>
                <a:ea typeface="Arial"/>
                <a:cs typeface="Arial"/>
                <a:sym typeface="Arial"/>
              </a:rPr>
              <a:t>Taking a metric to achieve the upper quartile benchmarks in a particular area</a:t>
            </a:r>
            <a:r>
              <a:rPr lang="en-GB" sz="1800"/>
              <a:t> </a:t>
            </a:r>
            <a:endParaRPr sz="1800" b="0" i="0" u="none" strike="noStrike" cap="none">
              <a:latin typeface="Arial"/>
              <a:ea typeface="Arial"/>
              <a:cs typeface="Arial"/>
              <a:sym typeface="Arial"/>
            </a:endParaRPr>
          </a:p>
          <a:p>
            <a:pPr marL="457200" indent="-342900">
              <a:buSzPts val="1800"/>
              <a:buFont typeface="Arial"/>
              <a:buChar char="●"/>
            </a:pPr>
            <a:r>
              <a:rPr lang="en-GB" sz="1800" b="0" i="0" u="none" strike="noStrike" cap="none">
                <a:latin typeface="Arial"/>
                <a:ea typeface="Arial"/>
                <a:cs typeface="Arial"/>
                <a:sym typeface="Arial"/>
              </a:rPr>
              <a:t>We have used </a:t>
            </a:r>
            <a:r>
              <a:rPr lang="en-GB" sz="1800"/>
              <a:t>PLICS</a:t>
            </a:r>
            <a:r>
              <a:rPr lang="en-GB" sz="1800" b="0" i="0" u="none" strike="noStrike" cap="none">
                <a:latin typeface="Arial"/>
                <a:ea typeface="Arial"/>
                <a:cs typeface="Arial"/>
                <a:sym typeface="Arial"/>
              </a:rPr>
              <a:t> data to calculate some of the data </a:t>
            </a:r>
            <a:r>
              <a:rPr lang="en-GB" sz="1800"/>
              <a:t>in</a:t>
            </a:r>
            <a:r>
              <a:rPr lang="en-GB" sz="1800" b="0" i="0" u="none" strike="noStrike" cap="none">
                <a:latin typeface="Arial"/>
                <a:ea typeface="Arial"/>
                <a:cs typeface="Arial"/>
                <a:sym typeface="Arial"/>
              </a:rPr>
              <a:t> the Model health System.</a:t>
            </a:r>
            <a:endParaRPr lang="en-GB" sz="1800"/>
          </a:p>
          <a:p>
            <a:pPr marL="457200" marR="0" lvl="0" indent="-342900" algn="l" rtl="0">
              <a:lnSpc>
                <a:spcPct val="100000"/>
              </a:lnSpc>
              <a:spcBef>
                <a:spcPts val="0"/>
              </a:spcBef>
              <a:spcAft>
                <a:spcPts val="0"/>
              </a:spcAft>
              <a:buSzPts val="1800"/>
              <a:buFont typeface="Arial"/>
              <a:buChar char="●"/>
            </a:pPr>
            <a:r>
              <a:rPr lang="en-GB" sz="1800" b="1" i="0" u="none" strike="noStrike" cap="none">
                <a:latin typeface="Arial"/>
                <a:ea typeface="Arial"/>
                <a:cs typeface="Arial"/>
                <a:sym typeface="Arial"/>
              </a:rPr>
              <a:t>Improvement savings include:</a:t>
            </a:r>
            <a:endParaRPr sz="1800" b="0" i="0" u="none" strike="noStrike" cap="none">
              <a:latin typeface="Calibri"/>
              <a:ea typeface="Calibri"/>
              <a:cs typeface="Calibri"/>
              <a:sym typeface="Calibri"/>
            </a:endParaRPr>
          </a:p>
          <a:p>
            <a:pPr marL="457200" marR="0" lvl="0" indent="-114300" algn="l" rtl="0">
              <a:lnSpc>
                <a:spcPct val="100000"/>
              </a:lnSpc>
              <a:spcBef>
                <a:spcPts val="1800"/>
              </a:spcBef>
              <a:spcAft>
                <a:spcPts val="0"/>
              </a:spcAft>
              <a:buSzPts val="1800"/>
              <a:buFont typeface="Arial"/>
              <a:buChar char="•"/>
            </a:pPr>
            <a:r>
              <a:rPr lang="en-GB" sz="1800" b="0" i="0" u="none" strike="noStrike" cap="none">
                <a:latin typeface="Arial"/>
                <a:ea typeface="Arial"/>
                <a:cs typeface="Arial"/>
                <a:sym typeface="Arial"/>
              </a:rPr>
              <a:t>Bed days for BADS day case procedures</a:t>
            </a:r>
            <a:endParaRPr sz="1800" b="0" i="0" u="none" strike="noStrike" cap="none">
              <a:latin typeface="Arial"/>
              <a:ea typeface="Arial"/>
              <a:cs typeface="Arial"/>
              <a:sym typeface="Arial"/>
            </a:endParaRPr>
          </a:p>
          <a:p>
            <a:pPr marL="457200" marR="0" lvl="0" indent="-114300" algn="l" rtl="0">
              <a:lnSpc>
                <a:spcPct val="100000"/>
              </a:lnSpc>
              <a:spcBef>
                <a:spcPts val="1000"/>
              </a:spcBef>
              <a:spcAft>
                <a:spcPts val="0"/>
              </a:spcAft>
              <a:buSzPts val="1800"/>
              <a:buFont typeface="Arial"/>
              <a:buChar char="•"/>
            </a:pPr>
            <a:r>
              <a:rPr lang="en-GB" sz="1800" b="0" i="0" u="none" strike="noStrike" cap="none">
                <a:latin typeface="Arial"/>
                <a:ea typeface="Arial"/>
                <a:cs typeface="Arial"/>
                <a:sym typeface="Arial"/>
              </a:rPr>
              <a:t>Length of stay by specialty </a:t>
            </a:r>
            <a:endParaRPr sz="1800" b="0" i="0" u="none" strike="noStrike" cap="none">
              <a:latin typeface="Arial"/>
              <a:ea typeface="Arial"/>
              <a:cs typeface="Arial"/>
              <a:sym typeface="Arial"/>
            </a:endParaRPr>
          </a:p>
          <a:p>
            <a:pPr marL="457200" marR="0" lvl="0" indent="-114300" algn="l" rtl="0">
              <a:lnSpc>
                <a:spcPct val="100000"/>
              </a:lnSpc>
              <a:spcBef>
                <a:spcPts val="1000"/>
              </a:spcBef>
              <a:spcAft>
                <a:spcPts val="0"/>
              </a:spcAft>
              <a:buSzPts val="1800"/>
              <a:buFont typeface="Arial"/>
              <a:buChar char="•"/>
            </a:pPr>
            <a:r>
              <a:rPr lang="en-GB" sz="1800" b="0" i="0" u="none" strike="noStrike" cap="none">
                <a:latin typeface="Arial"/>
                <a:ea typeface="Arial"/>
                <a:cs typeface="Arial"/>
                <a:sym typeface="Arial"/>
              </a:rPr>
              <a:t>Emergency readmissions by specialty</a:t>
            </a:r>
            <a:endParaRPr sz="1800" b="0" i="0" u="none" strike="noStrike" cap="none">
              <a:latin typeface="Arial"/>
              <a:ea typeface="Arial"/>
              <a:cs typeface="Arial"/>
              <a:sym typeface="Arial"/>
            </a:endParaRPr>
          </a:p>
          <a:p>
            <a:pPr marL="457200" marR="0" lvl="0" indent="-114300" algn="l" rtl="0">
              <a:lnSpc>
                <a:spcPct val="100000"/>
              </a:lnSpc>
              <a:spcBef>
                <a:spcPts val="1000"/>
              </a:spcBef>
              <a:spcAft>
                <a:spcPts val="0"/>
              </a:spcAft>
              <a:buSzPts val="1800"/>
              <a:buFont typeface="Arial"/>
              <a:buChar char="•"/>
            </a:pPr>
            <a:r>
              <a:rPr lang="en-GB" sz="1800" b="0" i="0" u="none" strike="noStrike" cap="none">
                <a:latin typeface="Arial"/>
                <a:ea typeface="Arial"/>
                <a:cs typeface="Arial"/>
                <a:sym typeface="Arial"/>
              </a:rPr>
              <a:t>Theatre productivity and utilisation</a:t>
            </a:r>
            <a:endParaRPr sz="1800" b="0" i="0" u="none" strike="noStrike" cap="none">
              <a:latin typeface="Arial"/>
              <a:ea typeface="Arial"/>
              <a:cs typeface="Arial"/>
              <a:sym typeface="Arial"/>
            </a:endParaRPr>
          </a:p>
          <a:p>
            <a:pPr marL="457200" marR="0" lvl="0" indent="-114300" algn="l" rtl="0">
              <a:lnSpc>
                <a:spcPct val="100000"/>
              </a:lnSpc>
              <a:spcBef>
                <a:spcPts val="1000"/>
              </a:spcBef>
              <a:spcAft>
                <a:spcPts val="0"/>
              </a:spcAft>
              <a:buSzPts val="1800"/>
              <a:buFont typeface="Arial"/>
              <a:buChar char="•"/>
            </a:pPr>
            <a:r>
              <a:rPr lang="en-GB" sz="1800" b="0" i="0" u="none" strike="noStrike" cap="none">
                <a:latin typeface="Arial"/>
                <a:ea typeface="Arial"/>
                <a:cs typeface="Arial"/>
                <a:sym typeface="Arial"/>
              </a:rPr>
              <a:t>Opportunities for NHS Right Care (CCG/population based) methodology</a:t>
            </a:r>
            <a:endParaRPr sz="1800" b="0" i="0" u="none" strike="noStrike" cap="none">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600"/>
              <a:buFont typeface="Arial"/>
              <a:buNone/>
            </a:pPr>
            <a:endParaRPr sz="1800" b="0" i="0" u="none" strike="noStrike" cap="none">
              <a:latin typeface="Arial"/>
              <a:ea typeface="Arial"/>
              <a:cs typeface="Arial"/>
              <a:sym typeface="Arial"/>
            </a:endParaRPr>
          </a:p>
        </p:txBody>
      </p:sp>
    </p:spTree>
    <p:extLst>
      <p:ext uri="{BB962C8B-B14F-4D97-AF65-F5344CB8AC3E}">
        <p14:creationId xmlns:p14="http://schemas.microsoft.com/office/powerpoint/2010/main" val="298372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9BE9-0833-47AC-9893-0F6964745954}"/>
              </a:ext>
            </a:extLst>
          </p:cNvPr>
          <p:cNvSpPr>
            <a:spLocks noGrp="1"/>
          </p:cNvSpPr>
          <p:nvPr>
            <p:ph type="title"/>
          </p:nvPr>
        </p:nvSpPr>
        <p:spPr>
          <a:xfrm>
            <a:off x="335642" y="270306"/>
            <a:ext cx="10297918" cy="747683"/>
          </a:xfrm>
        </p:spPr>
        <p:txBody>
          <a:bodyPr>
            <a:noAutofit/>
          </a:bodyPr>
          <a:lstStyle/>
          <a:p>
            <a:r>
              <a:rPr lang="en-GB" sz="2800">
                <a:latin typeface="Arial"/>
                <a:cs typeface="Arial"/>
              </a:rPr>
              <a:t>‘Opportunities for improvement’ to support your system across all specialties</a:t>
            </a:r>
          </a:p>
        </p:txBody>
      </p:sp>
      <p:sp>
        <p:nvSpPr>
          <p:cNvPr id="5" name="TextBox 4">
            <a:extLst>
              <a:ext uri="{FF2B5EF4-FFF2-40B4-BE49-F238E27FC236}">
                <a16:creationId xmlns:a16="http://schemas.microsoft.com/office/drawing/2014/main" id="{2F7233EC-0B7D-4F5D-9721-B85E59FF4616}"/>
              </a:ext>
            </a:extLst>
          </p:cNvPr>
          <p:cNvSpPr txBox="1"/>
          <p:nvPr/>
        </p:nvSpPr>
        <p:spPr>
          <a:xfrm>
            <a:off x="571881" y="2156975"/>
            <a:ext cx="2617124" cy="1815882"/>
          </a:xfrm>
          <a:prstGeom prst="rect">
            <a:avLst/>
          </a:prstGeom>
          <a:noFill/>
        </p:spPr>
        <p:txBody>
          <a:bodyPr wrap="square" rtlCol="0">
            <a:spAutoFit/>
          </a:bodyPr>
          <a:lstStyle/>
          <a:p>
            <a:r>
              <a:rPr lang="en-GB" sz="1600" b="1" i="1">
                <a:latin typeface="Segoe UI" panose="020B0502040204020203" pitchFamily="34" charset="0"/>
                <a:cs typeface="Segoe UI" panose="020B0502040204020203" pitchFamily="34" charset="0"/>
              </a:rPr>
              <a:t>Opportunities for improvement</a:t>
            </a:r>
            <a:r>
              <a:rPr lang="en-GB" sz="1600">
                <a:latin typeface="Segoe UI" panose="020B0502040204020203" pitchFamily="34" charset="0"/>
                <a:cs typeface="Segoe UI" panose="020B0502040204020203" pitchFamily="34" charset="0"/>
              </a:rPr>
              <a:t> are presented at system level with a primary focus on identifying potential </a:t>
            </a:r>
            <a:r>
              <a:rPr lang="en-GB" sz="1600" b="1">
                <a:latin typeface="Segoe UI" panose="020B0502040204020203" pitchFamily="34" charset="0"/>
                <a:cs typeface="Segoe UI" panose="020B0502040204020203" pitchFamily="34" charset="0"/>
              </a:rPr>
              <a:t>capacity gains </a:t>
            </a:r>
            <a:r>
              <a:rPr lang="en-GB" sz="1600">
                <a:latin typeface="Segoe UI" panose="020B0502040204020203" pitchFamily="34" charset="0"/>
                <a:cs typeface="Segoe UI" panose="020B0502040204020203" pitchFamily="34" charset="0"/>
              </a:rPr>
              <a:t>rather than financial £m values</a:t>
            </a:r>
          </a:p>
        </p:txBody>
      </p:sp>
      <p:pic>
        <p:nvPicPr>
          <p:cNvPr id="7" name="Content Placeholder 4">
            <a:extLst>
              <a:ext uri="{FF2B5EF4-FFF2-40B4-BE49-F238E27FC236}">
                <a16:creationId xmlns:a16="http://schemas.microsoft.com/office/drawing/2014/main" id="{CCCB231C-1796-4715-B8F0-BDCB7A3F7675}"/>
              </a:ext>
            </a:extLst>
          </p:cNvPr>
          <p:cNvPicPr>
            <a:picLocks noChangeAspect="1"/>
          </p:cNvPicPr>
          <p:nvPr/>
        </p:nvPicPr>
        <p:blipFill>
          <a:blip r:embed="rId2"/>
          <a:stretch>
            <a:fillRect/>
          </a:stretch>
        </p:blipFill>
        <p:spPr>
          <a:xfrm>
            <a:off x="3745523" y="1154586"/>
            <a:ext cx="5769332" cy="5101660"/>
          </a:xfrm>
          <a:prstGeom prst="rect">
            <a:avLst/>
          </a:prstGeom>
        </p:spPr>
      </p:pic>
    </p:spTree>
    <p:extLst>
      <p:ext uri="{BB962C8B-B14F-4D97-AF65-F5344CB8AC3E}">
        <p14:creationId xmlns:p14="http://schemas.microsoft.com/office/powerpoint/2010/main" val="196148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A8AE46F-7B19-4ECC-9657-507E78B01584}"/>
              </a:ext>
            </a:extLst>
          </p:cNvPr>
          <p:cNvSpPr>
            <a:spLocks noGrp="1"/>
          </p:cNvSpPr>
          <p:nvPr>
            <p:ph type="title"/>
          </p:nvPr>
        </p:nvSpPr>
        <p:spPr>
          <a:xfrm>
            <a:off x="642824" y="146343"/>
            <a:ext cx="10106428" cy="747683"/>
          </a:xfrm>
        </p:spPr>
        <p:txBody>
          <a:bodyPr>
            <a:noAutofit/>
          </a:bodyPr>
          <a:lstStyle/>
          <a:p>
            <a:r>
              <a:rPr lang="en-GB" sz="2800" kern="0">
                <a:latin typeface="Arial"/>
                <a:cs typeface="Arial"/>
              </a:rPr>
              <a:t>Use the Browse feature to find all your system's content</a:t>
            </a:r>
            <a:endParaRPr lang="en-GB" sz="2800" kern="0"/>
          </a:p>
        </p:txBody>
      </p:sp>
      <p:pic>
        <p:nvPicPr>
          <p:cNvPr id="4" name="Picture 3">
            <a:extLst>
              <a:ext uri="{FF2B5EF4-FFF2-40B4-BE49-F238E27FC236}">
                <a16:creationId xmlns:a16="http://schemas.microsoft.com/office/drawing/2014/main" id="{94B29E57-073E-4A33-9736-BF47CFED1722}"/>
              </a:ext>
            </a:extLst>
          </p:cNvPr>
          <p:cNvPicPr>
            <a:picLocks noChangeAspect="1"/>
          </p:cNvPicPr>
          <p:nvPr/>
        </p:nvPicPr>
        <p:blipFill>
          <a:blip r:embed="rId3"/>
          <a:stretch>
            <a:fillRect/>
          </a:stretch>
        </p:blipFill>
        <p:spPr>
          <a:xfrm>
            <a:off x="2148381" y="1649788"/>
            <a:ext cx="7276856" cy="3364830"/>
          </a:xfrm>
          <a:prstGeom prst="rect">
            <a:avLst/>
          </a:prstGeom>
        </p:spPr>
      </p:pic>
      <p:sp>
        <p:nvSpPr>
          <p:cNvPr id="2" name="Google Shape;96;g132950492f5_0_14">
            <a:extLst>
              <a:ext uri="{FF2B5EF4-FFF2-40B4-BE49-F238E27FC236}">
                <a16:creationId xmlns:a16="http://schemas.microsoft.com/office/drawing/2014/main" id="{B092BCE1-4883-F36C-6C36-0FE36E096547}"/>
              </a:ext>
            </a:extLst>
          </p:cNvPr>
          <p:cNvSpPr txBox="1"/>
          <p:nvPr/>
        </p:nvSpPr>
        <p:spPr>
          <a:xfrm>
            <a:off x="333317" y="1028796"/>
            <a:ext cx="1773458" cy="212362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marR="0" lvl="0" algn="l" rtl="0">
              <a:lnSpc>
                <a:spcPct val="100000"/>
              </a:lnSpc>
              <a:spcBef>
                <a:spcPts val="0"/>
              </a:spcBef>
              <a:spcAft>
                <a:spcPts val="0"/>
              </a:spcAft>
              <a:buClr>
                <a:srgbClr val="000000"/>
              </a:buClr>
              <a:buSzPts val="1800"/>
            </a:pPr>
            <a:r>
              <a:rPr lang="en-GB" sz="1800" b="0" i="0" u="none" strike="noStrike" cap="none">
                <a:solidFill>
                  <a:srgbClr val="000000"/>
                </a:solidFill>
                <a:latin typeface="Arial"/>
                <a:ea typeface="Arial"/>
                <a:cs typeface="Arial"/>
                <a:sym typeface="Arial"/>
              </a:rPr>
              <a:t>The Browse button </a:t>
            </a:r>
            <a:r>
              <a:rPr lang="en-GB" sz="1800"/>
              <a:t>provides</a:t>
            </a:r>
            <a:r>
              <a:rPr lang="en-GB" sz="1800" b="0" i="0" u="none" strike="noStrike" cap="none">
                <a:solidFill>
                  <a:srgbClr val="000000"/>
                </a:solidFill>
                <a:latin typeface="Arial"/>
                <a:ea typeface="Arial"/>
                <a:cs typeface="Arial"/>
                <a:sym typeface="Arial"/>
              </a:rPr>
              <a:t> an overview of everything in the system</a:t>
            </a:r>
            <a:endParaRPr sz="1800" b="0" i="0" u="none" strike="noStrike" cap="none">
              <a:solidFill>
                <a:srgbClr val="000000"/>
              </a:solidFill>
              <a:latin typeface="Arial"/>
              <a:ea typeface="Arial"/>
              <a:cs typeface="Arial"/>
              <a:sym typeface="Arial"/>
            </a:endParaRPr>
          </a:p>
          <a:p>
            <a:pPr marL="114300">
              <a:buSzPts val="1800"/>
            </a:pPr>
            <a:endParaRPr lang="en-GB" sz="1800"/>
          </a:p>
        </p:txBody>
      </p:sp>
      <p:cxnSp>
        <p:nvCxnSpPr>
          <p:cNvPr id="6" name="Straight Arrow Connector 5">
            <a:extLst>
              <a:ext uri="{FF2B5EF4-FFF2-40B4-BE49-F238E27FC236}">
                <a16:creationId xmlns:a16="http://schemas.microsoft.com/office/drawing/2014/main" id="{ECB4D9DF-0C7B-6A49-822F-5F748107193A}"/>
              </a:ext>
            </a:extLst>
          </p:cNvPr>
          <p:cNvCxnSpPr>
            <a:cxnSpLocks/>
          </p:cNvCxnSpPr>
          <p:nvPr/>
        </p:nvCxnSpPr>
        <p:spPr>
          <a:xfrm flipV="1">
            <a:off x="1709468" y="2090610"/>
            <a:ext cx="1533462" cy="566202"/>
          </a:xfrm>
          <a:prstGeom prst="straightConnector1">
            <a:avLst/>
          </a:prstGeom>
          <a:ln w="63500">
            <a:solidFill>
              <a:srgbClr val="871D5A"/>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96;g132950492f5_0_14">
            <a:extLst>
              <a:ext uri="{FF2B5EF4-FFF2-40B4-BE49-F238E27FC236}">
                <a16:creationId xmlns:a16="http://schemas.microsoft.com/office/drawing/2014/main" id="{CE378608-AF5A-C2E5-7BD0-B3A75CCCC8C0}"/>
              </a:ext>
            </a:extLst>
          </p:cNvPr>
          <p:cNvSpPr txBox="1"/>
          <p:nvPr/>
        </p:nvSpPr>
        <p:spPr>
          <a:xfrm>
            <a:off x="9721922" y="1003557"/>
            <a:ext cx="1912554" cy="212362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SzPts val="1800"/>
            </a:pPr>
            <a:r>
              <a:rPr lang="en-GB" sz="1800" b="0" i="0" u="none" strike="noStrike" cap="none">
                <a:solidFill>
                  <a:srgbClr val="000000"/>
                </a:solidFill>
                <a:latin typeface="Arial"/>
                <a:ea typeface="Arial"/>
                <a:cs typeface="Arial"/>
                <a:sym typeface="Arial"/>
              </a:rPr>
              <a:t>Click into the compartments</a:t>
            </a:r>
            <a:r>
              <a:rPr lang="en-GB" sz="1800"/>
              <a:t> to view data (compartments are mapped depending on priorities)</a:t>
            </a:r>
          </a:p>
        </p:txBody>
      </p:sp>
      <p:sp>
        <p:nvSpPr>
          <p:cNvPr id="15" name="TextBox 14">
            <a:extLst>
              <a:ext uri="{FF2B5EF4-FFF2-40B4-BE49-F238E27FC236}">
                <a16:creationId xmlns:a16="http://schemas.microsoft.com/office/drawing/2014/main" id="{29132AF5-33AB-1A1D-DD1D-BCB03F596519}"/>
              </a:ext>
            </a:extLst>
          </p:cNvPr>
          <p:cNvSpPr txBox="1"/>
          <p:nvPr/>
        </p:nvSpPr>
        <p:spPr>
          <a:xfrm>
            <a:off x="815257" y="5497051"/>
            <a:ext cx="6126480" cy="646331"/>
          </a:xfrm>
          <a:prstGeom prst="rect">
            <a:avLst/>
          </a:prstGeom>
          <a:noFill/>
        </p:spPr>
        <p:txBody>
          <a:bodyPr wrap="square">
            <a:spAutoFit/>
          </a:bodyPr>
          <a:lstStyle/>
          <a:p>
            <a:pPr marL="114300" marR="0" lvl="0" algn="l" rtl="0">
              <a:lnSpc>
                <a:spcPct val="100000"/>
              </a:lnSpc>
              <a:spcBef>
                <a:spcPts val="0"/>
              </a:spcBef>
              <a:spcAft>
                <a:spcPts val="0"/>
              </a:spcAft>
              <a:buClr>
                <a:srgbClr val="000000"/>
              </a:buClr>
              <a:buSzPts val="1800"/>
            </a:pPr>
            <a:r>
              <a:rPr lang="en-GB" sz="1800" b="0" i="0" u="none" strike="noStrike" cap="none">
                <a:solidFill>
                  <a:srgbClr val="000000"/>
                </a:solidFill>
                <a:latin typeface="Arial"/>
                <a:ea typeface="Arial"/>
                <a:cs typeface="Arial"/>
                <a:sym typeface="Arial"/>
              </a:rPr>
              <a:t>Symbols ‘A’ or ‘B’s are to say if this section is ‘Alpha’ or ‘Beta’ testing.</a:t>
            </a:r>
          </a:p>
        </p:txBody>
      </p:sp>
      <p:sp>
        <p:nvSpPr>
          <p:cNvPr id="23" name="TextBox 22">
            <a:extLst>
              <a:ext uri="{FF2B5EF4-FFF2-40B4-BE49-F238E27FC236}">
                <a16:creationId xmlns:a16="http://schemas.microsoft.com/office/drawing/2014/main" id="{CD5BD89F-10B0-82D0-386F-1B434EDB2F51}"/>
              </a:ext>
            </a:extLst>
          </p:cNvPr>
          <p:cNvSpPr txBox="1"/>
          <p:nvPr/>
        </p:nvSpPr>
        <p:spPr>
          <a:xfrm>
            <a:off x="9689056" y="3913414"/>
            <a:ext cx="2120392" cy="2308324"/>
          </a:xfrm>
          <a:prstGeom prst="rect">
            <a:avLst/>
          </a:prstGeom>
          <a:noFill/>
        </p:spPr>
        <p:txBody>
          <a:bodyPr wrap="square">
            <a:spAutoFit/>
          </a:bodyPr>
          <a:lstStyle/>
          <a:p>
            <a:pPr marL="114300" marR="0" lvl="0" algn="l" rtl="0">
              <a:lnSpc>
                <a:spcPct val="100000"/>
              </a:lnSpc>
              <a:spcBef>
                <a:spcPts val="0"/>
              </a:spcBef>
              <a:spcAft>
                <a:spcPts val="0"/>
              </a:spcAft>
              <a:buClr>
                <a:srgbClr val="000000"/>
              </a:buClr>
              <a:buSzPts val="1800"/>
            </a:pPr>
            <a:r>
              <a:rPr lang="en-GB" sz="1800" b="0" i="0" u="none" strike="noStrike" cap="none">
                <a:solidFill>
                  <a:srgbClr val="000000"/>
                </a:solidFill>
                <a:latin typeface="Arial"/>
                <a:ea typeface="Arial"/>
                <a:cs typeface="Arial"/>
                <a:sym typeface="Arial"/>
              </a:rPr>
              <a:t>Some of the compartments have a little red triangle - these show where you are a negative outlier</a:t>
            </a:r>
            <a:r>
              <a:rPr lang="en-GB" sz="1800"/>
              <a:t> </a:t>
            </a:r>
          </a:p>
          <a:p>
            <a:pPr marL="114300">
              <a:buSzPts val="1800"/>
            </a:pPr>
            <a:endParaRPr lang="en-GB" sz="1800"/>
          </a:p>
        </p:txBody>
      </p:sp>
      <p:cxnSp>
        <p:nvCxnSpPr>
          <p:cNvPr id="30" name="Straight Arrow Connector 29">
            <a:extLst>
              <a:ext uri="{FF2B5EF4-FFF2-40B4-BE49-F238E27FC236}">
                <a16:creationId xmlns:a16="http://schemas.microsoft.com/office/drawing/2014/main" id="{9EE16BBC-7450-20A3-F0D5-44534E2F03B7}"/>
              </a:ext>
            </a:extLst>
          </p:cNvPr>
          <p:cNvCxnSpPr>
            <a:cxnSpLocks/>
          </p:cNvCxnSpPr>
          <p:nvPr/>
        </p:nvCxnSpPr>
        <p:spPr>
          <a:xfrm flipH="1" flipV="1">
            <a:off x="9241738" y="4244778"/>
            <a:ext cx="630818" cy="509723"/>
          </a:xfrm>
          <a:prstGeom prst="straightConnector1">
            <a:avLst/>
          </a:prstGeom>
          <a:ln w="63500">
            <a:solidFill>
              <a:srgbClr val="871D5A"/>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90160AE-BBE3-25DD-7FD0-ED3E97AE0803}"/>
              </a:ext>
            </a:extLst>
          </p:cNvPr>
          <p:cNvCxnSpPr>
            <a:cxnSpLocks/>
          </p:cNvCxnSpPr>
          <p:nvPr/>
        </p:nvCxnSpPr>
        <p:spPr>
          <a:xfrm flipV="1">
            <a:off x="3083746" y="4499640"/>
            <a:ext cx="716227" cy="979676"/>
          </a:xfrm>
          <a:prstGeom prst="straightConnector1">
            <a:avLst/>
          </a:prstGeom>
          <a:ln w="63500">
            <a:solidFill>
              <a:srgbClr val="871D5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84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7E15A50-15F1-45A3-922D-52C85FEF315F}"/>
              </a:ext>
            </a:extLst>
          </p:cNvPr>
          <p:cNvSpPr>
            <a:spLocks noGrp="1"/>
          </p:cNvSpPr>
          <p:nvPr>
            <p:ph type="title"/>
          </p:nvPr>
        </p:nvSpPr>
        <p:spPr>
          <a:xfrm>
            <a:off x="515357" y="177924"/>
            <a:ext cx="10208216" cy="747683"/>
          </a:xfrm>
        </p:spPr>
        <p:txBody>
          <a:bodyPr>
            <a:noAutofit/>
          </a:bodyPr>
          <a:lstStyle/>
          <a:p>
            <a:r>
              <a:rPr lang="en-GB" sz="2800">
                <a:latin typeface="Arial"/>
                <a:cs typeface="Arial"/>
              </a:rPr>
              <a:t>Individual compartments with a range of relevant metrics</a:t>
            </a:r>
            <a:endParaRPr lang="en-US" sz="2800"/>
          </a:p>
        </p:txBody>
      </p:sp>
      <p:grpSp>
        <p:nvGrpSpPr>
          <p:cNvPr id="11" name="Group 10">
            <a:extLst>
              <a:ext uri="{FF2B5EF4-FFF2-40B4-BE49-F238E27FC236}">
                <a16:creationId xmlns:a16="http://schemas.microsoft.com/office/drawing/2014/main" id="{993536A2-6730-4C5E-BA2D-DA75FD988410}"/>
              </a:ext>
            </a:extLst>
          </p:cNvPr>
          <p:cNvGrpSpPr/>
          <p:nvPr/>
        </p:nvGrpSpPr>
        <p:grpSpPr>
          <a:xfrm>
            <a:off x="336516" y="1232340"/>
            <a:ext cx="7774075" cy="4213202"/>
            <a:chOff x="1305985" y="1680575"/>
            <a:chExt cx="9777046" cy="4518002"/>
          </a:xfrm>
        </p:grpSpPr>
        <p:grpSp>
          <p:nvGrpSpPr>
            <p:cNvPr id="7" name="Group 6">
              <a:extLst>
                <a:ext uri="{FF2B5EF4-FFF2-40B4-BE49-F238E27FC236}">
                  <a16:creationId xmlns:a16="http://schemas.microsoft.com/office/drawing/2014/main" id="{B72F47BD-74EB-40DE-B770-72C859341733}"/>
                </a:ext>
              </a:extLst>
            </p:cNvPr>
            <p:cNvGrpSpPr/>
            <p:nvPr/>
          </p:nvGrpSpPr>
          <p:grpSpPr>
            <a:xfrm>
              <a:off x="1305985" y="1680575"/>
              <a:ext cx="9777046" cy="4518002"/>
              <a:chOff x="1348509" y="1671783"/>
              <a:chExt cx="9712214" cy="4518002"/>
            </a:xfrm>
          </p:grpSpPr>
          <p:pic>
            <p:nvPicPr>
              <p:cNvPr id="4" name="Picture 3" descr="Graphical user interface, application&#10;&#10;Description automatically generated">
                <a:extLst>
                  <a:ext uri="{FF2B5EF4-FFF2-40B4-BE49-F238E27FC236}">
                    <a16:creationId xmlns:a16="http://schemas.microsoft.com/office/drawing/2014/main" id="{3981DBEC-ACB3-43E4-AFF3-875AE92533A1}"/>
                  </a:ext>
                </a:extLst>
              </p:cNvPr>
              <p:cNvPicPr>
                <a:picLocks noChangeAspect="1"/>
              </p:cNvPicPr>
              <p:nvPr/>
            </p:nvPicPr>
            <p:blipFill>
              <a:blip r:embed="rId2"/>
              <a:stretch>
                <a:fillRect/>
              </a:stretch>
            </p:blipFill>
            <p:spPr>
              <a:xfrm>
                <a:off x="1348509" y="1671783"/>
                <a:ext cx="9712214" cy="4518002"/>
              </a:xfrm>
              <a:prstGeom prst="rect">
                <a:avLst/>
              </a:prstGeom>
            </p:spPr>
          </p:pic>
          <p:sp>
            <p:nvSpPr>
              <p:cNvPr id="9" name="Rectangle 8">
                <a:extLst>
                  <a:ext uri="{FF2B5EF4-FFF2-40B4-BE49-F238E27FC236}">
                    <a16:creationId xmlns:a16="http://schemas.microsoft.com/office/drawing/2014/main" id="{A5AADCCF-76A1-4CD9-8D5B-0BE643E90D0E}"/>
                  </a:ext>
                </a:extLst>
              </p:cNvPr>
              <p:cNvSpPr/>
              <p:nvPr/>
            </p:nvSpPr>
            <p:spPr>
              <a:xfrm>
                <a:off x="9483392" y="1790756"/>
                <a:ext cx="1485950" cy="130580"/>
              </a:xfrm>
              <a:prstGeom prst="rect">
                <a:avLst/>
              </a:prstGeom>
              <a:solidFill>
                <a:srgbClr val="7C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Rounded Corners 9">
              <a:extLst>
                <a:ext uri="{FF2B5EF4-FFF2-40B4-BE49-F238E27FC236}">
                  <a16:creationId xmlns:a16="http://schemas.microsoft.com/office/drawing/2014/main" id="{360F7B98-F24B-42B1-A17A-AA16DA601531}"/>
                </a:ext>
              </a:extLst>
            </p:cNvPr>
            <p:cNvSpPr/>
            <p:nvPr/>
          </p:nvSpPr>
          <p:spPr>
            <a:xfrm>
              <a:off x="9706708" y="2110154"/>
              <a:ext cx="1179307" cy="13058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Google Shape;117;p15">
            <a:extLst>
              <a:ext uri="{FF2B5EF4-FFF2-40B4-BE49-F238E27FC236}">
                <a16:creationId xmlns:a16="http://schemas.microsoft.com/office/drawing/2014/main" id="{A2F63369-C48E-6D4A-F366-05EC306C9F6F}"/>
              </a:ext>
            </a:extLst>
          </p:cNvPr>
          <p:cNvSpPr txBox="1"/>
          <p:nvPr/>
        </p:nvSpPr>
        <p:spPr>
          <a:xfrm>
            <a:off x="8111754" y="1300129"/>
            <a:ext cx="3896100" cy="40635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buSzPts val="1800"/>
              <a:buFont typeface="Arial"/>
              <a:buChar char="●"/>
            </a:pPr>
            <a:r>
              <a:rPr lang="en-GB" sz="1800" b="0" i="0" u="none" strike="noStrike" cap="none">
                <a:solidFill>
                  <a:srgbClr val="000000"/>
                </a:solidFill>
                <a:latin typeface="Arial"/>
                <a:ea typeface="Arial"/>
                <a:cs typeface="Arial"/>
                <a:sym typeface="Arial"/>
              </a:rPr>
              <a:t>Once you pick an area, in this case </a:t>
            </a:r>
            <a:r>
              <a:rPr lang="en-GB" sz="1800"/>
              <a:t>orthopaedic surgery</a:t>
            </a:r>
            <a:r>
              <a:rPr lang="en-GB" sz="1800" b="0" i="0" u="none" strike="noStrike" cap="none">
                <a:solidFill>
                  <a:srgbClr val="000000"/>
                </a:solidFill>
                <a:latin typeface="Arial"/>
                <a:ea typeface="Arial"/>
                <a:cs typeface="Arial"/>
                <a:sym typeface="Arial"/>
              </a:rPr>
              <a:t> you will see your key measures.</a:t>
            </a:r>
            <a:endParaRPr sz="1800" b="0" i="0" u="none" strike="noStrike" cap="none">
              <a:solidFill>
                <a:srgbClr val="000000"/>
              </a:solidFill>
              <a:latin typeface="Arial"/>
              <a:ea typeface="Arial"/>
              <a:cs typeface="Arial"/>
              <a:sym typeface="Arial"/>
            </a:endParaRPr>
          </a:p>
          <a:p>
            <a:pPr marL="457200" indent="-342900">
              <a:buSzPts val="1800"/>
              <a:buFont typeface="Arial"/>
              <a:buChar char="●"/>
            </a:pPr>
            <a:r>
              <a:rPr lang="en-GB" sz="1800" b="0" i="0" u="none" strike="noStrike" cap="none">
                <a:solidFill>
                  <a:srgbClr val="000000"/>
                </a:solidFill>
                <a:latin typeface="Arial"/>
                <a:ea typeface="Arial"/>
                <a:cs typeface="Arial"/>
                <a:sym typeface="Arial"/>
              </a:rPr>
              <a:t>All the compartment pages are the same</a:t>
            </a:r>
            <a:r>
              <a:rPr lang="en-GB" sz="1800"/>
              <a:t>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On the left hand side there are different compartments you can click </a:t>
            </a:r>
            <a:r>
              <a:rPr lang="en-GB" sz="1800"/>
              <a:t>into</a:t>
            </a:r>
            <a:endParaRPr sz="1800" b="0" i="0" u="none" strike="noStrike" cap="none" err="1">
              <a:solidFill>
                <a:srgbClr val="000000"/>
              </a:solidFill>
              <a:latin typeface="Arial"/>
              <a:ea typeface="Arial"/>
              <a:cs typeface="Arial"/>
              <a:sym typeface="Arial"/>
            </a:endParaRPr>
          </a:p>
          <a:p>
            <a:pPr marL="457200" indent="-342900">
              <a:buSzPts val="1800"/>
              <a:buFont typeface="Arial"/>
              <a:buChar char="●"/>
            </a:pPr>
            <a:r>
              <a:rPr lang="en-GB" sz="1800" b="0" i="0" u="none" strike="noStrike" cap="none">
                <a:solidFill>
                  <a:srgbClr val="000000"/>
                </a:solidFill>
                <a:latin typeface="Arial"/>
                <a:ea typeface="Arial"/>
                <a:cs typeface="Arial"/>
                <a:sym typeface="Arial"/>
              </a:rPr>
              <a:t>The middle section has tiles where SMEs or analysts have thought this data is interesting</a:t>
            </a:r>
            <a:r>
              <a:rPr lang="en-GB" sz="1800"/>
              <a:t> </a:t>
            </a:r>
            <a:endParaRPr sz="1800" b="0" i="0" u="none" strike="noStrike" cap="none">
              <a:solidFill>
                <a:srgbClr val="000000"/>
              </a:solidFill>
              <a:latin typeface="Arial"/>
              <a:ea typeface="Arial"/>
              <a:cs typeface="Arial"/>
              <a:sym typeface="Arial"/>
            </a:endParaRPr>
          </a:p>
          <a:p>
            <a:pPr marL="457200" indent="-342900">
              <a:buSzPts val="1800"/>
              <a:buFont typeface="Arial"/>
              <a:buChar char="●"/>
            </a:pPr>
            <a:r>
              <a:rPr lang="en-GB" sz="1800" b="0" i="0" u="none" strike="noStrike" cap="none">
                <a:solidFill>
                  <a:srgbClr val="000000"/>
                </a:solidFill>
                <a:latin typeface="Arial"/>
                <a:ea typeface="Arial"/>
                <a:cs typeface="Arial"/>
                <a:sym typeface="Arial"/>
              </a:rPr>
              <a:t>For this example if we click on the productivity section it will take us to a sub compartment</a:t>
            </a:r>
            <a:r>
              <a:rPr lang="en-GB" sz="1800"/>
              <a:t> </a:t>
            </a: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9118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6BCE-0964-4A24-917A-4D687FE4EC51}"/>
              </a:ext>
            </a:extLst>
          </p:cNvPr>
          <p:cNvSpPr>
            <a:spLocks noGrp="1"/>
          </p:cNvSpPr>
          <p:nvPr>
            <p:ph type="title"/>
          </p:nvPr>
        </p:nvSpPr>
        <p:spPr>
          <a:xfrm>
            <a:off x="161188" y="182924"/>
            <a:ext cx="10414653" cy="747683"/>
          </a:xfrm>
        </p:spPr>
        <p:txBody>
          <a:bodyPr>
            <a:noAutofit/>
          </a:bodyPr>
          <a:lstStyle/>
          <a:p>
            <a:r>
              <a:rPr lang="en-GB" sz="2800">
                <a:latin typeface="Arial"/>
                <a:cs typeface="Arial"/>
              </a:rPr>
              <a:t>Each metric has its own page that provides benchmarking information, metadata on the data source and methodology, and help on interpreting the data</a:t>
            </a:r>
          </a:p>
        </p:txBody>
      </p:sp>
      <p:grpSp>
        <p:nvGrpSpPr>
          <p:cNvPr id="6" name="Group 5">
            <a:extLst>
              <a:ext uri="{FF2B5EF4-FFF2-40B4-BE49-F238E27FC236}">
                <a16:creationId xmlns:a16="http://schemas.microsoft.com/office/drawing/2014/main" id="{421275BB-851F-437D-ABE2-01AE6AF7C022}"/>
              </a:ext>
            </a:extLst>
          </p:cNvPr>
          <p:cNvGrpSpPr/>
          <p:nvPr/>
        </p:nvGrpSpPr>
        <p:grpSpPr>
          <a:xfrm>
            <a:off x="1652428" y="1487297"/>
            <a:ext cx="8626764" cy="4650631"/>
            <a:chOff x="2041236" y="1635868"/>
            <a:chExt cx="8626764" cy="4650631"/>
          </a:xfrm>
        </p:grpSpPr>
        <p:pic>
          <p:nvPicPr>
            <p:cNvPr id="5" name="Picture 4" descr="Chart&#10;&#10;Description automatically generated">
              <a:extLst>
                <a:ext uri="{FF2B5EF4-FFF2-40B4-BE49-F238E27FC236}">
                  <a16:creationId xmlns:a16="http://schemas.microsoft.com/office/drawing/2014/main" id="{068D1ADA-261B-4A50-92D9-1B3D5E8BBD15}"/>
                </a:ext>
              </a:extLst>
            </p:cNvPr>
            <p:cNvPicPr>
              <a:picLocks noChangeAspect="1"/>
            </p:cNvPicPr>
            <p:nvPr/>
          </p:nvPicPr>
          <p:blipFill>
            <a:blip r:embed="rId2"/>
            <a:stretch>
              <a:fillRect/>
            </a:stretch>
          </p:blipFill>
          <p:spPr>
            <a:xfrm>
              <a:off x="2041236" y="1635868"/>
              <a:ext cx="8626764" cy="4650631"/>
            </a:xfrm>
            <a:prstGeom prst="rect">
              <a:avLst/>
            </a:prstGeom>
          </p:spPr>
        </p:pic>
        <p:sp>
          <p:nvSpPr>
            <p:cNvPr id="9" name="Rectangle 8">
              <a:extLst>
                <a:ext uri="{FF2B5EF4-FFF2-40B4-BE49-F238E27FC236}">
                  <a16:creationId xmlns:a16="http://schemas.microsoft.com/office/drawing/2014/main" id="{274F17EE-6B66-45E8-9F20-C23C6670A2C7}"/>
                </a:ext>
              </a:extLst>
            </p:cNvPr>
            <p:cNvSpPr/>
            <p:nvPr/>
          </p:nvSpPr>
          <p:spPr>
            <a:xfrm>
              <a:off x="9172131" y="1685281"/>
              <a:ext cx="1495869" cy="130580"/>
            </a:xfrm>
            <a:prstGeom prst="rect">
              <a:avLst/>
            </a:prstGeom>
            <a:solidFill>
              <a:srgbClr val="7C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Rounded Corners 7">
            <a:extLst>
              <a:ext uri="{FF2B5EF4-FFF2-40B4-BE49-F238E27FC236}">
                <a16:creationId xmlns:a16="http://schemas.microsoft.com/office/drawing/2014/main" id="{4D45D08C-6907-4AFE-9148-7D50BA460BB1}"/>
              </a:ext>
            </a:extLst>
          </p:cNvPr>
          <p:cNvSpPr/>
          <p:nvPr/>
        </p:nvSpPr>
        <p:spPr>
          <a:xfrm>
            <a:off x="9084763" y="1845289"/>
            <a:ext cx="1071250" cy="130580"/>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7121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6CFD-F511-7D8A-C06E-593B5B5AB6A9}"/>
              </a:ext>
            </a:extLst>
          </p:cNvPr>
          <p:cNvSpPr>
            <a:spLocks noGrp="1"/>
          </p:cNvSpPr>
          <p:nvPr>
            <p:ph type="title"/>
          </p:nvPr>
        </p:nvSpPr>
        <p:spPr>
          <a:xfrm>
            <a:off x="128728" y="167514"/>
            <a:ext cx="10715346" cy="905338"/>
          </a:xfrm>
        </p:spPr>
        <p:txBody>
          <a:bodyPr>
            <a:normAutofit/>
          </a:bodyPr>
          <a:lstStyle/>
          <a:p>
            <a:r>
              <a:rPr lang="en-GB"/>
              <a:t>Scorecard view within each area – overview of metrics</a:t>
            </a:r>
          </a:p>
        </p:txBody>
      </p:sp>
      <p:sp>
        <p:nvSpPr>
          <p:cNvPr id="5" name="TextBox 4">
            <a:extLst>
              <a:ext uri="{FF2B5EF4-FFF2-40B4-BE49-F238E27FC236}">
                <a16:creationId xmlns:a16="http://schemas.microsoft.com/office/drawing/2014/main" id="{0AFE0FAB-62A6-CA4A-E89F-6BAFAEC38ACB}"/>
              </a:ext>
            </a:extLst>
          </p:cNvPr>
          <p:cNvSpPr txBox="1"/>
          <p:nvPr/>
        </p:nvSpPr>
        <p:spPr>
          <a:xfrm>
            <a:off x="5597563" y="1912395"/>
            <a:ext cx="923274" cy="442674"/>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en-GB" sz="1000" i="1">
                <a:solidFill>
                  <a:srgbClr val="002060"/>
                </a:solidFill>
              </a:rPr>
              <a:t>Data period (ending)</a:t>
            </a:r>
          </a:p>
        </p:txBody>
      </p:sp>
      <p:sp>
        <p:nvSpPr>
          <p:cNvPr id="6" name="TextBox 5">
            <a:extLst>
              <a:ext uri="{FF2B5EF4-FFF2-40B4-BE49-F238E27FC236}">
                <a16:creationId xmlns:a16="http://schemas.microsoft.com/office/drawing/2014/main" id="{F5AAA58C-5AAE-9D0B-84AA-9D316FBB8BB5}"/>
              </a:ext>
            </a:extLst>
          </p:cNvPr>
          <p:cNvSpPr txBox="1"/>
          <p:nvPr/>
        </p:nvSpPr>
        <p:spPr>
          <a:xfrm>
            <a:off x="6495493" y="1127584"/>
            <a:ext cx="2192785" cy="476726"/>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en-GB" sz="1100" i="1">
                <a:solidFill>
                  <a:srgbClr val="002060"/>
                </a:solidFill>
              </a:rPr>
              <a:t>System or provider value – RAG rated if appropriate</a:t>
            </a:r>
          </a:p>
        </p:txBody>
      </p:sp>
      <p:sp>
        <p:nvSpPr>
          <p:cNvPr id="7" name="TextBox 6">
            <a:extLst>
              <a:ext uri="{FF2B5EF4-FFF2-40B4-BE49-F238E27FC236}">
                <a16:creationId xmlns:a16="http://schemas.microsoft.com/office/drawing/2014/main" id="{1212B165-8C2B-B73A-45C5-49950DCBD911}"/>
              </a:ext>
            </a:extLst>
          </p:cNvPr>
          <p:cNvSpPr txBox="1"/>
          <p:nvPr/>
        </p:nvSpPr>
        <p:spPr>
          <a:xfrm>
            <a:off x="7591885" y="1931475"/>
            <a:ext cx="2467773" cy="476726"/>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en-GB" sz="1100" i="1">
                <a:solidFill>
                  <a:srgbClr val="002060"/>
                </a:solidFill>
              </a:rPr>
              <a:t>Comparator values &amp; method eg median or benchmark</a:t>
            </a:r>
          </a:p>
        </p:txBody>
      </p:sp>
      <p:sp>
        <p:nvSpPr>
          <p:cNvPr id="8" name="Arrow: Down 7">
            <a:extLst>
              <a:ext uri="{FF2B5EF4-FFF2-40B4-BE49-F238E27FC236}">
                <a16:creationId xmlns:a16="http://schemas.microsoft.com/office/drawing/2014/main" id="{83CCF5E1-6D9C-DB78-8D5D-A7BB5CA7ED8C}"/>
              </a:ext>
            </a:extLst>
          </p:cNvPr>
          <p:cNvSpPr/>
          <p:nvPr/>
        </p:nvSpPr>
        <p:spPr>
          <a:xfrm>
            <a:off x="6735189" y="1640631"/>
            <a:ext cx="355107" cy="774712"/>
          </a:xfrm>
          <a:prstGeom prst="downArrow">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E0F7DB0-D8F9-9376-8911-0298568389D4}"/>
              </a:ext>
            </a:extLst>
          </p:cNvPr>
          <p:cNvSpPr txBox="1"/>
          <p:nvPr/>
        </p:nvSpPr>
        <p:spPr>
          <a:xfrm>
            <a:off x="10257730" y="1989012"/>
            <a:ext cx="1167831" cy="289441"/>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en-GB" sz="1100" i="1">
                <a:solidFill>
                  <a:srgbClr val="002060"/>
                </a:solidFill>
              </a:rPr>
              <a:t>Headline chart</a:t>
            </a:r>
          </a:p>
        </p:txBody>
      </p:sp>
      <p:sp>
        <p:nvSpPr>
          <p:cNvPr id="9" name="TextBox 8">
            <a:extLst>
              <a:ext uri="{FF2B5EF4-FFF2-40B4-BE49-F238E27FC236}">
                <a16:creationId xmlns:a16="http://schemas.microsoft.com/office/drawing/2014/main" id="{73B941DA-24C4-B9BA-17C1-941E59BD8BBE}"/>
              </a:ext>
            </a:extLst>
          </p:cNvPr>
          <p:cNvSpPr txBox="1"/>
          <p:nvPr/>
        </p:nvSpPr>
        <p:spPr>
          <a:xfrm>
            <a:off x="976543" y="1948501"/>
            <a:ext cx="4509857" cy="442674"/>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en-GB" sz="1000" i="1">
                <a:solidFill>
                  <a:srgbClr val="002060"/>
                </a:solidFill>
              </a:rPr>
              <a:t>Metrics, organised by subsection eg outpatients. GIRFT metrics include time period eg 12mths to qtr end</a:t>
            </a:r>
          </a:p>
        </p:txBody>
      </p:sp>
      <p:pic>
        <p:nvPicPr>
          <p:cNvPr id="16" name="Picture 15">
            <a:extLst>
              <a:ext uri="{FF2B5EF4-FFF2-40B4-BE49-F238E27FC236}">
                <a16:creationId xmlns:a16="http://schemas.microsoft.com/office/drawing/2014/main" id="{E67A5E31-2B06-411D-54CB-93B71C10D1E0}"/>
              </a:ext>
            </a:extLst>
          </p:cNvPr>
          <p:cNvPicPr>
            <a:picLocks noChangeAspect="1"/>
          </p:cNvPicPr>
          <p:nvPr/>
        </p:nvPicPr>
        <p:blipFill>
          <a:blip r:embed="rId2"/>
          <a:stretch>
            <a:fillRect/>
          </a:stretch>
        </p:blipFill>
        <p:spPr>
          <a:xfrm>
            <a:off x="976543" y="2544643"/>
            <a:ext cx="4852827" cy="2663644"/>
          </a:xfrm>
          <a:prstGeom prst="rect">
            <a:avLst/>
          </a:prstGeom>
        </p:spPr>
      </p:pic>
      <p:pic>
        <p:nvPicPr>
          <p:cNvPr id="18" name="Picture 17">
            <a:extLst>
              <a:ext uri="{FF2B5EF4-FFF2-40B4-BE49-F238E27FC236}">
                <a16:creationId xmlns:a16="http://schemas.microsoft.com/office/drawing/2014/main" id="{5944ADBD-6DB7-8CFE-502E-921190BF9447}"/>
              </a:ext>
            </a:extLst>
          </p:cNvPr>
          <p:cNvPicPr>
            <a:picLocks noChangeAspect="1"/>
          </p:cNvPicPr>
          <p:nvPr/>
        </p:nvPicPr>
        <p:blipFill>
          <a:blip r:embed="rId3"/>
          <a:stretch>
            <a:fillRect/>
          </a:stretch>
        </p:blipFill>
        <p:spPr>
          <a:xfrm>
            <a:off x="5829371" y="2526548"/>
            <a:ext cx="5706420" cy="2658012"/>
          </a:xfrm>
          <a:prstGeom prst="rect">
            <a:avLst/>
          </a:prstGeom>
        </p:spPr>
      </p:pic>
      <p:sp>
        <p:nvSpPr>
          <p:cNvPr id="11" name="Rectangle: Rounded Corners 10">
            <a:extLst>
              <a:ext uri="{FF2B5EF4-FFF2-40B4-BE49-F238E27FC236}">
                <a16:creationId xmlns:a16="http://schemas.microsoft.com/office/drawing/2014/main" id="{DAD85CAA-94B9-EF4B-AFE8-629628215E29}"/>
              </a:ext>
            </a:extLst>
          </p:cNvPr>
          <p:cNvSpPr/>
          <p:nvPr/>
        </p:nvSpPr>
        <p:spPr>
          <a:xfrm>
            <a:off x="6495493" y="2483715"/>
            <a:ext cx="834501" cy="2724572"/>
          </a:xfrm>
          <a:prstGeom prst="roundRect">
            <a:avLst/>
          </a:prstGeom>
          <a:solidFill>
            <a:srgbClr val="DAE3F3">
              <a:alpha val="23922"/>
            </a:srgb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EFE9A95-73C8-8D2C-1901-44E6FC8A69E1}"/>
              </a:ext>
            </a:extLst>
          </p:cNvPr>
          <p:cNvSpPr txBox="1"/>
          <p:nvPr/>
        </p:nvSpPr>
        <p:spPr>
          <a:xfrm>
            <a:off x="514903" y="5450945"/>
            <a:ext cx="3135296" cy="272415"/>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en-GB" sz="1000" i="1">
                <a:solidFill>
                  <a:srgbClr val="002060"/>
                </a:solidFill>
              </a:rPr>
              <a:t>Use arrow to see numerator and denominator values</a:t>
            </a:r>
          </a:p>
        </p:txBody>
      </p:sp>
      <p:cxnSp>
        <p:nvCxnSpPr>
          <p:cNvPr id="25" name="Straight Connector 24">
            <a:extLst>
              <a:ext uri="{FF2B5EF4-FFF2-40B4-BE49-F238E27FC236}">
                <a16:creationId xmlns:a16="http://schemas.microsoft.com/office/drawing/2014/main" id="{C2D72D06-B864-47B6-6E72-35FC5A229C85}"/>
              </a:ext>
            </a:extLst>
          </p:cNvPr>
          <p:cNvCxnSpPr/>
          <p:nvPr/>
        </p:nvCxnSpPr>
        <p:spPr>
          <a:xfrm flipV="1">
            <a:off x="621437" y="3429000"/>
            <a:ext cx="0" cy="2021945"/>
          </a:xfrm>
          <a:prstGeom prst="line">
            <a:avLst/>
          </a:prstGeom>
          <a:ln w="190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CA166B9-EA88-554A-557C-F45E954D5CA4}"/>
              </a:ext>
            </a:extLst>
          </p:cNvPr>
          <p:cNvCxnSpPr/>
          <p:nvPr/>
        </p:nvCxnSpPr>
        <p:spPr>
          <a:xfrm>
            <a:off x="612559" y="3429000"/>
            <a:ext cx="363984" cy="0"/>
          </a:xfrm>
          <a:prstGeom prst="straightConnector1">
            <a:avLst/>
          </a:prstGeom>
          <a:ln w="190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ED058275-4018-C66B-92BA-A067CD714903}"/>
              </a:ext>
            </a:extLst>
          </p:cNvPr>
          <p:cNvSpPr/>
          <p:nvPr/>
        </p:nvSpPr>
        <p:spPr>
          <a:xfrm>
            <a:off x="985422" y="3266983"/>
            <a:ext cx="4586798" cy="745722"/>
          </a:xfrm>
          <a:prstGeom prst="roundRect">
            <a:avLst/>
          </a:prstGeom>
          <a:solidFill>
            <a:srgbClr val="DAE3F3">
              <a:alpha val="23922"/>
            </a:srgbClr>
          </a:solidFill>
          <a:ln w="190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5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8EADCB8A-F446-4DE9-928E-97F984384754}"/>
              </a:ext>
            </a:extLst>
          </p:cNvPr>
          <p:cNvSpPr txBox="1">
            <a:spLocks/>
          </p:cNvSpPr>
          <p:nvPr/>
        </p:nvSpPr>
        <p:spPr>
          <a:xfrm>
            <a:off x="3266856" y="1815346"/>
            <a:ext cx="8225208" cy="4887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7C2855"/>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C2855"/>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C2855"/>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C2855"/>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C2855"/>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endParaRPr lang="en-GB" sz="1600"/>
          </a:p>
          <a:p>
            <a:pPr marL="0" indent="0">
              <a:buFont typeface="Wingdings" panose="05000000000000000000" pitchFamily="2" charset="2"/>
              <a:buNone/>
            </a:pPr>
            <a:endParaRPr lang="en-GB" sz="1600" i="1">
              <a:solidFill>
                <a:srgbClr val="AE2573"/>
              </a:solidFill>
            </a:endParaRPr>
          </a:p>
          <a:p>
            <a:endParaRPr lang="en-GB" sz="1600"/>
          </a:p>
        </p:txBody>
      </p:sp>
      <p:pic>
        <p:nvPicPr>
          <p:cNvPr id="3" name="Picture 2" descr="A picture containing text, electronics, display, screenshot&#10;&#10;Description automatically generated">
            <a:extLst>
              <a:ext uri="{FF2B5EF4-FFF2-40B4-BE49-F238E27FC236}">
                <a16:creationId xmlns:a16="http://schemas.microsoft.com/office/drawing/2014/main" id="{B2D6FC95-6C9C-4907-BDA7-EB9911BBA05D}"/>
              </a:ext>
            </a:extLst>
          </p:cNvPr>
          <p:cNvPicPr>
            <a:picLocks noChangeAspect="1"/>
          </p:cNvPicPr>
          <p:nvPr/>
        </p:nvPicPr>
        <p:blipFill rotWithShape="1">
          <a:blip r:embed="rId3"/>
          <a:srcRect l="5190" t="-1" b="1011"/>
          <a:stretch/>
        </p:blipFill>
        <p:spPr>
          <a:xfrm>
            <a:off x="265009" y="1327355"/>
            <a:ext cx="5474856" cy="4764128"/>
          </a:xfrm>
          <a:prstGeom prst="rect">
            <a:avLst/>
          </a:prstGeom>
        </p:spPr>
      </p:pic>
      <p:sp>
        <p:nvSpPr>
          <p:cNvPr id="6" name="Title 4">
            <a:extLst>
              <a:ext uri="{FF2B5EF4-FFF2-40B4-BE49-F238E27FC236}">
                <a16:creationId xmlns:a16="http://schemas.microsoft.com/office/drawing/2014/main" id="{7990A7A8-BB47-42CB-986D-DA0718A9B42A}"/>
              </a:ext>
            </a:extLst>
          </p:cNvPr>
          <p:cNvSpPr>
            <a:spLocks noGrp="1"/>
          </p:cNvSpPr>
          <p:nvPr>
            <p:ph type="title"/>
          </p:nvPr>
        </p:nvSpPr>
        <p:spPr>
          <a:xfrm>
            <a:off x="0" y="282928"/>
            <a:ext cx="12192000" cy="747683"/>
          </a:xfrm>
        </p:spPr>
        <p:txBody>
          <a:bodyPr>
            <a:normAutofit/>
          </a:bodyPr>
          <a:lstStyle/>
          <a:p>
            <a:r>
              <a:rPr lang="en-GB"/>
              <a:t>What is the Model Health System? </a:t>
            </a:r>
          </a:p>
        </p:txBody>
      </p:sp>
      <p:sp>
        <p:nvSpPr>
          <p:cNvPr id="4" name="TextBox 3">
            <a:extLst>
              <a:ext uri="{FF2B5EF4-FFF2-40B4-BE49-F238E27FC236}">
                <a16:creationId xmlns:a16="http://schemas.microsoft.com/office/drawing/2014/main" id="{21A1470E-A6D3-3A84-4766-E4E391E70055}"/>
              </a:ext>
            </a:extLst>
          </p:cNvPr>
          <p:cNvSpPr txBox="1"/>
          <p:nvPr/>
        </p:nvSpPr>
        <p:spPr>
          <a:xfrm>
            <a:off x="5966797" y="1204371"/>
            <a:ext cx="5890905" cy="5370701"/>
          </a:xfrm>
          <a:prstGeom prst="rect">
            <a:avLst/>
          </a:prstGeom>
          <a:noFill/>
        </p:spPr>
        <p:txBody>
          <a:bodyPr wrap="square" lIns="91440" tIns="45720" rIns="91440" bIns="45720" rtlCol="0" anchor="t">
            <a:spAutoFit/>
          </a:bodyPr>
          <a:lstStyle/>
          <a:p>
            <a:pPr marL="285750" indent="-285750" defTabSz="914400">
              <a:spcAft>
                <a:spcPts val="600"/>
              </a:spcAft>
              <a:buClr>
                <a:srgbClr val="AE2573"/>
              </a:buClr>
              <a:buSzPct val="120000"/>
              <a:buFontTx/>
              <a:buChar char="•"/>
              <a:defRPr/>
            </a:pPr>
            <a:r>
              <a:rPr lang="en-GB" sz="1600">
                <a:latin typeface="Segoe UI"/>
                <a:cs typeface="Segoe UI"/>
              </a:rPr>
              <a:t>Established in 2016 as the </a:t>
            </a:r>
            <a:r>
              <a:rPr lang="en-GB" sz="1600" b="1">
                <a:solidFill>
                  <a:srgbClr val="0070C0"/>
                </a:solidFill>
                <a:latin typeface="Segoe UI"/>
                <a:cs typeface="Segoe UI"/>
              </a:rPr>
              <a:t>Model Hospital </a:t>
            </a:r>
            <a:r>
              <a:rPr lang="en-GB" sz="1600">
                <a:latin typeface="Segoe UI"/>
                <a:cs typeface="Segoe UI"/>
              </a:rPr>
              <a:t>following the Carter report – to reduce </a:t>
            </a:r>
            <a:r>
              <a:rPr lang="en-GB" sz="1600" u="sng">
                <a:latin typeface="Segoe UI"/>
                <a:cs typeface="Segoe UI"/>
              </a:rPr>
              <a:t>unwarranted variation</a:t>
            </a:r>
          </a:p>
          <a:p>
            <a:pPr defTabSz="914400">
              <a:spcAft>
                <a:spcPts val="600"/>
              </a:spcAft>
              <a:buClr>
                <a:srgbClr val="AE2573"/>
              </a:buClr>
              <a:buSzPct val="120000"/>
              <a:defRPr/>
            </a:pPr>
            <a:endParaRPr lang="en-GB" sz="1600">
              <a:latin typeface="Segoe UI" panose="020B0502040204020203" pitchFamily="34" charset="0"/>
              <a:cs typeface="Segoe UI" panose="020B0502040204020203" pitchFamily="34" charset="0"/>
            </a:endParaRPr>
          </a:p>
          <a:p>
            <a:pPr marL="285750" indent="-285750" defTabSz="914400">
              <a:spcAft>
                <a:spcPts val="600"/>
              </a:spcAft>
              <a:buClr>
                <a:srgbClr val="AE2573"/>
              </a:buClr>
              <a:buSzPct val="120000"/>
              <a:buFontTx/>
              <a:buChar char="•"/>
              <a:defRPr/>
            </a:pPr>
            <a:r>
              <a:rPr lang="en-GB" sz="1600">
                <a:latin typeface="Segoe UI"/>
                <a:cs typeface="Segoe UI"/>
              </a:rPr>
              <a:t>2020 evolved to the </a:t>
            </a:r>
            <a:r>
              <a:rPr lang="en-GB" sz="1600" b="1">
                <a:solidFill>
                  <a:srgbClr val="871D5A"/>
                </a:solidFill>
                <a:latin typeface="Segoe UI"/>
                <a:cs typeface="Segoe UI"/>
              </a:rPr>
              <a:t>Model Health System </a:t>
            </a:r>
            <a:r>
              <a:rPr lang="en-GB" sz="1600">
                <a:latin typeface="Segoe UI"/>
                <a:cs typeface="Segoe UI"/>
              </a:rPr>
              <a:t>to support system level opportunities</a:t>
            </a:r>
          </a:p>
          <a:p>
            <a:pPr defTabSz="914400">
              <a:spcAft>
                <a:spcPts val="600"/>
              </a:spcAft>
              <a:buClr>
                <a:srgbClr val="AE2573"/>
              </a:buClr>
              <a:buSzPct val="120000"/>
              <a:defRPr/>
            </a:pPr>
            <a:endParaRPr lang="en-GB" sz="1600">
              <a:latin typeface="Segoe UI" panose="020B0502040204020203" pitchFamily="34" charset="0"/>
              <a:cs typeface="Segoe UI" panose="020B0502040204020203" pitchFamily="34" charset="0"/>
            </a:endParaRPr>
          </a:p>
          <a:p>
            <a:pPr marL="285750" indent="-285750" defTabSz="914400">
              <a:spcAft>
                <a:spcPts val="600"/>
              </a:spcAft>
              <a:buClr>
                <a:srgbClr val="AE2573"/>
              </a:buClr>
              <a:buSzPct val="120000"/>
              <a:buFontTx/>
              <a:buChar char="•"/>
              <a:defRPr/>
            </a:pPr>
            <a:r>
              <a:rPr kumimoji="0" lang="en-GB" sz="1600" b="0" i="0" u="none" strike="noStrike" kern="1200" cap="none" spc="0" normalizeH="0" baseline="0" noProof="0">
                <a:ln>
                  <a:noFill/>
                </a:ln>
                <a:effectLst/>
                <a:uLnTx/>
                <a:uFillTx/>
                <a:latin typeface="Segoe UI"/>
                <a:cs typeface="Segoe UI"/>
              </a:rPr>
              <a:t>Provides data</a:t>
            </a:r>
            <a:r>
              <a:rPr kumimoji="0" lang="en-GB" sz="1600" b="1" i="0" u="none" strike="noStrike" kern="1200" cap="none" spc="0" normalizeH="0" baseline="0" noProof="0">
                <a:ln>
                  <a:noFill/>
                </a:ln>
                <a:effectLst/>
                <a:uLnTx/>
                <a:uFillTx/>
                <a:latin typeface="Segoe UI"/>
                <a:ea typeface="Calibri" panose="020F0502020204030204" pitchFamily="34" charset="0"/>
                <a:cs typeface="Segoe UI"/>
              </a:rPr>
              <a:t> </a:t>
            </a:r>
            <a:r>
              <a:rPr kumimoji="0" lang="en-GB" sz="1600" b="0" i="0" u="none" strike="noStrike" kern="1200" cap="none" spc="0" normalizeH="0" baseline="0" noProof="0">
                <a:ln>
                  <a:noFill/>
                </a:ln>
                <a:effectLst/>
                <a:uLnTx/>
                <a:uFillTx/>
                <a:latin typeface="Segoe UI"/>
                <a:ea typeface="Calibri" panose="020F0502020204030204" pitchFamily="34" charset="0"/>
                <a:cs typeface="Segoe UI"/>
              </a:rPr>
              <a:t>on healthcare activity, theatre productivity,</a:t>
            </a:r>
            <a:r>
              <a:rPr lang="en-GB" sz="1600">
                <a:latin typeface="Segoe UI"/>
                <a:ea typeface="Calibri" panose="020F0502020204030204" pitchFamily="34" charset="0"/>
                <a:cs typeface="Segoe UI"/>
              </a:rPr>
              <a:t> </a:t>
            </a:r>
            <a:r>
              <a:rPr kumimoji="0" lang="en-GB" sz="1600" b="0" i="0" u="none" strike="noStrike" kern="1200" cap="none" spc="0" normalizeH="0" baseline="0" noProof="0">
                <a:ln>
                  <a:noFill/>
                </a:ln>
                <a:effectLst/>
                <a:uLnTx/>
                <a:uFillTx/>
                <a:latin typeface="Segoe UI"/>
                <a:ea typeface="Calibri" panose="020F0502020204030204" pitchFamily="34" charset="0"/>
                <a:cs typeface="Segoe UI"/>
              </a:rPr>
              <a:t> diagnostics, quality, workforce and medicines optimisation and more to NHS Providers and ICBs/ICSs</a:t>
            </a:r>
            <a:endParaRPr lang="en-GB" sz="1600" b="0" i="0" u="none" strike="noStrike" kern="1200" cap="none" spc="0" normalizeH="0" baseline="0" noProof="0">
              <a:ln>
                <a:noFill/>
              </a:ln>
              <a:effectLst/>
              <a:uLnTx/>
              <a:uFillTx/>
              <a:latin typeface="Segoe UI"/>
              <a:ea typeface="Calibri" panose="020F0502020204030204" pitchFamily="34" charset="0"/>
              <a:cs typeface="Segoe UI"/>
            </a:endParaRPr>
          </a:p>
          <a:p>
            <a:pPr marR="0" lvl="0" algn="l" defTabSz="914400" rtl="0" eaLnBrk="1" fontAlgn="auto" latinLnBrk="0" hangingPunct="1">
              <a:lnSpc>
                <a:spcPct val="100000"/>
              </a:lnSpc>
              <a:spcBef>
                <a:spcPts val="0"/>
              </a:spcBef>
              <a:spcAft>
                <a:spcPts val="600"/>
              </a:spcAft>
              <a:buClr>
                <a:srgbClr val="AE2573"/>
              </a:buClr>
              <a:buSzPct val="120000"/>
              <a:tabLst/>
              <a:defRPr/>
            </a:pPr>
            <a:endParaRPr kumimoji="0" lang="en-GB" sz="1600" b="0" i="0" u="none" strike="noStrike" kern="1200" cap="none" spc="0" normalizeH="0" baseline="0" noProof="0">
              <a:ln>
                <a:noFill/>
              </a:ln>
              <a:effectLst/>
              <a:uLnTx/>
              <a:uFillTx/>
              <a:latin typeface="Segoe UI" panose="020B0502040204020203" pitchFamily="34" charset="0"/>
              <a:ea typeface="Calibri" panose="020F0502020204030204" pitchFamily="34" charset="0"/>
              <a:cs typeface="Segoe UI" panose="020B0502040204020203" pitchFamily="34" charset="0"/>
            </a:endParaRPr>
          </a:p>
          <a:p>
            <a:pPr marL="285750" indent="-285750" defTabSz="914400">
              <a:spcAft>
                <a:spcPts val="600"/>
              </a:spcAft>
              <a:buClr>
                <a:srgbClr val="AE2573"/>
              </a:buClr>
              <a:buSzPct val="120000"/>
              <a:buFontTx/>
              <a:buChar char="•"/>
              <a:defRPr/>
            </a:pPr>
            <a:r>
              <a:rPr kumimoji="0" lang="en-GB" sz="1600" b="0" i="0" u="none" strike="noStrike" kern="1200" cap="none" spc="0" normalizeH="0" baseline="0" noProof="0">
                <a:ln>
                  <a:noFill/>
                </a:ln>
                <a:effectLst/>
                <a:uLnTx/>
                <a:uFillTx/>
                <a:latin typeface="Segoe UI"/>
                <a:cs typeface="Segoe UI"/>
              </a:rPr>
              <a:t>Data covering acute, community, ambulance and mental health</a:t>
            </a:r>
            <a:endParaRPr lang="en-GB" sz="1600" b="0" i="0" u="none" strike="noStrike" kern="1200" cap="none" spc="0" normalizeH="0" baseline="0" noProof="0">
              <a:ln>
                <a:noFill/>
              </a:ln>
              <a:effectLst/>
              <a:uLnTx/>
              <a:uFillTx/>
              <a:latin typeface="Segoe UI"/>
              <a:cs typeface="Segoe UI"/>
            </a:endParaRPr>
          </a:p>
          <a:p>
            <a:pPr marR="0" lvl="0" algn="l" defTabSz="914400" rtl="0" eaLnBrk="1" fontAlgn="auto" latinLnBrk="0" hangingPunct="1">
              <a:lnSpc>
                <a:spcPct val="100000"/>
              </a:lnSpc>
              <a:spcBef>
                <a:spcPts val="0"/>
              </a:spcBef>
              <a:spcAft>
                <a:spcPts val="600"/>
              </a:spcAft>
              <a:buClr>
                <a:srgbClr val="AE2573"/>
              </a:buClr>
              <a:buSzPct val="120000"/>
              <a:tabLst/>
              <a:defRPr/>
            </a:pPr>
            <a:endParaRPr kumimoji="0" lang="en-GB" sz="1600" b="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285750" indent="-285750" defTabSz="914400">
              <a:spcAft>
                <a:spcPts val="600"/>
              </a:spcAft>
              <a:buClr>
                <a:srgbClr val="AE2573"/>
              </a:buClr>
              <a:buSzPct val="120000"/>
              <a:buFontTx/>
              <a:buChar char="•"/>
              <a:defRPr/>
            </a:pPr>
            <a:r>
              <a:rPr kumimoji="0" lang="en-GB" sz="1600" b="0" i="0" u="none" strike="noStrike" kern="1200" cap="none" spc="0" normalizeH="0" baseline="0" noProof="0">
                <a:ln>
                  <a:noFill/>
                </a:ln>
                <a:effectLst/>
                <a:uLnTx/>
                <a:uFillTx/>
                <a:latin typeface="Segoe UI"/>
                <a:cs typeface="Segoe UI"/>
              </a:rPr>
              <a:t>Can be used by all NHS staff working within ICBs</a:t>
            </a:r>
            <a:r>
              <a:rPr lang="en-GB" sz="1600">
                <a:latin typeface="Segoe UI"/>
                <a:cs typeface="Segoe UI"/>
              </a:rPr>
              <a:t>,  </a:t>
            </a:r>
            <a:r>
              <a:rPr kumimoji="0" lang="en-GB" sz="1600" b="0" i="0" u="none" strike="noStrike" kern="1200" cap="none" spc="0" normalizeH="0" baseline="0" noProof="0">
                <a:ln>
                  <a:noFill/>
                </a:ln>
                <a:effectLst/>
                <a:uLnTx/>
                <a:uFillTx/>
                <a:latin typeface="Segoe UI"/>
                <a:cs typeface="Segoe UI"/>
              </a:rPr>
              <a:t>systems</a:t>
            </a:r>
            <a:r>
              <a:rPr lang="en-GB" sz="1600">
                <a:latin typeface="Segoe UI"/>
                <a:cs typeface="Segoe UI"/>
              </a:rPr>
              <a:t> and NHS </a:t>
            </a:r>
            <a:r>
              <a:rPr kumimoji="0" lang="en-GB" sz="1600" b="0" i="0" u="none" strike="noStrike" kern="1200" cap="none" spc="0" normalizeH="0" baseline="0" noProof="0">
                <a:ln>
                  <a:noFill/>
                </a:ln>
                <a:effectLst/>
                <a:uLnTx/>
                <a:uFillTx/>
                <a:latin typeface="Segoe UI"/>
                <a:cs typeface="Segoe UI"/>
              </a:rPr>
              <a:t>providers in England</a:t>
            </a:r>
            <a:endParaRPr lang="en-GB" sz="1600" b="0" i="0" u="none" strike="noStrike" kern="1200" cap="none" spc="0" normalizeH="0" baseline="0" noProof="0">
              <a:ln>
                <a:noFill/>
              </a:ln>
              <a:effectLst/>
              <a:uLnTx/>
              <a:uFillTx/>
              <a:latin typeface="Segoe UI"/>
              <a:cs typeface="Segoe UI"/>
            </a:endParaRPr>
          </a:p>
          <a:p>
            <a:pPr defTabSz="914400">
              <a:spcAft>
                <a:spcPts val="600"/>
              </a:spcAft>
              <a:buClr>
                <a:srgbClr val="AE2573"/>
              </a:buClr>
              <a:buSzPct val="120000"/>
              <a:defRPr/>
            </a:pPr>
            <a:endParaRPr kumimoji="0" lang="en-GB" sz="1600" b="1"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285750" indent="-285750" defTabSz="914400">
              <a:spcAft>
                <a:spcPts val="600"/>
              </a:spcAft>
              <a:buClr>
                <a:srgbClr val="AE2573"/>
              </a:buClr>
              <a:buSzPct val="120000"/>
              <a:buFontTx/>
              <a:buChar char="•"/>
              <a:defRPr/>
            </a:pPr>
            <a:r>
              <a:rPr lang="en-GB" sz="1600" b="1">
                <a:latin typeface="Arial"/>
                <a:cs typeface="Arial"/>
              </a:rPr>
              <a:t>Register and log in at </a:t>
            </a:r>
            <a:r>
              <a:rPr lang="en-GB" sz="1600" b="1">
                <a:latin typeface="Arial"/>
                <a:cs typeface="Arial"/>
                <a:hlinkClick r:id="rId4"/>
              </a:rPr>
              <a:t>https://model.nhs.uk</a:t>
            </a:r>
            <a:r>
              <a:rPr lang="en-GB" sz="1600" b="1">
                <a:latin typeface="Arial"/>
                <a:cs typeface="Arial"/>
              </a:rPr>
              <a:t>  </a:t>
            </a:r>
            <a:endParaRPr kumimoji="0" lang="en-GB" sz="1600" b="1"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
                <a:srgbClr val="AE2573"/>
              </a:buClr>
              <a:buSzPct val="120000"/>
              <a:buFontTx/>
              <a:buChar char="•"/>
              <a:tabLst/>
              <a:defRPr/>
            </a:pPr>
            <a:endParaRPr kumimoji="0" lang="en-GB" sz="16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2610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371330" y="302311"/>
            <a:ext cx="10641498" cy="7086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C0F84"/>
              </a:buClr>
              <a:buSzPts val="3600"/>
              <a:buFont typeface="Arial"/>
              <a:buNone/>
            </a:pPr>
            <a:r>
              <a:rPr lang="en-GB" sz="2800" b="1" kern="1200">
                <a:solidFill>
                  <a:srgbClr val="7C2855"/>
                </a:solidFill>
                <a:ea typeface="+mj-ea"/>
              </a:rPr>
              <a:t>Each metric also includes supporting metadata and methodology information</a:t>
            </a:r>
            <a:endParaRPr sz="2800" b="1" kern="1200">
              <a:solidFill>
                <a:srgbClr val="7C2855"/>
              </a:solidFill>
              <a:ea typeface="+mj-ea"/>
            </a:endParaRPr>
          </a:p>
        </p:txBody>
      </p:sp>
      <p:pic>
        <p:nvPicPr>
          <p:cNvPr id="132" name="Google Shape;132;p17"/>
          <p:cNvPicPr preferRelativeResize="0">
            <a:picLocks noGrp="1"/>
          </p:cNvPicPr>
          <p:nvPr>
            <p:ph type="body" idx="1"/>
          </p:nvPr>
        </p:nvPicPr>
        <p:blipFill rotWithShape="1">
          <a:blip r:embed="rId3">
            <a:alphaModFix/>
          </a:blip>
          <a:srcRect/>
          <a:stretch/>
        </p:blipFill>
        <p:spPr>
          <a:xfrm>
            <a:off x="851654" y="2076000"/>
            <a:ext cx="6231600" cy="3771000"/>
          </a:xfrm>
          <a:prstGeom prst="rect">
            <a:avLst/>
          </a:prstGeom>
          <a:noFill/>
          <a:ln>
            <a:noFill/>
          </a:ln>
        </p:spPr>
      </p:pic>
      <p:sp>
        <p:nvSpPr>
          <p:cNvPr id="133" name="Google Shape;133;p17"/>
          <p:cNvSpPr txBox="1"/>
          <p:nvPr/>
        </p:nvSpPr>
        <p:spPr>
          <a:xfrm>
            <a:off x="7225725" y="2076000"/>
            <a:ext cx="4830300" cy="3232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All the interactive charts also contain the metadata for all the different metrics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This helps you understand why the metric has been included ie it is associated to a policy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the methodology and data source let’s you know what has been included and excluded in case you want to replicate some of the data locally with more up to date information  </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61332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2950492f5_0_2"/>
          <p:cNvSpPr txBox="1">
            <a:spLocks noGrp="1"/>
          </p:cNvSpPr>
          <p:nvPr>
            <p:ph type="title"/>
          </p:nvPr>
        </p:nvSpPr>
        <p:spPr>
          <a:xfrm>
            <a:off x="343337" y="312499"/>
            <a:ext cx="10641600" cy="611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C0F84"/>
              </a:buClr>
              <a:buSzPts val="3600"/>
              <a:buFont typeface="Arial"/>
              <a:buNone/>
            </a:pPr>
            <a:r>
              <a:rPr lang="en-GB" sz="3200" b="1" kern="1200">
                <a:solidFill>
                  <a:srgbClr val="871D5A"/>
                </a:solidFill>
                <a:latin typeface="Arial" panose="020B0604020202020204" pitchFamily="34" charset="0"/>
                <a:ea typeface="+mj-ea"/>
                <a:cs typeface="Arial" panose="020B0604020202020204" pitchFamily="34" charset="0"/>
              </a:rPr>
              <a:t>Select Charts and Export Data</a:t>
            </a:r>
            <a:endParaRPr sz="3200" b="1" kern="1200">
              <a:solidFill>
                <a:srgbClr val="871D5A"/>
              </a:solidFill>
              <a:latin typeface="Arial" panose="020B0604020202020204" pitchFamily="34" charset="0"/>
              <a:ea typeface="+mj-ea"/>
              <a:cs typeface="Arial" panose="020B0604020202020204" pitchFamily="34" charset="0"/>
            </a:endParaRPr>
          </a:p>
        </p:txBody>
      </p:sp>
      <p:sp>
        <p:nvSpPr>
          <p:cNvPr id="148" name="Google Shape;148;g132950492f5_0_2"/>
          <p:cNvSpPr txBox="1"/>
          <p:nvPr/>
        </p:nvSpPr>
        <p:spPr>
          <a:xfrm>
            <a:off x="7613375" y="1891575"/>
            <a:ext cx="4502400" cy="20319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When you are in the interactive chart you can select different chart types. </a:t>
            </a:r>
            <a:endParaRPr sz="1800">
              <a:solidFill>
                <a:schemeClr val="dk1"/>
              </a:solidFill>
            </a:endParaRPr>
          </a:p>
          <a:p>
            <a:pPr marL="457200" marR="0" lvl="0" indent="-34290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If there is trend data you can use a Trendline chart or SPC chart as below </a:t>
            </a:r>
            <a:endParaRPr sz="1800">
              <a:solidFill>
                <a:schemeClr val="dk1"/>
              </a:solidFill>
            </a:endParaRPr>
          </a:p>
          <a:p>
            <a:pPr marL="457200" marR="0" lvl="0" indent="-34290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Bubble or scatter chart will allow you to compare different metric</a:t>
            </a:r>
            <a:r>
              <a:rPr lang="en-GB" sz="1800">
                <a:solidFill>
                  <a:schemeClr val="dk1"/>
                </a:solidFill>
              </a:rPr>
              <a:t>s</a:t>
            </a:r>
            <a:endParaRPr sz="1800">
              <a:solidFill>
                <a:schemeClr val="dk1"/>
              </a:solidFill>
            </a:endParaRPr>
          </a:p>
          <a:p>
            <a:pPr marL="457200" marR="0" lvl="0" indent="-342900" algn="l" rtl="0">
              <a:lnSpc>
                <a:spcPct val="100000"/>
              </a:lnSpc>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View and export data tables</a:t>
            </a:r>
            <a:endParaRPr sz="1800" b="0" i="0" u="none" strike="noStrike" cap="none">
              <a:solidFill>
                <a:srgbClr val="000000"/>
              </a:solidFill>
              <a:latin typeface="Arial"/>
              <a:ea typeface="Arial"/>
              <a:cs typeface="Arial"/>
              <a:sym typeface="Arial"/>
            </a:endParaRPr>
          </a:p>
        </p:txBody>
      </p:sp>
      <p:pic>
        <p:nvPicPr>
          <p:cNvPr id="149" name="Google Shape;149;g132950492f5_0_2"/>
          <p:cNvPicPr preferRelativeResize="0"/>
          <p:nvPr/>
        </p:nvPicPr>
        <p:blipFill rotWithShape="1">
          <a:blip r:embed="rId3">
            <a:alphaModFix/>
          </a:blip>
          <a:srcRect/>
          <a:stretch/>
        </p:blipFill>
        <p:spPr>
          <a:xfrm>
            <a:off x="7382475" y="4096325"/>
            <a:ext cx="4671249" cy="1964426"/>
          </a:xfrm>
          <a:prstGeom prst="rect">
            <a:avLst/>
          </a:prstGeom>
          <a:noFill/>
          <a:ln>
            <a:noFill/>
          </a:ln>
        </p:spPr>
      </p:pic>
      <p:pic>
        <p:nvPicPr>
          <p:cNvPr id="150" name="Google Shape;150;g132950492f5_0_2"/>
          <p:cNvPicPr preferRelativeResize="0"/>
          <p:nvPr/>
        </p:nvPicPr>
        <p:blipFill rotWithShape="1">
          <a:blip r:embed="rId4">
            <a:alphaModFix/>
          </a:blip>
          <a:srcRect/>
          <a:stretch/>
        </p:blipFill>
        <p:spPr>
          <a:xfrm>
            <a:off x="781875" y="1904900"/>
            <a:ext cx="6679100" cy="2869300"/>
          </a:xfrm>
          <a:prstGeom prst="rect">
            <a:avLst/>
          </a:prstGeom>
          <a:noFill/>
          <a:ln>
            <a:noFill/>
          </a:ln>
        </p:spPr>
      </p:pic>
      <p:pic>
        <p:nvPicPr>
          <p:cNvPr id="151" name="Google Shape;151;g132950492f5_0_2"/>
          <p:cNvPicPr preferRelativeResize="0"/>
          <p:nvPr/>
        </p:nvPicPr>
        <p:blipFill rotWithShape="1">
          <a:blip r:embed="rId5">
            <a:alphaModFix/>
          </a:blip>
          <a:srcRect/>
          <a:stretch/>
        </p:blipFill>
        <p:spPr>
          <a:xfrm>
            <a:off x="5138850" y="1967775"/>
            <a:ext cx="1782350" cy="2056975"/>
          </a:xfrm>
          <a:prstGeom prst="rect">
            <a:avLst/>
          </a:prstGeom>
          <a:noFill/>
          <a:ln>
            <a:noFill/>
          </a:ln>
        </p:spPr>
      </p:pic>
      <p:sp>
        <p:nvSpPr>
          <p:cNvPr id="152" name="Google Shape;152;g132950492f5_0_2"/>
          <p:cNvSpPr/>
          <p:nvPr/>
        </p:nvSpPr>
        <p:spPr>
          <a:xfrm>
            <a:off x="5243125" y="3627450"/>
            <a:ext cx="1098000" cy="523800"/>
          </a:xfrm>
          <a:prstGeom prst="ellipse">
            <a:avLst/>
          </a:prstGeom>
          <a:noFill/>
          <a:ln w="9525" cap="flat" cmpd="sng">
            <a:solidFill>
              <a:srgbClr val="BC0F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4135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132950492f5_0_27"/>
          <p:cNvSpPr txBox="1">
            <a:spLocks noGrp="1"/>
          </p:cNvSpPr>
          <p:nvPr>
            <p:ph type="title"/>
          </p:nvPr>
        </p:nvSpPr>
        <p:spPr>
          <a:xfrm>
            <a:off x="241090" y="190861"/>
            <a:ext cx="10641600" cy="611700"/>
          </a:xfrm>
          <a:prstGeom prst="rect">
            <a:avLst/>
          </a:prstGeom>
          <a:noFill/>
          <a:ln>
            <a:noFill/>
          </a:ln>
        </p:spPr>
        <p:txBody>
          <a:bodyPr spcFirstLastPara="1" wrap="square" lIns="91425" tIns="45700" rIns="91425" bIns="45700" anchor="ctr" anchorCtr="0">
            <a:normAutofit/>
          </a:bodyPr>
          <a:lstStyle/>
          <a:p>
            <a:pPr algn="ctr">
              <a:spcBef>
                <a:spcPct val="0"/>
              </a:spcBef>
            </a:pPr>
            <a:r>
              <a:rPr lang="en-GB" sz="3200" b="1" kern="1200">
                <a:solidFill>
                  <a:srgbClr val="871D5A"/>
                </a:solidFill>
                <a:latin typeface="Arial" panose="020B0604020202020204" pitchFamily="34" charset="0"/>
                <a:ea typeface="+mj-ea"/>
                <a:cs typeface="Arial" panose="020B0604020202020204" pitchFamily="34" charset="0"/>
              </a:rPr>
              <a:t>Manage your peers </a:t>
            </a:r>
            <a:endParaRPr sz="3200" b="1" kern="1200">
              <a:solidFill>
                <a:srgbClr val="871D5A"/>
              </a:solidFill>
              <a:latin typeface="Arial" panose="020B0604020202020204" pitchFamily="34" charset="0"/>
              <a:ea typeface="+mj-ea"/>
              <a:cs typeface="Arial" panose="020B0604020202020204" pitchFamily="34" charset="0"/>
            </a:endParaRPr>
          </a:p>
        </p:txBody>
      </p:sp>
      <p:sp>
        <p:nvSpPr>
          <p:cNvPr id="83" name="Google Shape;83;g132950492f5_0_27"/>
          <p:cNvSpPr txBox="1"/>
          <p:nvPr/>
        </p:nvSpPr>
        <p:spPr>
          <a:xfrm>
            <a:off x="4783874" y="1061139"/>
            <a:ext cx="7408126" cy="2400627"/>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The Tools button will give you an overview of your peer lists</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These are recommended top 5 - 10 organisational and Regional peers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Recommend peers is a Model Health System algorithm looking at characteristics of an organisation or system such as demographics and case mix</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You can also select </a:t>
            </a:r>
            <a:r>
              <a:rPr lang="en-GB" sz="1800" b="1" i="0" u="none" strike="noStrike" cap="none">
                <a:solidFill>
                  <a:srgbClr val="000000"/>
                </a:solidFill>
                <a:latin typeface="Arial"/>
                <a:ea typeface="Arial"/>
                <a:cs typeface="Arial"/>
                <a:sym typeface="Arial"/>
              </a:rPr>
              <a:t>‘create peer list’</a:t>
            </a:r>
            <a:r>
              <a:rPr lang="en-GB" sz="1800" b="0" i="0" u="none" strike="noStrike" cap="none">
                <a:solidFill>
                  <a:srgbClr val="000000"/>
                </a:solidFill>
                <a:latin typeface="Arial"/>
                <a:ea typeface="Arial"/>
                <a:cs typeface="Arial"/>
                <a:sym typeface="Arial"/>
              </a:rPr>
              <a:t> - a general or more specialised peer list</a:t>
            </a:r>
            <a:endParaRPr sz="18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AFEE1903-38FD-A191-9EE9-F93F431E6AE2}"/>
              </a:ext>
            </a:extLst>
          </p:cNvPr>
          <p:cNvPicPr>
            <a:picLocks noChangeAspect="1"/>
          </p:cNvPicPr>
          <p:nvPr/>
        </p:nvPicPr>
        <p:blipFill>
          <a:blip r:embed="rId3"/>
          <a:stretch>
            <a:fillRect/>
          </a:stretch>
        </p:blipFill>
        <p:spPr>
          <a:xfrm>
            <a:off x="367989" y="2088624"/>
            <a:ext cx="4361297" cy="2547045"/>
          </a:xfrm>
          <a:prstGeom prst="rect">
            <a:avLst/>
          </a:prstGeom>
        </p:spPr>
      </p:pic>
      <p:pic>
        <p:nvPicPr>
          <p:cNvPr id="5" name="Picture 4">
            <a:extLst>
              <a:ext uri="{FF2B5EF4-FFF2-40B4-BE49-F238E27FC236}">
                <a16:creationId xmlns:a16="http://schemas.microsoft.com/office/drawing/2014/main" id="{3B9DDD51-8448-B408-A8EA-3719B0B35AF2}"/>
              </a:ext>
            </a:extLst>
          </p:cNvPr>
          <p:cNvPicPr>
            <a:picLocks noChangeAspect="1"/>
          </p:cNvPicPr>
          <p:nvPr/>
        </p:nvPicPr>
        <p:blipFill>
          <a:blip r:embed="rId4"/>
          <a:stretch>
            <a:fillRect/>
          </a:stretch>
        </p:blipFill>
        <p:spPr>
          <a:xfrm>
            <a:off x="4729287" y="3918987"/>
            <a:ext cx="2961411" cy="2129743"/>
          </a:xfrm>
          <a:prstGeom prst="rect">
            <a:avLst/>
          </a:prstGeom>
        </p:spPr>
      </p:pic>
      <p:pic>
        <p:nvPicPr>
          <p:cNvPr id="7" name="Picture 6">
            <a:extLst>
              <a:ext uri="{FF2B5EF4-FFF2-40B4-BE49-F238E27FC236}">
                <a16:creationId xmlns:a16="http://schemas.microsoft.com/office/drawing/2014/main" id="{F4837971-F1C4-FE8D-6F65-D74FC7287D90}"/>
              </a:ext>
            </a:extLst>
          </p:cNvPr>
          <p:cNvPicPr>
            <a:picLocks noChangeAspect="1"/>
          </p:cNvPicPr>
          <p:nvPr/>
        </p:nvPicPr>
        <p:blipFill>
          <a:blip r:embed="rId5"/>
          <a:stretch>
            <a:fillRect/>
          </a:stretch>
        </p:blipFill>
        <p:spPr>
          <a:xfrm>
            <a:off x="8682967" y="3918987"/>
            <a:ext cx="2273323" cy="2129744"/>
          </a:xfrm>
          <a:prstGeom prst="rect">
            <a:avLst/>
          </a:prstGeom>
          <a:ln>
            <a:solidFill>
              <a:srgbClr val="871D5A"/>
            </a:solidFill>
          </a:ln>
        </p:spPr>
      </p:pic>
      <p:sp>
        <p:nvSpPr>
          <p:cNvPr id="8" name="Arrow: Right 7">
            <a:extLst>
              <a:ext uri="{FF2B5EF4-FFF2-40B4-BE49-F238E27FC236}">
                <a16:creationId xmlns:a16="http://schemas.microsoft.com/office/drawing/2014/main" id="{E90451BB-FE72-72D9-A936-F126546EF664}"/>
              </a:ext>
            </a:extLst>
          </p:cNvPr>
          <p:cNvSpPr/>
          <p:nvPr/>
        </p:nvSpPr>
        <p:spPr>
          <a:xfrm rot="557125" flipV="1">
            <a:off x="3998330" y="3743709"/>
            <a:ext cx="2454182" cy="210643"/>
          </a:xfrm>
          <a:prstGeom prst="rightArrow">
            <a:avLst/>
          </a:prstGeom>
          <a:solidFill>
            <a:srgbClr val="871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04F7A506-F40F-32C9-ABA2-421825EE72A4}"/>
              </a:ext>
            </a:extLst>
          </p:cNvPr>
          <p:cNvSpPr/>
          <p:nvPr/>
        </p:nvSpPr>
        <p:spPr>
          <a:xfrm flipV="1">
            <a:off x="7560660" y="4077226"/>
            <a:ext cx="1070688" cy="198992"/>
          </a:xfrm>
          <a:prstGeom prst="rightArrow">
            <a:avLst/>
          </a:prstGeom>
          <a:solidFill>
            <a:srgbClr val="871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733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Snipped 3">
            <a:extLst>
              <a:ext uri="{FF2B5EF4-FFF2-40B4-BE49-F238E27FC236}">
                <a16:creationId xmlns:a16="http://schemas.microsoft.com/office/drawing/2014/main" id="{E530B7FD-D683-3031-91BB-44A754463C69}"/>
              </a:ext>
            </a:extLst>
          </p:cNvPr>
          <p:cNvSpPr/>
          <p:nvPr/>
        </p:nvSpPr>
        <p:spPr>
          <a:xfrm>
            <a:off x="587085" y="789616"/>
            <a:ext cx="2798299" cy="914400"/>
          </a:xfrm>
          <a:prstGeom prst="snip2SameRect">
            <a:avLst/>
          </a:prstGeom>
          <a:solidFill>
            <a:srgbClr val="AE2573"/>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E5017491-A576-D922-7915-230FC9A415E3}"/>
              </a:ext>
            </a:extLst>
          </p:cNvPr>
          <p:cNvSpPr>
            <a:spLocks noGrp="1"/>
          </p:cNvSpPr>
          <p:nvPr>
            <p:ph type="title"/>
          </p:nvPr>
        </p:nvSpPr>
        <p:spPr>
          <a:xfrm>
            <a:off x="116628" y="70754"/>
            <a:ext cx="11958743" cy="747683"/>
          </a:xfrm>
        </p:spPr>
        <p:txBody>
          <a:bodyPr>
            <a:normAutofit/>
          </a:bodyPr>
          <a:lstStyle/>
          <a:p>
            <a:r>
              <a:rPr lang="en-GB"/>
              <a:t>Data Sources</a:t>
            </a:r>
          </a:p>
        </p:txBody>
      </p:sp>
      <p:sp>
        <p:nvSpPr>
          <p:cNvPr id="6" name="Rectangle 5">
            <a:extLst>
              <a:ext uri="{FF2B5EF4-FFF2-40B4-BE49-F238E27FC236}">
                <a16:creationId xmlns:a16="http://schemas.microsoft.com/office/drawing/2014/main" id="{54012CB0-3B59-2619-11D3-BD972997E532}"/>
              </a:ext>
            </a:extLst>
          </p:cNvPr>
          <p:cNvSpPr/>
          <p:nvPr/>
        </p:nvSpPr>
        <p:spPr>
          <a:xfrm>
            <a:off x="587084" y="971698"/>
            <a:ext cx="2798299" cy="901464"/>
          </a:xfrm>
          <a:prstGeom prst="rect">
            <a:avLst/>
          </a:prstGeom>
          <a:solidFill>
            <a:srgbClr val="EFDFE5"/>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apezium 6">
            <a:extLst>
              <a:ext uri="{FF2B5EF4-FFF2-40B4-BE49-F238E27FC236}">
                <a16:creationId xmlns:a16="http://schemas.microsoft.com/office/drawing/2014/main" id="{C2CE14F0-7F4B-A3FD-5CC3-CCEED2F0DA28}"/>
              </a:ext>
            </a:extLst>
          </p:cNvPr>
          <p:cNvSpPr/>
          <p:nvPr/>
        </p:nvSpPr>
        <p:spPr>
          <a:xfrm rot="10800000">
            <a:off x="769165" y="798473"/>
            <a:ext cx="2461649" cy="567104"/>
          </a:xfrm>
          <a:prstGeom prst="trapezoid">
            <a:avLst/>
          </a:prstGeom>
          <a:solidFill>
            <a:srgbClr val="AE2573"/>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8" name="TextBox 7">
            <a:extLst>
              <a:ext uri="{FF2B5EF4-FFF2-40B4-BE49-F238E27FC236}">
                <a16:creationId xmlns:a16="http://schemas.microsoft.com/office/drawing/2014/main" id="{6FB66676-CDCD-7771-DEC5-5667DAAD3F41}"/>
              </a:ext>
            </a:extLst>
          </p:cNvPr>
          <p:cNvSpPr txBox="1"/>
          <p:nvPr/>
        </p:nvSpPr>
        <p:spPr>
          <a:xfrm>
            <a:off x="950971" y="753082"/>
            <a:ext cx="2010488" cy="584775"/>
          </a:xfrm>
          <a:prstGeom prst="rect">
            <a:avLst/>
          </a:prstGeom>
          <a:noFill/>
        </p:spPr>
        <p:txBody>
          <a:bodyPr wrap="square" rtlCol="0">
            <a:spAutoFit/>
          </a:bodyPr>
          <a:lstStyle/>
          <a:p>
            <a:pPr algn="ctr"/>
            <a:r>
              <a:rPr lang="en-GB" sz="3200">
                <a:solidFill>
                  <a:schemeClr val="bg1"/>
                </a:solidFill>
              </a:rPr>
              <a:t>Daily</a:t>
            </a:r>
          </a:p>
        </p:txBody>
      </p:sp>
      <p:sp>
        <p:nvSpPr>
          <p:cNvPr id="9" name="TextBox 8">
            <a:extLst>
              <a:ext uri="{FF2B5EF4-FFF2-40B4-BE49-F238E27FC236}">
                <a16:creationId xmlns:a16="http://schemas.microsoft.com/office/drawing/2014/main" id="{FC5399F7-6A79-B946-0E07-2E378E5F59A5}"/>
              </a:ext>
            </a:extLst>
          </p:cNvPr>
          <p:cNvSpPr txBox="1"/>
          <p:nvPr/>
        </p:nvSpPr>
        <p:spPr>
          <a:xfrm>
            <a:off x="587083" y="1534608"/>
            <a:ext cx="2798299" cy="338554"/>
          </a:xfrm>
          <a:prstGeom prst="rect">
            <a:avLst/>
          </a:prstGeom>
          <a:noFill/>
          <a:ln w="9525">
            <a:noFill/>
          </a:ln>
        </p:spPr>
        <p:txBody>
          <a:bodyPr wrap="square" rtlCol="0">
            <a:spAutoFit/>
          </a:bodyPr>
          <a:lstStyle/>
          <a:p>
            <a:r>
              <a:rPr lang="en-GB" sz="1600"/>
              <a:t>Urgent Emergency Care.</a:t>
            </a:r>
            <a:r>
              <a:rPr lang="en-GB" sz="1200"/>
              <a:t> </a:t>
            </a:r>
          </a:p>
        </p:txBody>
      </p:sp>
      <p:sp>
        <p:nvSpPr>
          <p:cNvPr id="10" name="Rectangle: Top Corners Snipped 9">
            <a:extLst>
              <a:ext uri="{FF2B5EF4-FFF2-40B4-BE49-F238E27FC236}">
                <a16:creationId xmlns:a16="http://schemas.microsoft.com/office/drawing/2014/main" id="{61916DE1-7BDF-8730-E1DB-3A49E5BE6EC9}"/>
              </a:ext>
            </a:extLst>
          </p:cNvPr>
          <p:cNvSpPr/>
          <p:nvPr/>
        </p:nvSpPr>
        <p:spPr>
          <a:xfrm>
            <a:off x="598082" y="2073235"/>
            <a:ext cx="2798299" cy="914400"/>
          </a:xfrm>
          <a:prstGeom prst="snip2SameRect">
            <a:avLst/>
          </a:prstGeom>
          <a:solidFill>
            <a:srgbClr val="AE2573"/>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9C5A53F-1F56-CB45-3624-3D3B9401F358}"/>
              </a:ext>
            </a:extLst>
          </p:cNvPr>
          <p:cNvSpPr/>
          <p:nvPr/>
        </p:nvSpPr>
        <p:spPr>
          <a:xfrm>
            <a:off x="598081" y="2255316"/>
            <a:ext cx="2798299" cy="2016197"/>
          </a:xfrm>
          <a:prstGeom prst="rect">
            <a:avLst/>
          </a:prstGeom>
          <a:solidFill>
            <a:srgbClr val="EFDFE5"/>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apezium 11">
            <a:extLst>
              <a:ext uri="{FF2B5EF4-FFF2-40B4-BE49-F238E27FC236}">
                <a16:creationId xmlns:a16="http://schemas.microsoft.com/office/drawing/2014/main" id="{D5C3272E-7633-CBF5-8187-8507075C0CCF}"/>
              </a:ext>
            </a:extLst>
          </p:cNvPr>
          <p:cNvSpPr/>
          <p:nvPr/>
        </p:nvSpPr>
        <p:spPr>
          <a:xfrm rot="10800000">
            <a:off x="780162" y="2082092"/>
            <a:ext cx="2461649" cy="567104"/>
          </a:xfrm>
          <a:prstGeom prst="trapezoid">
            <a:avLst/>
          </a:prstGeom>
          <a:solidFill>
            <a:srgbClr val="AE2573"/>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13" name="TextBox 12">
            <a:extLst>
              <a:ext uri="{FF2B5EF4-FFF2-40B4-BE49-F238E27FC236}">
                <a16:creationId xmlns:a16="http://schemas.microsoft.com/office/drawing/2014/main" id="{97500047-2CE7-B5AD-3D5E-5D57F9D8799F}"/>
              </a:ext>
            </a:extLst>
          </p:cNvPr>
          <p:cNvSpPr txBox="1"/>
          <p:nvPr/>
        </p:nvSpPr>
        <p:spPr>
          <a:xfrm>
            <a:off x="961968" y="2036701"/>
            <a:ext cx="2010488" cy="584775"/>
          </a:xfrm>
          <a:prstGeom prst="rect">
            <a:avLst/>
          </a:prstGeom>
          <a:noFill/>
        </p:spPr>
        <p:txBody>
          <a:bodyPr wrap="square" rtlCol="0">
            <a:spAutoFit/>
          </a:bodyPr>
          <a:lstStyle/>
          <a:p>
            <a:pPr algn="ctr"/>
            <a:r>
              <a:rPr lang="en-GB" sz="3200">
                <a:solidFill>
                  <a:schemeClr val="bg1"/>
                </a:solidFill>
              </a:rPr>
              <a:t>Weekly</a:t>
            </a:r>
          </a:p>
        </p:txBody>
      </p:sp>
      <p:sp>
        <p:nvSpPr>
          <p:cNvPr id="14" name="TextBox 13">
            <a:extLst>
              <a:ext uri="{FF2B5EF4-FFF2-40B4-BE49-F238E27FC236}">
                <a16:creationId xmlns:a16="http://schemas.microsoft.com/office/drawing/2014/main" id="{654FD61B-6AF4-9CA5-567D-C87ED7DD09EB}"/>
              </a:ext>
            </a:extLst>
          </p:cNvPr>
          <p:cNvSpPr txBox="1"/>
          <p:nvPr/>
        </p:nvSpPr>
        <p:spPr>
          <a:xfrm>
            <a:off x="576611" y="2684400"/>
            <a:ext cx="2819242" cy="1077218"/>
          </a:xfrm>
          <a:prstGeom prst="rect">
            <a:avLst/>
          </a:prstGeom>
          <a:noFill/>
          <a:ln w="9525">
            <a:noFill/>
          </a:ln>
        </p:spPr>
        <p:txBody>
          <a:bodyPr wrap="square" rtlCol="0">
            <a:spAutoFit/>
          </a:bodyPr>
          <a:lstStyle/>
          <a:p>
            <a:r>
              <a:rPr lang="en-GB" sz="1600"/>
              <a:t>NHS England Secondary Uses Service Plus (SUS+) Inpatient and Outpatients.</a:t>
            </a:r>
          </a:p>
          <a:p>
            <a:r>
              <a:rPr lang="en-GB" sz="1600"/>
              <a:t>COVID-19 Discharge Sitrep</a:t>
            </a:r>
          </a:p>
        </p:txBody>
      </p:sp>
      <p:sp>
        <p:nvSpPr>
          <p:cNvPr id="15" name="Rectangle: Top Corners Snipped 14">
            <a:extLst>
              <a:ext uri="{FF2B5EF4-FFF2-40B4-BE49-F238E27FC236}">
                <a16:creationId xmlns:a16="http://schemas.microsoft.com/office/drawing/2014/main" id="{8A058180-2354-A916-E4AE-A3694568FA2E}"/>
              </a:ext>
            </a:extLst>
          </p:cNvPr>
          <p:cNvSpPr/>
          <p:nvPr/>
        </p:nvSpPr>
        <p:spPr>
          <a:xfrm>
            <a:off x="590223" y="4450366"/>
            <a:ext cx="2798299" cy="914400"/>
          </a:xfrm>
          <a:prstGeom prst="snip2SameRect">
            <a:avLst/>
          </a:prstGeom>
          <a:solidFill>
            <a:srgbClr val="AE2573"/>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C5971F5-4025-8A3C-4540-C23B9903DD7C}"/>
              </a:ext>
            </a:extLst>
          </p:cNvPr>
          <p:cNvSpPr/>
          <p:nvPr/>
        </p:nvSpPr>
        <p:spPr>
          <a:xfrm>
            <a:off x="590222" y="4632447"/>
            <a:ext cx="2798299" cy="1685097"/>
          </a:xfrm>
          <a:prstGeom prst="rect">
            <a:avLst/>
          </a:prstGeom>
          <a:solidFill>
            <a:srgbClr val="EFDFE5"/>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rapezium 16">
            <a:extLst>
              <a:ext uri="{FF2B5EF4-FFF2-40B4-BE49-F238E27FC236}">
                <a16:creationId xmlns:a16="http://schemas.microsoft.com/office/drawing/2014/main" id="{4ADB1316-9B2D-2947-49CA-2C668D2250E9}"/>
              </a:ext>
            </a:extLst>
          </p:cNvPr>
          <p:cNvSpPr/>
          <p:nvPr/>
        </p:nvSpPr>
        <p:spPr>
          <a:xfrm rot="10800000">
            <a:off x="772303" y="4459223"/>
            <a:ext cx="2461649" cy="567104"/>
          </a:xfrm>
          <a:prstGeom prst="trapezoid">
            <a:avLst/>
          </a:prstGeom>
          <a:solidFill>
            <a:srgbClr val="AE2573"/>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18" name="TextBox 17">
            <a:extLst>
              <a:ext uri="{FF2B5EF4-FFF2-40B4-BE49-F238E27FC236}">
                <a16:creationId xmlns:a16="http://schemas.microsoft.com/office/drawing/2014/main" id="{62AFA0BC-9FAB-E414-8DBF-C72B9F19CD05}"/>
              </a:ext>
            </a:extLst>
          </p:cNvPr>
          <p:cNvSpPr txBox="1"/>
          <p:nvPr/>
        </p:nvSpPr>
        <p:spPr>
          <a:xfrm>
            <a:off x="954109" y="4413832"/>
            <a:ext cx="2010488" cy="830997"/>
          </a:xfrm>
          <a:prstGeom prst="rect">
            <a:avLst/>
          </a:prstGeom>
          <a:noFill/>
        </p:spPr>
        <p:txBody>
          <a:bodyPr wrap="square" rtlCol="0">
            <a:spAutoFit/>
          </a:bodyPr>
          <a:lstStyle/>
          <a:p>
            <a:pPr algn="ctr"/>
            <a:r>
              <a:rPr lang="en-GB" b="1">
                <a:solidFill>
                  <a:schemeClr val="bg1"/>
                </a:solidFill>
              </a:rPr>
              <a:t>Bi-weekly (every 2 weeks)</a:t>
            </a:r>
          </a:p>
          <a:p>
            <a:endParaRPr lang="en-GB" sz="1100" b="1">
              <a:solidFill>
                <a:schemeClr val="bg1"/>
              </a:solidFill>
            </a:endParaRPr>
          </a:p>
        </p:txBody>
      </p:sp>
      <p:sp>
        <p:nvSpPr>
          <p:cNvPr id="19" name="TextBox 18">
            <a:extLst>
              <a:ext uri="{FF2B5EF4-FFF2-40B4-BE49-F238E27FC236}">
                <a16:creationId xmlns:a16="http://schemas.microsoft.com/office/drawing/2014/main" id="{72726EF4-5809-0B9D-C9B7-16BF466859F0}"/>
              </a:ext>
            </a:extLst>
          </p:cNvPr>
          <p:cNvSpPr txBox="1"/>
          <p:nvPr/>
        </p:nvSpPr>
        <p:spPr>
          <a:xfrm>
            <a:off x="587083" y="5040271"/>
            <a:ext cx="2819242" cy="830997"/>
          </a:xfrm>
          <a:prstGeom prst="rect">
            <a:avLst/>
          </a:prstGeom>
          <a:noFill/>
          <a:ln w="9525">
            <a:noFill/>
          </a:ln>
        </p:spPr>
        <p:txBody>
          <a:bodyPr wrap="square" rtlCol="0">
            <a:spAutoFit/>
          </a:bodyPr>
          <a:lstStyle/>
          <a:p>
            <a:r>
              <a:rPr lang="en-GB" sz="1600"/>
              <a:t>Waiting List Minimum Dataset.</a:t>
            </a:r>
          </a:p>
          <a:p>
            <a:r>
              <a:rPr lang="en-GB" sz="1600"/>
              <a:t>NHSE National Theatre Data Collection. </a:t>
            </a:r>
          </a:p>
        </p:txBody>
      </p:sp>
      <p:sp>
        <p:nvSpPr>
          <p:cNvPr id="20" name="Rectangle: Top Corners Snipped 19">
            <a:extLst>
              <a:ext uri="{FF2B5EF4-FFF2-40B4-BE49-F238E27FC236}">
                <a16:creationId xmlns:a16="http://schemas.microsoft.com/office/drawing/2014/main" id="{8E8F8073-C12C-E182-D77D-FAA0FC9DB618}"/>
              </a:ext>
            </a:extLst>
          </p:cNvPr>
          <p:cNvSpPr/>
          <p:nvPr/>
        </p:nvSpPr>
        <p:spPr>
          <a:xfrm>
            <a:off x="4151988" y="791185"/>
            <a:ext cx="3258786" cy="914400"/>
          </a:xfrm>
          <a:prstGeom prst="snip2SameRect">
            <a:avLst/>
          </a:prstGeom>
          <a:solidFill>
            <a:srgbClr val="AE2573"/>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240B8B8-D283-57BC-855D-6B322D75CD11}"/>
              </a:ext>
            </a:extLst>
          </p:cNvPr>
          <p:cNvSpPr/>
          <p:nvPr/>
        </p:nvSpPr>
        <p:spPr>
          <a:xfrm>
            <a:off x="4151987" y="973266"/>
            <a:ext cx="3258787" cy="5352120"/>
          </a:xfrm>
          <a:prstGeom prst="rect">
            <a:avLst/>
          </a:prstGeom>
          <a:solidFill>
            <a:srgbClr val="EFDFE5"/>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rapezium 21">
            <a:extLst>
              <a:ext uri="{FF2B5EF4-FFF2-40B4-BE49-F238E27FC236}">
                <a16:creationId xmlns:a16="http://schemas.microsoft.com/office/drawing/2014/main" id="{5A9F31B3-3B47-CDE8-BC4B-93B6E2908179}"/>
              </a:ext>
            </a:extLst>
          </p:cNvPr>
          <p:cNvSpPr/>
          <p:nvPr/>
        </p:nvSpPr>
        <p:spPr>
          <a:xfrm rot="10800000">
            <a:off x="4334067" y="800042"/>
            <a:ext cx="2943426" cy="567104"/>
          </a:xfrm>
          <a:prstGeom prst="trapezoid">
            <a:avLst/>
          </a:prstGeom>
          <a:solidFill>
            <a:srgbClr val="AE2573"/>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3" name="TextBox 22">
            <a:extLst>
              <a:ext uri="{FF2B5EF4-FFF2-40B4-BE49-F238E27FC236}">
                <a16:creationId xmlns:a16="http://schemas.microsoft.com/office/drawing/2014/main" id="{E5267D80-6117-2E4B-BCFF-4A46D90A0CD3}"/>
              </a:ext>
            </a:extLst>
          </p:cNvPr>
          <p:cNvSpPr txBox="1"/>
          <p:nvPr/>
        </p:nvSpPr>
        <p:spPr>
          <a:xfrm>
            <a:off x="4515874" y="754651"/>
            <a:ext cx="2582510" cy="584775"/>
          </a:xfrm>
          <a:prstGeom prst="rect">
            <a:avLst/>
          </a:prstGeom>
          <a:noFill/>
        </p:spPr>
        <p:txBody>
          <a:bodyPr wrap="square" rtlCol="0">
            <a:spAutoFit/>
          </a:bodyPr>
          <a:lstStyle/>
          <a:p>
            <a:pPr algn="ctr"/>
            <a:r>
              <a:rPr lang="en-GB" sz="3200">
                <a:solidFill>
                  <a:schemeClr val="bg1"/>
                </a:solidFill>
              </a:rPr>
              <a:t>Monthly</a:t>
            </a:r>
          </a:p>
        </p:txBody>
      </p:sp>
      <p:sp>
        <p:nvSpPr>
          <p:cNvPr id="24" name="TextBox 23">
            <a:extLst>
              <a:ext uri="{FF2B5EF4-FFF2-40B4-BE49-F238E27FC236}">
                <a16:creationId xmlns:a16="http://schemas.microsoft.com/office/drawing/2014/main" id="{8D27F374-6B27-185E-D271-FF1E309DC5D1}"/>
              </a:ext>
            </a:extLst>
          </p:cNvPr>
          <p:cNvSpPr txBox="1"/>
          <p:nvPr/>
        </p:nvSpPr>
        <p:spPr>
          <a:xfrm>
            <a:off x="4100745" y="1068937"/>
            <a:ext cx="3310029" cy="5463034"/>
          </a:xfrm>
          <a:prstGeom prst="rect">
            <a:avLst/>
          </a:prstGeom>
          <a:noFill/>
          <a:ln w="9525">
            <a:noFill/>
          </a:ln>
        </p:spPr>
        <p:txBody>
          <a:bodyPr wrap="square" rtlCol="0">
            <a:spAutoFit/>
          </a:bodyPr>
          <a:lstStyle/>
          <a:p>
            <a:endParaRPr lang="en-GB" b="1"/>
          </a:p>
          <a:p>
            <a:r>
              <a:rPr lang="en-GB" sz="1600"/>
              <a:t>Mental Health Services Data Set. Electronic Staff Record.</a:t>
            </a:r>
          </a:p>
          <a:p>
            <a:r>
              <a:rPr lang="en-GB" sz="1600"/>
              <a:t>NHS England monthly finance return (PFR).</a:t>
            </a:r>
          </a:p>
          <a:p>
            <a:r>
              <a:rPr lang="en-GB" sz="1600"/>
              <a:t>Hospital Episode Statistics (HES).</a:t>
            </a:r>
          </a:p>
          <a:p>
            <a:r>
              <a:rPr lang="en-GB" sz="1600"/>
              <a:t>Community Services Data Set (CSDS).</a:t>
            </a:r>
          </a:p>
          <a:p>
            <a:r>
              <a:rPr lang="en-GB" sz="1600"/>
              <a:t>NHS England Cancer Waiting Times Database.</a:t>
            </a:r>
          </a:p>
          <a:p>
            <a:r>
              <a:rPr lang="en-GB" sz="1600"/>
              <a:t>Secondary User Services (SUS+ and SEM -  Standard Extract Mart).</a:t>
            </a:r>
          </a:p>
          <a:p>
            <a:r>
              <a:rPr lang="en-GB" sz="1600"/>
              <a:t>Safe Staffing Monthly Published Data.</a:t>
            </a:r>
          </a:p>
          <a:p>
            <a:r>
              <a:rPr lang="en-GB" sz="1600"/>
              <a:t>NHS England RTT-waiting-times. </a:t>
            </a:r>
          </a:p>
          <a:p>
            <a:r>
              <a:rPr lang="en-GB" sz="1600"/>
              <a:t>NHS England Diagnostics Waiting Times and Activity.</a:t>
            </a:r>
          </a:p>
          <a:p>
            <a:r>
              <a:rPr lang="en-GB" sz="1600"/>
              <a:t>Appointments in General Practice, NHS Digital.</a:t>
            </a:r>
          </a:p>
          <a:p>
            <a:r>
              <a:rPr lang="en-GB" sz="1600"/>
              <a:t>Pharmacy Rx-info Define.</a:t>
            </a:r>
          </a:p>
          <a:p>
            <a:r>
              <a:rPr lang="en-GB" sz="1600"/>
              <a:t>Procurement Spend Comparison Service (SCS).</a:t>
            </a:r>
          </a:p>
          <a:p>
            <a:r>
              <a:rPr lang="en-GB" sz="1600"/>
              <a:t>England Agency Data Collection.</a:t>
            </a:r>
          </a:p>
          <a:p>
            <a:endParaRPr lang="en-GB" sz="1100" b="1"/>
          </a:p>
        </p:txBody>
      </p:sp>
      <p:sp>
        <p:nvSpPr>
          <p:cNvPr id="25" name="Rectangle: Top Corners Snipped 24">
            <a:extLst>
              <a:ext uri="{FF2B5EF4-FFF2-40B4-BE49-F238E27FC236}">
                <a16:creationId xmlns:a16="http://schemas.microsoft.com/office/drawing/2014/main" id="{D86C99F4-9C04-CE91-923B-3AD1D9A7D646}"/>
              </a:ext>
            </a:extLst>
          </p:cNvPr>
          <p:cNvSpPr/>
          <p:nvPr/>
        </p:nvSpPr>
        <p:spPr>
          <a:xfrm>
            <a:off x="7905423" y="792760"/>
            <a:ext cx="3288558" cy="914400"/>
          </a:xfrm>
          <a:prstGeom prst="snip2SameRect">
            <a:avLst/>
          </a:prstGeom>
          <a:solidFill>
            <a:srgbClr val="AE2573"/>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DCAE031-6441-F0D1-E1B5-CC002A90BBE8}"/>
              </a:ext>
            </a:extLst>
          </p:cNvPr>
          <p:cNvSpPr/>
          <p:nvPr/>
        </p:nvSpPr>
        <p:spPr>
          <a:xfrm>
            <a:off x="7905422" y="974841"/>
            <a:ext cx="3288559" cy="3154679"/>
          </a:xfrm>
          <a:prstGeom prst="rect">
            <a:avLst/>
          </a:prstGeom>
          <a:solidFill>
            <a:srgbClr val="EFDFE5"/>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apezium 26">
            <a:extLst>
              <a:ext uri="{FF2B5EF4-FFF2-40B4-BE49-F238E27FC236}">
                <a16:creationId xmlns:a16="http://schemas.microsoft.com/office/drawing/2014/main" id="{D5AAE3CC-94F4-DF09-038B-766997A9D4FC}"/>
              </a:ext>
            </a:extLst>
          </p:cNvPr>
          <p:cNvSpPr/>
          <p:nvPr/>
        </p:nvSpPr>
        <p:spPr>
          <a:xfrm rot="10800000">
            <a:off x="8087502" y="801617"/>
            <a:ext cx="2956298" cy="567104"/>
          </a:xfrm>
          <a:prstGeom prst="trapezoid">
            <a:avLst/>
          </a:prstGeom>
          <a:solidFill>
            <a:srgbClr val="AE2573"/>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8" name="TextBox 27">
            <a:extLst>
              <a:ext uri="{FF2B5EF4-FFF2-40B4-BE49-F238E27FC236}">
                <a16:creationId xmlns:a16="http://schemas.microsoft.com/office/drawing/2014/main" id="{8EA798C6-833D-76DB-0C35-FCF653748E8D}"/>
              </a:ext>
            </a:extLst>
          </p:cNvPr>
          <p:cNvSpPr txBox="1"/>
          <p:nvPr/>
        </p:nvSpPr>
        <p:spPr>
          <a:xfrm>
            <a:off x="8269309" y="756226"/>
            <a:ext cx="2774492" cy="584775"/>
          </a:xfrm>
          <a:prstGeom prst="rect">
            <a:avLst/>
          </a:prstGeom>
          <a:noFill/>
        </p:spPr>
        <p:txBody>
          <a:bodyPr wrap="square" rtlCol="0">
            <a:spAutoFit/>
          </a:bodyPr>
          <a:lstStyle/>
          <a:p>
            <a:pPr algn="ctr"/>
            <a:r>
              <a:rPr lang="en-GB" sz="3200">
                <a:solidFill>
                  <a:schemeClr val="bg1"/>
                </a:solidFill>
              </a:rPr>
              <a:t>Quarterly</a:t>
            </a:r>
          </a:p>
        </p:txBody>
      </p:sp>
      <p:sp>
        <p:nvSpPr>
          <p:cNvPr id="29" name="TextBox 28">
            <a:extLst>
              <a:ext uri="{FF2B5EF4-FFF2-40B4-BE49-F238E27FC236}">
                <a16:creationId xmlns:a16="http://schemas.microsoft.com/office/drawing/2014/main" id="{A8D10CDA-8EC6-D0DD-B0E7-93105A6467C5}"/>
              </a:ext>
            </a:extLst>
          </p:cNvPr>
          <p:cNvSpPr txBox="1"/>
          <p:nvPr/>
        </p:nvSpPr>
        <p:spPr>
          <a:xfrm>
            <a:off x="7883952" y="1365578"/>
            <a:ext cx="3310029" cy="2800767"/>
          </a:xfrm>
          <a:prstGeom prst="rect">
            <a:avLst/>
          </a:prstGeom>
          <a:noFill/>
          <a:ln w="9525">
            <a:noFill/>
          </a:ln>
        </p:spPr>
        <p:txBody>
          <a:bodyPr wrap="square" rtlCol="0">
            <a:spAutoFit/>
          </a:bodyPr>
          <a:lstStyle/>
          <a:p>
            <a:r>
              <a:rPr lang="en-GB" sz="1600"/>
              <a:t>Electronic Staff Record.</a:t>
            </a:r>
          </a:p>
          <a:p>
            <a:r>
              <a:rPr lang="en-GB" sz="1600"/>
              <a:t>Hospital Episode Statistics (HES).</a:t>
            </a:r>
          </a:p>
          <a:p>
            <a:r>
              <a:rPr lang="en-GB" sz="1600"/>
              <a:t>Secondary User Services.</a:t>
            </a:r>
          </a:p>
          <a:p>
            <a:r>
              <a:rPr lang="en-GB" sz="1600"/>
              <a:t>The National Quarterly Pulse Survey (NQPS).</a:t>
            </a:r>
          </a:p>
          <a:p>
            <a:r>
              <a:rPr lang="en-GB" sz="1600"/>
              <a:t>NHS Digital - Quality and Outcomes Framework (QOF).</a:t>
            </a:r>
          </a:p>
          <a:p>
            <a:r>
              <a:rPr lang="en-GB" sz="1600"/>
              <a:t>NHS Shared Business Service -  Primary care prescribing.</a:t>
            </a:r>
          </a:p>
          <a:p>
            <a:r>
              <a:rPr lang="en-GB" sz="1600"/>
              <a:t>Chemotherapy SACT Return. </a:t>
            </a:r>
          </a:p>
          <a:p>
            <a:r>
              <a:rPr lang="en-GB" sz="1600"/>
              <a:t>Specialised services return. </a:t>
            </a:r>
          </a:p>
        </p:txBody>
      </p:sp>
      <p:sp>
        <p:nvSpPr>
          <p:cNvPr id="30" name="Rectangle: Top Corners Snipped 29">
            <a:extLst>
              <a:ext uri="{FF2B5EF4-FFF2-40B4-BE49-F238E27FC236}">
                <a16:creationId xmlns:a16="http://schemas.microsoft.com/office/drawing/2014/main" id="{DB8273CD-6323-7668-EF08-D6E762542E28}"/>
              </a:ext>
            </a:extLst>
          </p:cNvPr>
          <p:cNvSpPr/>
          <p:nvPr/>
        </p:nvSpPr>
        <p:spPr>
          <a:xfrm>
            <a:off x="7906991" y="4206830"/>
            <a:ext cx="3288558" cy="711568"/>
          </a:xfrm>
          <a:prstGeom prst="snip2SameRect">
            <a:avLst/>
          </a:prstGeom>
          <a:solidFill>
            <a:srgbClr val="AE2573"/>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00CC1A3-0FE8-7A86-531F-9F9C824C99A4}"/>
              </a:ext>
            </a:extLst>
          </p:cNvPr>
          <p:cNvSpPr/>
          <p:nvPr/>
        </p:nvSpPr>
        <p:spPr>
          <a:xfrm>
            <a:off x="7906990" y="4388912"/>
            <a:ext cx="3288559" cy="1928632"/>
          </a:xfrm>
          <a:prstGeom prst="rect">
            <a:avLst/>
          </a:prstGeom>
          <a:solidFill>
            <a:srgbClr val="EFDFE5"/>
          </a:solidFill>
          <a:ln w="158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rapezium 31">
            <a:extLst>
              <a:ext uri="{FF2B5EF4-FFF2-40B4-BE49-F238E27FC236}">
                <a16:creationId xmlns:a16="http://schemas.microsoft.com/office/drawing/2014/main" id="{F72316C4-4D0B-6904-E1B1-3BD96BF75EC1}"/>
              </a:ext>
            </a:extLst>
          </p:cNvPr>
          <p:cNvSpPr/>
          <p:nvPr/>
        </p:nvSpPr>
        <p:spPr>
          <a:xfrm rot="10800000">
            <a:off x="8089070" y="4215687"/>
            <a:ext cx="2956298" cy="441309"/>
          </a:xfrm>
          <a:prstGeom prst="trapezoid">
            <a:avLst/>
          </a:prstGeom>
          <a:solidFill>
            <a:srgbClr val="AE2573"/>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33" name="TextBox 32">
            <a:extLst>
              <a:ext uri="{FF2B5EF4-FFF2-40B4-BE49-F238E27FC236}">
                <a16:creationId xmlns:a16="http://schemas.microsoft.com/office/drawing/2014/main" id="{51C9904F-8007-C222-0A09-C7714F6A59A6}"/>
              </a:ext>
            </a:extLst>
          </p:cNvPr>
          <p:cNvSpPr txBox="1"/>
          <p:nvPr/>
        </p:nvSpPr>
        <p:spPr>
          <a:xfrm>
            <a:off x="8270877" y="4170296"/>
            <a:ext cx="2774492" cy="584775"/>
          </a:xfrm>
          <a:prstGeom prst="rect">
            <a:avLst/>
          </a:prstGeom>
          <a:noFill/>
        </p:spPr>
        <p:txBody>
          <a:bodyPr wrap="square" rtlCol="0">
            <a:spAutoFit/>
          </a:bodyPr>
          <a:lstStyle/>
          <a:p>
            <a:pPr algn="ctr"/>
            <a:r>
              <a:rPr lang="en-GB" sz="3200">
                <a:solidFill>
                  <a:schemeClr val="bg1"/>
                </a:solidFill>
              </a:rPr>
              <a:t>Annually</a:t>
            </a:r>
          </a:p>
        </p:txBody>
      </p:sp>
      <p:sp>
        <p:nvSpPr>
          <p:cNvPr id="34" name="TextBox 33">
            <a:extLst>
              <a:ext uri="{FF2B5EF4-FFF2-40B4-BE49-F238E27FC236}">
                <a16:creationId xmlns:a16="http://schemas.microsoft.com/office/drawing/2014/main" id="{D569F3C8-C0A4-1188-63EA-F8D0D022D693}"/>
              </a:ext>
            </a:extLst>
          </p:cNvPr>
          <p:cNvSpPr txBox="1"/>
          <p:nvPr/>
        </p:nvSpPr>
        <p:spPr>
          <a:xfrm>
            <a:off x="7883952" y="4571049"/>
            <a:ext cx="3310029" cy="2062103"/>
          </a:xfrm>
          <a:prstGeom prst="rect">
            <a:avLst/>
          </a:prstGeom>
          <a:noFill/>
          <a:ln w="9525">
            <a:noFill/>
          </a:ln>
        </p:spPr>
        <p:txBody>
          <a:bodyPr wrap="square" rtlCol="0">
            <a:spAutoFit/>
          </a:bodyPr>
          <a:lstStyle/>
          <a:p>
            <a:r>
              <a:rPr lang="en-GB" sz="1600"/>
              <a:t>Annual Corporate Services return to NHS England.</a:t>
            </a:r>
          </a:p>
          <a:p>
            <a:r>
              <a:rPr lang="en-GB" sz="1600"/>
              <a:t>Patient Level Information and Costing System (PLICS) Data Collections.</a:t>
            </a:r>
          </a:p>
          <a:p>
            <a:r>
              <a:rPr lang="en-GB" sz="1600"/>
              <a:t>NHS Staff Survey.</a:t>
            </a:r>
          </a:p>
          <a:p>
            <a:r>
              <a:rPr lang="en-GB" sz="1600"/>
              <a:t>Estates Return Information Collection (ERIC)</a:t>
            </a:r>
          </a:p>
          <a:p>
            <a:endParaRPr lang="en-GB" sz="1600"/>
          </a:p>
        </p:txBody>
      </p:sp>
    </p:spTree>
    <p:extLst>
      <p:ext uri="{BB962C8B-B14F-4D97-AF65-F5344CB8AC3E}">
        <p14:creationId xmlns:p14="http://schemas.microsoft.com/office/powerpoint/2010/main" val="174141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E4CD-65BA-7053-E028-C2808582E934}"/>
              </a:ext>
            </a:extLst>
          </p:cNvPr>
          <p:cNvSpPr>
            <a:spLocks noGrp="1"/>
          </p:cNvSpPr>
          <p:nvPr>
            <p:ph type="title"/>
          </p:nvPr>
        </p:nvSpPr>
        <p:spPr/>
        <p:txBody>
          <a:bodyPr/>
          <a:lstStyle/>
          <a:p>
            <a:r>
              <a:rPr lang="en-GB"/>
              <a:t>Benchmarking and peers</a:t>
            </a:r>
          </a:p>
        </p:txBody>
      </p:sp>
      <p:sp>
        <p:nvSpPr>
          <p:cNvPr id="3" name="Content Placeholder 2">
            <a:extLst>
              <a:ext uri="{FF2B5EF4-FFF2-40B4-BE49-F238E27FC236}">
                <a16:creationId xmlns:a16="http://schemas.microsoft.com/office/drawing/2014/main" id="{C90F0DE9-D3BB-8B6A-082C-8AB481C2061F}"/>
              </a:ext>
            </a:extLst>
          </p:cNvPr>
          <p:cNvSpPr>
            <a:spLocks noGrp="1"/>
          </p:cNvSpPr>
          <p:nvPr>
            <p:ph idx="1"/>
          </p:nvPr>
        </p:nvSpPr>
        <p:spPr>
          <a:xfrm>
            <a:off x="151788" y="1716937"/>
            <a:ext cx="4046191" cy="4511897"/>
          </a:xfrm>
        </p:spPr>
        <p:txBody>
          <a:bodyPr vert="horz" lIns="91440" tIns="45720" rIns="91440" bIns="45720" rtlCol="0" anchor="t">
            <a:normAutofit fontScale="92500" lnSpcReduction="20000"/>
          </a:bodyPr>
          <a:lstStyle/>
          <a:p>
            <a:endParaRPr lang="en-GB" sz="1800">
              <a:latin typeface="Segoe UI"/>
              <a:cs typeface="Segoe UI"/>
            </a:endParaRPr>
          </a:p>
          <a:p>
            <a:r>
              <a:rPr lang="en-GB" sz="1800">
                <a:latin typeface="Segoe UI"/>
                <a:cs typeface="Segoe UI"/>
              </a:rPr>
              <a:t>Allows trusts to benchmark against one another</a:t>
            </a:r>
            <a:endParaRPr lang="en-GB">
              <a:latin typeface="Segoe UI"/>
              <a:cs typeface="Segoe UI"/>
            </a:endParaRPr>
          </a:p>
          <a:p>
            <a:pPr marL="0" indent="0">
              <a:buNone/>
            </a:pPr>
            <a:endParaRPr lang="en-GB" sz="1800">
              <a:latin typeface="Segoe UI" panose="020B0502040204020203" pitchFamily="34" charset="0"/>
              <a:cs typeface="Segoe UI" panose="020B0502040204020203" pitchFamily="34" charset="0"/>
            </a:endParaRPr>
          </a:p>
          <a:p>
            <a:r>
              <a:rPr lang="en-GB" sz="1800">
                <a:latin typeface="Segoe UI"/>
                <a:cs typeface="Segoe UI"/>
              </a:rPr>
              <a:t>Benchmarked against 10 recommended peers (grey)</a:t>
            </a:r>
          </a:p>
          <a:p>
            <a:pPr marL="0" indent="0">
              <a:buNone/>
            </a:pPr>
            <a:endParaRPr lang="en-GB" sz="1800">
              <a:latin typeface="Segoe UI" panose="020B0502040204020203" pitchFamily="34" charset="0"/>
              <a:cs typeface="Segoe UI" panose="020B0502040204020203" pitchFamily="34" charset="0"/>
            </a:endParaRPr>
          </a:p>
          <a:p>
            <a:r>
              <a:rPr lang="en-GB" sz="1800">
                <a:latin typeface="Segoe UI" panose="020B0502040204020203" pitchFamily="34" charset="0"/>
                <a:cs typeface="Segoe UI" panose="020B0502040204020203" pitchFamily="34" charset="0"/>
              </a:rPr>
              <a:t>Opportunity to change or select your own peers</a:t>
            </a:r>
          </a:p>
          <a:p>
            <a:pPr marL="0" indent="0">
              <a:buNone/>
            </a:pPr>
            <a:endParaRPr lang="en-GB" sz="1800">
              <a:latin typeface="Segoe UI" panose="020B0502040204020203" pitchFamily="34" charset="0"/>
              <a:cs typeface="Segoe UI" panose="020B0502040204020203" pitchFamily="34" charset="0"/>
            </a:endParaRPr>
          </a:p>
          <a:p>
            <a:r>
              <a:rPr lang="en-GB" sz="1800">
                <a:latin typeface="Segoe UI" panose="020B0502040204020203" pitchFamily="34" charset="0"/>
                <a:cs typeface="Segoe UI" panose="020B0502040204020203" pitchFamily="34" charset="0"/>
              </a:rPr>
              <a:t>Each metric provides information on data source, methodology and help interpreting </a:t>
            </a:r>
          </a:p>
          <a:p>
            <a:pPr marL="0" indent="0">
              <a:buNone/>
            </a:pPr>
            <a:endParaRPr lang="en-GB" sz="1800">
              <a:latin typeface="Segoe UI" panose="020B0502040204020203" pitchFamily="34" charset="0"/>
              <a:cs typeface="Segoe UI" panose="020B0502040204020203" pitchFamily="34" charset="0"/>
            </a:endParaRPr>
          </a:p>
          <a:p>
            <a:r>
              <a:rPr lang="en-GB" sz="1800">
                <a:latin typeface="Segoe UI"/>
                <a:cs typeface="Segoe UI"/>
              </a:rPr>
              <a:t>You can view as a chart or table and download the data</a:t>
            </a:r>
          </a:p>
          <a:p>
            <a:endParaRPr lang="en-GB" sz="180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173BF764-D773-0FA6-4384-887B6E145F92}"/>
              </a:ext>
            </a:extLst>
          </p:cNvPr>
          <p:cNvPicPr>
            <a:picLocks noChangeAspect="1"/>
          </p:cNvPicPr>
          <p:nvPr/>
        </p:nvPicPr>
        <p:blipFill rotWithShape="1">
          <a:blip r:embed="rId3"/>
          <a:srcRect l="632"/>
          <a:stretch/>
        </p:blipFill>
        <p:spPr>
          <a:xfrm>
            <a:off x="4316361" y="1818336"/>
            <a:ext cx="7723851" cy="4309098"/>
          </a:xfrm>
          <a:prstGeom prst="rect">
            <a:avLst/>
          </a:prstGeom>
        </p:spPr>
      </p:pic>
    </p:spTree>
    <p:extLst>
      <p:ext uri="{BB962C8B-B14F-4D97-AF65-F5344CB8AC3E}">
        <p14:creationId xmlns:p14="http://schemas.microsoft.com/office/powerpoint/2010/main" val="72682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1F94-C9CA-6E97-456A-134FD0A3C711}"/>
              </a:ext>
            </a:extLst>
          </p:cNvPr>
          <p:cNvSpPr>
            <a:spLocks noGrp="1"/>
          </p:cNvSpPr>
          <p:nvPr>
            <p:ph type="title"/>
          </p:nvPr>
        </p:nvSpPr>
        <p:spPr/>
        <p:txBody>
          <a:bodyPr/>
          <a:lstStyle/>
          <a:p>
            <a:r>
              <a:rPr lang="en-GB"/>
              <a:t>Opportunities for improvements</a:t>
            </a:r>
          </a:p>
        </p:txBody>
      </p:sp>
      <p:sp>
        <p:nvSpPr>
          <p:cNvPr id="3" name="Content Placeholder 2">
            <a:extLst>
              <a:ext uri="{FF2B5EF4-FFF2-40B4-BE49-F238E27FC236}">
                <a16:creationId xmlns:a16="http://schemas.microsoft.com/office/drawing/2014/main" id="{118E00BD-E6E0-643A-3F5A-5AFBB332A1C0}"/>
              </a:ext>
            </a:extLst>
          </p:cNvPr>
          <p:cNvSpPr>
            <a:spLocks noGrp="1"/>
          </p:cNvSpPr>
          <p:nvPr>
            <p:ph idx="1"/>
          </p:nvPr>
        </p:nvSpPr>
        <p:spPr>
          <a:xfrm>
            <a:off x="291136" y="1302066"/>
            <a:ext cx="5682548" cy="2104287"/>
          </a:xfrm>
        </p:spPr>
        <p:txBody>
          <a:bodyPr vert="horz" lIns="91440" tIns="45720" rIns="91440" bIns="45720" rtlCol="0" anchor="t">
            <a:noAutofit/>
          </a:bodyPr>
          <a:lstStyle/>
          <a:p>
            <a:endParaRPr kumimoji="0" lang="en-GB" sz="1600" b="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r>
              <a:rPr kumimoji="0" lang="en-GB" sz="1600" i="0" u="none" strike="noStrike" kern="1200" cap="none" spc="0" normalizeH="0" baseline="0" noProof="0">
                <a:ln>
                  <a:noFill/>
                </a:ln>
                <a:effectLst/>
                <a:uLnTx/>
                <a:uFillTx/>
                <a:latin typeface="Segoe UI" panose="020B0502040204020203" pitchFamily="34" charset="0"/>
                <a:cs typeface="Segoe UI" panose="020B0502040204020203" pitchFamily="34" charset="0"/>
              </a:rPr>
              <a:t>Helps users to identify opportunities for improvement </a:t>
            </a:r>
            <a:r>
              <a:rPr lang="en-GB" sz="1600">
                <a:latin typeface="Segoe UI" panose="020B0502040204020203" pitchFamily="34" charset="0"/>
                <a:cs typeface="Segoe UI" panose="020B0502040204020203" pitchFamily="34" charset="0"/>
              </a:rPr>
              <a:t>locally</a:t>
            </a:r>
          </a:p>
          <a:p>
            <a:pPr marL="0" indent="0">
              <a:buNone/>
            </a:pPr>
            <a:endParaRPr lang="en-GB" sz="1600">
              <a:latin typeface="Segoe UI" panose="020B0502040204020203" pitchFamily="34" charset="0"/>
              <a:cs typeface="Segoe UI" panose="020B0502040204020203" pitchFamily="34" charset="0"/>
            </a:endParaRPr>
          </a:p>
          <a:p>
            <a:r>
              <a:rPr lang="en-GB" sz="1600" b="0" i="0">
                <a:effectLst/>
                <a:latin typeface="Segoe UI" panose="020B0502040204020203" pitchFamily="34" charset="0"/>
                <a:cs typeface="Segoe UI" panose="020B0502040204020203" pitchFamily="34" charset="0"/>
              </a:rPr>
              <a:t>They are areas where you have the greatest potential to improve productivity, either by doing more for the same cost or reducing spend</a:t>
            </a:r>
          </a:p>
          <a:p>
            <a:endParaRPr lang="en-GB" sz="1600">
              <a:latin typeface="Segoe UI" panose="020B0502040204020203" pitchFamily="34" charset="0"/>
              <a:cs typeface="Segoe UI" panose="020B0502040204020203" pitchFamily="34" charset="0"/>
            </a:endParaRPr>
          </a:p>
          <a:p>
            <a:pPr marL="0" indent="0">
              <a:buNone/>
            </a:pPr>
            <a:endParaRPr lang="en-US" sz="1600">
              <a:latin typeface="Segoe UI" panose="020B0502040204020203" pitchFamily="34" charset="0"/>
              <a:cs typeface="Segoe UI" panose="020B0502040204020203" pitchFamily="34" charset="0"/>
            </a:endParaRPr>
          </a:p>
        </p:txBody>
      </p:sp>
      <p:pic>
        <p:nvPicPr>
          <p:cNvPr id="2050" name="Picture 2">
            <a:extLst>
              <a:ext uri="{FF2B5EF4-FFF2-40B4-BE49-F238E27FC236}">
                <a16:creationId xmlns:a16="http://schemas.microsoft.com/office/drawing/2014/main" id="{A32A74B5-3C58-709E-A338-E5391FC61C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336" b="79695"/>
          <a:stretch/>
        </p:blipFill>
        <p:spPr bwMode="auto">
          <a:xfrm>
            <a:off x="6440383" y="1693471"/>
            <a:ext cx="5682548" cy="145052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2BEFE7B-1548-0911-713F-11F5E2CA3E3C}"/>
              </a:ext>
            </a:extLst>
          </p:cNvPr>
          <p:cNvSpPr/>
          <p:nvPr/>
        </p:nvSpPr>
        <p:spPr>
          <a:xfrm>
            <a:off x="8507011" y="2145868"/>
            <a:ext cx="1082593" cy="5418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noFill/>
            </a:endParaRPr>
          </a:p>
        </p:txBody>
      </p:sp>
      <p:sp>
        <p:nvSpPr>
          <p:cNvPr id="5" name="Oval 4">
            <a:extLst>
              <a:ext uri="{FF2B5EF4-FFF2-40B4-BE49-F238E27FC236}">
                <a16:creationId xmlns:a16="http://schemas.microsoft.com/office/drawing/2014/main" id="{31A3773E-0944-6F0C-99B9-99E1EB1CD15C}"/>
              </a:ext>
            </a:extLst>
          </p:cNvPr>
          <p:cNvSpPr/>
          <p:nvPr/>
        </p:nvSpPr>
        <p:spPr>
          <a:xfrm>
            <a:off x="6682602" y="2602160"/>
            <a:ext cx="2353243" cy="49804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noFill/>
            </a:endParaRPr>
          </a:p>
        </p:txBody>
      </p:sp>
      <p:pic>
        <p:nvPicPr>
          <p:cNvPr id="2052" name="Picture 4" descr="Graphical user interface, text, application, email&#10;&#10;Description automatically generated">
            <a:extLst>
              <a:ext uri="{FF2B5EF4-FFF2-40B4-BE49-F238E27FC236}">
                <a16:creationId xmlns:a16="http://schemas.microsoft.com/office/drawing/2014/main" id="{23D2B952-BB95-F845-B19B-72FD1B956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477" y="3261560"/>
            <a:ext cx="7344454" cy="2948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2F225B-6A30-FEDF-0D47-5C3E13ACA45D}"/>
              </a:ext>
            </a:extLst>
          </p:cNvPr>
          <p:cNvSpPr txBox="1"/>
          <p:nvPr/>
        </p:nvSpPr>
        <p:spPr>
          <a:xfrm>
            <a:off x="291136" y="3563746"/>
            <a:ext cx="4129304" cy="1569660"/>
          </a:xfrm>
          <a:prstGeom prst="rect">
            <a:avLst/>
          </a:prstGeom>
          <a:noFill/>
        </p:spPr>
        <p:txBody>
          <a:bodyPr wrap="square" rtlCol="0">
            <a:spAutoFit/>
          </a:bodyPr>
          <a:lstStyle/>
          <a:p>
            <a:pPr marL="285750" indent="-285750">
              <a:buClr>
                <a:srgbClr val="871D5A"/>
              </a:buClr>
              <a:buFont typeface="Wingdings" panose="05000000000000000000" pitchFamily="2" charset="2"/>
              <a:buChar char="§"/>
            </a:pPr>
            <a:r>
              <a:rPr lang="en-GB" sz="1600" b="0" i="0">
                <a:effectLst/>
                <a:latin typeface="Segoe UI" panose="020B0502040204020203" pitchFamily="34" charset="0"/>
                <a:cs typeface="Segoe UI" panose="020B0502040204020203" pitchFamily="34" charset="0"/>
              </a:rPr>
              <a:t>They always use the latest available data</a:t>
            </a:r>
          </a:p>
          <a:p>
            <a:pPr>
              <a:buClr>
                <a:srgbClr val="871D5A"/>
              </a:buClr>
            </a:pPr>
            <a:endParaRPr lang="en-GB" sz="1600" b="0" i="0">
              <a:effectLst/>
              <a:latin typeface="Segoe UI" panose="020B0502040204020203" pitchFamily="34" charset="0"/>
              <a:cs typeface="Segoe UI" panose="020B0502040204020203" pitchFamily="34" charset="0"/>
            </a:endParaRPr>
          </a:p>
          <a:p>
            <a:pPr marL="285750" indent="-285750">
              <a:buClr>
                <a:srgbClr val="871D5A"/>
              </a:buClr>
              <a:buFont typeface="Wingdings" panose="05000000000000000000" pitchFamily="2" charset="2"/>
              <a:buChar char="§"/>
            </a:pPr>
            <a:r>
              <a:rPr lang="en-GB" sz="1600" b="0" i="0">
                <a:effectLst/>
                <a:latin typeface="Segoe UI" panose="020B0502040204020203" pitchFamily="34" charset="0"/>
                <a:cs typeface="Segoe UI" panose="020B0502040204020203" pitchFamily="34" charset="0"/>
              </a:rPr>
              <a:t>You should not add these opportunities together because some opportunities overlap which may result in double-counting</a:t>
            </a:r>
          </a:p>
        </p:txBody>
      </p:sp>
      <p:sp>
        <p:nvSpPr>
          <p:cNvPr id="9" name="Rectangle 8">
            <a:extLst>
              <a:ext uri="{FF2B5EF4-FFF2-40B4-BE49-F238E27FC236}">
                <a16:creationId xmlns:a16="http://schemas.microsoft.com/office/drawing/2014/main" id="{A36E7C55-CF16-0745-5DC7-DFB055A87952}"/>
              </a:ext>
            </a:extLst>
          </p:cNvPr>
          <p:cNvSpPr/>
          <p:nvPr/>
        </p:nvSpPr>
        <p:spPr>
          <a:xfrm>
            <a:off x="10324953" y="3261560"/>
            <a:ext cx="1797978" cy="179567"/>
          </a:xfrm>
          <a:prstGeom prst="rect">
            <a:avLst/>
          </a:prstGeom>
          <a:solidFill>
            <a:srgbClr val="7C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64949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1F94-C9CA-6E97-456A-134FD0A3C711}"/>
              </a:ext>
            </a:extLst>
          </p:cNvPr>
          <p:cNvSpPr>
            <a:spLocks noGrp="1"/>
          </p:cNvSpPr>
          <p:nvPr>
            <p:ph type="title"/>
          </p:nvPr>
        </p:nvSpPr>
        <p:spPr>
          <a:xfrm>
            <a:off x="0" y="430888"/>
            <a:ext cx="12192000" cy="747683"/>
          </a:xfrm>
        </p:spPr>
        <p:txBody>
          <a:bodyPr/>
          <a:lstStyle/>
          <a:p>
            <a:r>
              <a:rPr lang="en-GB"/>
              <a:t>Highlighted metrics</a:t>
            </a:r>
          </a:p>
        </p:txBody>
      </p:sp>
      <p:sp>
        <p:nvSpPr>
          <p:cNvPr id="3" name="Content Placeholder 2">
            <a:extLst>
              <a:ext uri="{FF2B5EF4-FFF2-40B4-BE49-F238E27FC236}">
                <a16:creationId xmlns:a16="http://schemas.microsoft.com/office/drawing/2014/main" id="{118E00BD-E6E0-643A-3F5A-5AFBB332A1C0}"/>
              </a:ext>
            </a:extLst>
          </p:cNvPr>
          <p:cNvSpPr>
            <a:spLocks noGrp="1"/>
          </p:cNvSpPr>
          <p:nvPr>
            <p:ph idx="1"/>
          </p:nvPr>
        </p:nvSpPr>
        <p:spPr>
          <a:xfrm>
            <a:off x="502184" y="1611737"/>
            <a:ext cx="4841800" cy="3634526"/>
          </a:xfrm>
        </p:spPr>
        <p:txBody>
          <a:bodyPr vert="horz" lIns="91440" tIns="45720" rIns="91440" bIns="45720" rtlCol="0" anchor="t">
            <a:noAutofit/>
          </a:bodyPr>
          <a:lstStyle/>
          <a:p>
            <a:pPr algn="l"/>
            <a:r>
              <a:rPr lang="en-GB" sz="1600" b="0" i="0">
                <a:effectLst/>
                <a:latin typeface="Segoe UI" panose="020B0502040204020203" pitchFamily="34" charset="0"/>
                <a:cs typeface="Segoe UI" panose="020B0502040204020203" pitchFamily="34" charset="0"/>
              </a:rPr>
              <a:t>Highlighted when a trust:</a:t>
            </a:r>
          </a:p>
          <a:p>
            <a:pPr lvl="1"/>
            <a:r>
              <a:rPr lang="en-GB" sz="1600" b="0" i="0">
                <a:effectLst/>
                <a:latin typeface="Segoe UI" panose="020B0502040204020203" pitchFamily="34" charset="0"/>
                <a:cs typeface="Segoe UI" panose="020B0502040204020203" pitchFamily="34" charset="0"/>
              </a:rPr>
              <a:t>falls below a benchmark</a:t>
            </a:r>
          </a:p>
          <a:p>
            <a:pPr lvl="1"/>
            <a:r>
              <a:rPr lang="en-GB" sz="1600" b="0" i="0">
                <a:effectLst/>
                <a:latin typeface="Segoe UI" panose="020B0502040204020203" pitchFamily="34" charset="0"/>
                <a:cs typeface="Segoe UI" panose="020B0502040204020203" pitchFamily="34" charset="0"/>
              </a:rPr>
              <a:t>is in the least desirable quartile</a:t>
            </a:r>
          </a:p>
          <a:p>
            <a:pPr lvl="1"/>
            <a:r>
              <a:rPr lang="en-GB" sz="1600" b="0" i="0">
                <a:effectLst/>
                <a:latin typeface="Segoe UI" panose="020B0502040204020203" pitchFamily="34" charset="0"/>
                <a:cs typeface="Segoe UI" panose="020B0502040204020203" pitchFamily="34" charset="0"/>
              </a:rPr>
              <a:t>shows deterioration against previous performance</a:t>
            </a:r>
          </a:p>
          <a:p>
            <a:pPr lvl="1"/>
            <a:r>
              <a:rPr lang="en-GB" sz="1600" b="0" i="0">
                <a:effectLst/>
                <a:latin typeface="Segoe UI" panose="020B0502040204020203" pitchFamily="34" charset="0"/>
                <a:cs typeface="Segoe UI" panose="020B0502040204020203" pitchFamily="34" charset="0"/>
              </a:rPr>
              <a:t>shows negative outlier performance against peer organisations</a:t>
            </a:r>
          </a:p>
          <a:p>
            <a:pPr marL="457200" lvl="1" indent="0">
              <a:buNone/>
            </a:pPr>
            <a:endParaRPr lang="en-GB" sz="1600">
              <a:latin typeface="Segoe UI" panose="020B0502040204020203" pitchFamily="34" charset="0"/>
              <a:cs typeface="Segoe UI" panose="020B0502040204020203" pitchFamily="34" charset="0"/>
            </a:endParaRPr>
          </a:p>
          <a:p>
            <a:r>
              <a:rPr lang="en-GB" sz="1600" b="0" i="0">
                <a:effectLst/>
                <a:latin typeface="Segoe UI" panose="020B0502040204020203" pitchFamily="34" charset="0"/>
                <a:cs typeface="Segoe UI" panose="020B0502040204020203" pitchFamily="34" charset="0"/>
              </a:rPr>
              <a:t>The highlighted metrics may warrant further investigation to determine whether there are any opportunities for improvement.</a:t>
            </a:r>
          </a:p>
          <a:p>
            <a:pPr marL="0" indent="0">
              <a:buNone/>
            </a:pPr>
            <a:endParaRPr lang="en-GB" sz="1600" b="0" i="0">
              <a:effectLst/>
              <a:latin typeface="Segoe UI" panose="020B0502040204020203" pitchFamily="34" charset="0"/>
              <a:cs typeface="Segoe UI" panose="020B0502040204020203" pitchFamily="34" charset="0"/>
            </a:endParaRPr>
          </a:p>
        </p:txBody>
      </p:sp>
      <p:pic>
        <p:nvPicPr>
          <p:cNvPr id="2050" name="Picture 2">
            <a:extLst>
              <a:ext uri="{FF2B5EF4-FFF2-40B4-BE49-F238E27FC236}">
                <a16:creationId xmlns:a16="http://schemas.microsoft.com/office/drawing/2014/main" id="{A32A74B5-3C58-709E-A338-E5391FC61C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336" b="79695"/>
          <a:stretch/>
        </p:blipFill>
        <p:spPr bwMode="auto">
          <a:xfrm>
            <a:off x="6218316" y="1280972"/>
            <a:ext cx="5682548" cy="145052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2BEFE7B-1548-0911-713F-11F5E2CA3E3C}"/>
              </a:ext>
            </a:extLst>
          </p:cNvPr>
          <p:cNvSpPr/>
          <p:nvPr/>
        </p:nvSpPr>
        <p:spPr>
          <a:xfrm>
            <a:off x="8300534" y="1681752"/>
            <a:ext cx="1082593" cy="5418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noFill/>
            </a:endParaRPr>
          </a:p>
        </p:txBody>
      </p:sp>
      <p:pic>
        <p:nvPicPr>
          <p:cNvPr id="3074" name="Picture 2" descr="Graphical user interface, application, email&#10;&#10;Description automatically generated">
            <a:extLst>
              <a:ext uri="{FF2B5EF4-FFF2-40B4-BE49-F238E27FC236}">
                <a16:creationId xmlns:a16="http://schemas.microsoft.com/office/drawing/2014/main" id="{395FE704-EB1C-30DE-1535-A1B097468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696" y="2743627"/>
            <a:ext cx="6317654" cy="346049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37FBF0B7-9F8C-ACA4-C8B7-D86D4958B57F}"/>
              </a:ext>
            </a:extLst>
          </p:cNvPr>
          <p:cNvSpPr/>
          <p:nvPr/>
        </p:nvSpPr>
        <p:spPr>
          <a:xfrm>
            <a:off x="8774523" y="2201787"/>
            <a:ext cx="2040961" cy="49804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noFill/>
            </a:endParaRPr>
          </a:p>
        </p:txBody>
      </p:sp>
      <p:sp>
        <p:nvSpPr>
          <p:cNvPr id="11" name="Oval 10">
            <a:extLst>
              <a:ext uri="{FF2B5EF4-FFF2-40B4-BE49-F238E27FC236}">
                <a16:creationId xmlns:a16="http://schemas.microsoft.com/office/drawing/2014/main" id="{151A4CA0-D881-F2FC-2ABE-B6C8B6287972}"/>
              </a:ext>
            </a:extLst>
          </p:cNvPr>
          <p:cNvSpPr/>
          <p:nvPr/>
        </p:nvSpPr>
        <p:spPr>
          <a:xfrm>
            <a:off x="7364361" y="2970852"/>
            <a:ext cx="447367" cy="35245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noFill/>
            </a:endParaRPr>
          </a:p>
        </p:txBody>
      </p:sp>
    </p:spTree>
    <p:extLst>
      <p:ext uri="{BB962C8B-B14F-4D97-AF65-F5344CB8AC3E}">
        <p14:creationId xmlns:p14="http://schemas.microsoft.com/office/powerpoint/2010/main" val="84911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C4404-D79F-4D26-BF3A-F7F710416FC7}"/>
              </a:ext>
            </a:extLst>
          </p:cNvPr>
          <p:cNvSpPr>
            <a:spLocks noGrp="1"/>
          </p:cNvSpPr>
          <p:nvPr>
            <p:ph type="title"/>
          </p:nvPr>
        </p:nvSpPr>
        <p:spPr>
          <a:xfrm>
            <a:off x="627960" y="435477"/>
            <a:ext cx="9697058" cy="747683"/>
          </a:xfrm>
        </p:spPr>
        <p:txBody>
          <a:bodyPr>
            <a:noAutofit/>
          </a:bodyPr>
          <a:lstStyle/>
          <a:p>
            <a:r>
              <a:rPr lang="en-GB" b="1">
                <a:latin typeface="Arial"/>
                <a:cs typeface="Arial"/>
              </a:rPr>
              <a:t>Supporting </a:t>
            </a:r>
            <a:r>
              <a:rPr lang="en-GB">
                <a:latin typeface="Arial"/>
                <a:cs typeface="Arial"/>
              </a:rPr>
              <a:t>systems</a:t>
            </a:r>
            <a:endParaRPr lang="en-GB" b="1">
              <a:latin typeface="Arial"/>
              <a:cs typeface="Arial"/>
            </a:endParaRPr>
          </a:p>
        </p:txBody>
      </p:sp>
      <p:pic>
        <p:nvPicPr>
          <p:cNvPr id="11" name="Picture 10" descr="A picture containing text, electronics&#10;&#10;Description automatically generated">
            <a:extLst>
              <a:ext uri="{FF2B5EF4-FFF2-40B4-BE49-F238E27FC236}">
                <a16:creationId xmlns:a16="http://schemas.microsoft.com/office/drawing/2014/main" id="{55DA5124-6377-4C01-B3DF-9453FCB85818}"/>
              </a:ext>
            </a:extLst>
          </p:cNvPr>
          <p:cNvPicPr>
            <a:picLocks noChangeAspect="1"/>
          </p:cNvPicPr>
          <p:nvPr/>
        </p:nvPicPr>
        <p:blipFill rotWithShape="1">
          <a:blip r:embed="rId3">
            <a:alphaModFix/>
          </a:blip>
          <a:srcRect l="38892" t="32235" r="19091" b="34193"/>
          <a:stretch/>
        </p:blipFill>
        <p:spPr>
          <a:xfrm>
            <a:off x="430734" y="1850718"/>
            <a:ext cx="4228761" cy="3381501"/>
          </a:xfrm>
          <a:prstGeom prst="rect">
            <a:avLst/>
          </a:prstGeom>
        </p:spPr>
      </p:pic>
      <p:sp>
        <p:nvSpPr>
          <p:cNvPr id="3" name="TextBox 2">
            <a:extLst>
              <a:ext uri="{FF2B5EF4-FFF2-40B4-BE49-F238E27FC236}">
                <a16:creationId xmlns:a16="http://schemas.microsoft.com/office/drawing/2014/main" id="{B5C96BA4-1C6F-AC4A-19C8-4B116A4FF2ED}"/>
              </a:ext>
            </a:extLst>
          </p:cNvPr>
          <p:cNvSpPr txBox="1"/>
          <p:nvPr/>
        </p:nvSpPr>
        <p:spPr>
          <a:xfrm>
            <a:off x="5434156" y="1311968"/>
            <a:ext cx="6096000" cy="4718215"/>
          </a:xfrm>
          <a:prstGeom prst="rect">
            <a:avLst/>
          </a:prstGeom>
          <a:noFill/>
        </p:spPr>
        <p:txBody>
          <a:bodyPr wrap="square" lIns="91440" tIns="45720" rIns="91440" bIns="45720" anchor="t">
            <a:spAutoFit/>
          </a:bodyPr>
          <a:lstStyle/>
          <a:p>
            <a:pPr marL="285750" indent="-285750">
              <a:lnSpc>
                <a:spcPct val="120000"/>
              </a:lnSpc>
              <a:spcBef>
                <a:spcPts val="600"/>
              </a:spcBef>
              <a:buFont typeface="Wingdings" panose="05000000000000000000" pitchFamily="2" charset="2"/>
              <a:buChar char="§"/>
            </a:pPr>
            <a:r>
              <a:rPr lang="en-GB" sz="1600">
                <a:latin typeface="Segoe UI"/>
                <a:cs typeface="Segoe UI"/>
              </a:rPr>
              <a:t>Clinical improvement data, reflecting the GIRFT and NCIP programmes are all provided and routinely updated</a:t>
            </a:r>
          </a:p>
          <a:p>
            <a:pPr>
              <a:lnSpc>
                <a:spcPct val="120000"/>
              </a:lnSpc>
              <a:spcBef>
                <a:spcPts val="600"/>
              </a:spcBef>
            </a:pPr>
            <a:endParaRPr lang="en-GB" sz="1600">
              <a:latin typeface="Segoe UI" panose="020B0502040204020203" pitchFamily="34" charset="0"/>
              <a:cs typeface="Segoe UI" panose="020B0502040204020203" pitchFamily="34" charset="0"/>
            </a:endParaRPr>
          </a:p>
          <a:p>
            <a:pPr marL="285750" indent="-285750">
              <a:lnSpc>
                <a:spcPct val="120000"/>
              </a:lnSpc>
              <a:spcBef>
                <a:spcPts val="600"/>
              </a:spcBef>
              <a:buFont typeface="Wingdings" panose="05000000000000000000" pitchFamily="2" charset="2"/>
              <a:buChar char="§"/>
            </a:pPr>
            <a:r>
              <a:rPr lang="en-GB" sz="1600">
                <a:latin typeface="Segoe UI"/>
                <a:cs typeface="Segoe UI"/>
              </a:rPr>
              <a:t>Identifying opportunities to improve quality and productivity - are highlighted at system and provider level, in addition to highlighted metrics</a:t>
            </a:r>
          </a:p>
          <a:p>
            <a:pPr>
              <a:lnSpc>
                <a:spcPct val="120000"/>
              </a:lnSpc>
              <a:spcBef>
                <a:spcPts val="600"/>
              </a:spcBef>
            </a:pPr>
            <a:endParaRPr lang="en-GB" sz="1600">
              <a:latin typeface="Segoe UI" panose="020B0502040204020203" pitchFamily="34" charset="0"/>
              <a:cs typeface="Segoe UI" panose="020B0502040204020203" pitchFamily="34" charset="0"/>
            </a:endParaRPr>
          </a:p>
          <a:p>
            <a:pPr marL="285750" indent="-285750">
              <a:lnSpc>
                <a:spcPct val="120000"/>
              </a:lnSpc>
              <a:spcBef>
                <a:spcPts val="600"/>
              </a:spcBef>
              <a:buFont typeface="Wingdings" panose="05000000000000000000" pitchFamily="2" charset="2"/>
              <a:buChar char="§"/>
            </a:pPr>
            <a:r>
              <a:rPr lang="en-GB" sz="1600">
                <a:latin typeface="Segoe UI"/>
                <a:cs typeface="Segoe UI"/>
              </a:rPr>
              <a:t>Support collaboration across systems to help identify areas where there is potential to improve</a:t>
            </a:r>
          </a:p>
          <a:p>
            <a:pPr>
              <a:lnSpc>
                <a:spcPct val="120000"/>
              </a:lnSpc>
              <a:spcBef>
                <a:spcPts val="600"/>
              </a:spcBef>
            </a:pPr>
            <a:endParaRPr lang="en-GB" sz="1600">
              <a:latin typeface="Segoe UI" panose="020B0502040204020203" pitchFamily="34" charset="0"/>
              <a:cs typeface="Segoe UI" panose="020B0502040204020203" pitchFamily="34" charset="0"/>
            </a:endParaRPr>
          </a:p>
          <a:p>
            <a:pPr marL="285750" indent="-285750">
              <a:lnSpc>
                <a:spcPct val="120000"/>
              </a:lnSpc>
              <a:spcBef>
                <a:spcPts val="600"/>
              </a:spcBef>
              <a:buFont typeface="Wingdings" panose="05000000000000000000" pitchFamily="2" charset="2"/>
              <a:buChar char="§"/>
            </a:pPr>
            <a:r>
              <a:rPr lang="en-GB" sz="1600">
                <a:latin typeface="Segoe UI"/>
                <a:cs typeface="Segoe UI"/>
              </a:rPr>
              <a:t>Activity data, theatre productivity, diagnostics, workforce and medicines optimisation info are all provided</a:t>
            </a:r>
          </a:p>
          <a:p>
            <a:pPr>
              <a:lnSpc>
                <a:spcPct val="120000"/>
              </a:lnSpc>
              <a:spcBef>
                <a:spcPts val="600"/>
              </a:spcBef>
            </a:pPr>
            <a:endParaRPr lang="en-GB" sz="1600">
              <a:latin typeface="Segoe UI" panose="020B0502040204020203" pitchFamily="34" charset="0"/>
              <a:cs typeface="Segoe UI" panose="020B0502040204020203" pitchFamily="34" charset="0"/>
            </a:endParaRPr>
          </a:p>
          <a:p>
            <a:pPr marL="285750" indent="-285750">
              <a:lnSpc>
                <a:spcPct val="100000"/>
              </a:lnSpc>
              <a:spcBef>
                <a:spcPts val="0"/>
              </a:spcBef>
              <a:spcAft>
                <a:spcPts val="600"/>
              </a:spcAft>
              <a:buFont typeface="Wingdings" panose="05000000000000000000" pitchFamily="2" charset="2"/>
              <a:buChar char="§"/>
            </a:pPr>
            <a:r>
              <a:rPr lang="en-GB" sz="1600">
                <a:latin typeface="Segoe UI"/>
                <a:cs typeface="Segoe UI"/>
              </a:rPr>
              <a:t>Data across acute, community, ambulance and mental health</a:t>
            </a:r>
            <a:endParaRPr lang="en-GB" sz="1600">
              <a:solidFill>
                <a:srgbClr val="000000"/>
              </a:solidFill>
              <a:latin typeface="Segoe UI"/>
              <a:cs typeface="Segoe UI"/>
            </a:endParaRPr>
          </a:p>
        </p:txBody>
      </p:sp>
    </p:spTree>
    <p:extLst>
      <p:ext uri="{BB962C8B-B14F-4D97-AF65-F5344CB8AC3E}">
        <p14:creationId xmlns:p14="http://schemas.microsoft.com/office/powerpoint/2010/main" val="271687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A242-D481-D69D-B93B-99D79A130C76}"/>
              </a:ext>
            </a:extLst>
          </p:cNvPr>
          <p:cNvSpPr>
            <a:spLocks noGrp="1"/>
          </p:cNvSpPr>
          <p:nvPr>
            <p:ph type="title"/>
          </p:nvPr>
        </p:nvSpPr>
        <p:spPr/>
        <p:txBody>
          <a:bodyPr/>
          <a:lstStyle/>
          <a:p>
            <a:r>
              <a:rPr lang="en-GB"/>
              <a:t>MHS data journey</a:t>
            </a:r>
          </a:p>
        </p:txBody>
      </p:sp>
      <p:pic>
        <p:nvPicPr>
          <p:cNvPr id="4" name="Picture 3">
            <a:extLst>
              <a:ext uri="{FF2B5EF4-FFF2-40B4-BE49-F238E27FC236}">
                <a16:creationId xmlns:a16="http://schemas.microsoft.com/office/drawing/2014/main" id="{DCBC02E8-BAE7-A91B-5675-B4EBB6E2274B}"/>
              </a:ext>
            </a:extLst>
          </p:cNvPr>
          <p:cNvPicPr>
            <a:picLocks noChangeAspect="1"/>
          </p:cNvPicPr>
          <p:nvPr/>
        </p:nvPicPr>
        <p:blipFill>
          <a:blip r:embed="rId2"/>
          <a:stretch>
            <a:fillRect/>
          </a:stretch>
        </p:blipFill>
        <p:spPr>
          <a:xfrm>
            <a:off x="1305581" y="1289905"/>
            <a:ext cx="9580835" cy="4958082"/>
          </a:xfrm>
          <a:prstGeom prst="rect">
            <a:avLst/>
          </a:prstGeom>
          <a:noFill/>
        </p:spPr>
      </p:pic>
    </p:spTree>
    <p:extLst>
      <p:ext uri="{BB962C8B-B14F-4D97-AF65-F5344CB8AC3E}">
        <p14:creationId xmlns:p14="http://schemas.microsoft.com/office/powerpoint/2010/main" val="237697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957E-2971-B7A3-59E2-51D991D757A5}"/>
              </a:ext>
            </a:extLst>
          </p:cNvPr>
          <p:cNvSpPr>
            <a:spLocks noGrp="1"/>
          </p:cNvSpPr>
          <p:nvPr>
            <p:ph type="title"/>
          </p:nvPr>
        </p:nvSpPr>
        <p:spPr>
          <a:xfrm>
            <a:off x="1680804" y="284549"/>
            <a:ext cx="8368384" cy="747683"/>
          </a:xfrm>
        </p:spPr>
        <p:txBody>
          <a:bodyPr/>
          <a:lstStyle/>
          <a:p>
            <a:r>
              <a:rPr lang="en-GB">
                <a:latin typeface="Arial"/>
                <a:cs typeface="Arial"/>
              </a:rPr>
              <a:t>User experiences</a:t>
            </a:r>
            <a:endParaRPr lang="en-GB">
              <a:highlight>
                <a:srgbClr val="FFFF00"/>
              </a:highlight>
            </a:endParaRPr>
          </a:p>
        </p:txBody>
      </p:sp>
      <p:sp>
        <p:nvSpPr>
          <p:cNvPr id="4" name="Speech Bubble: Rectangle with Corners Rounded 3">
            <a:extLst>
              <a:ext uri="{FF2B5EF4-FFF2-40B4-BE49-F238E27FC236}">
                <a16:creationId xmlns:a16="http://schemas.microsoft.com/office/drawing/2014/main" id="{0E28C868-C29C-C0C4-F53F-3333CDD593D7}"/>
              </a:ext>
            </a:extLst>
          </p:cNvPr>
          <p:cNvSpPr/>
          <p:nvPr/>
        </p:nvSpPr>
        <p:spPr>
          <a:xfrm>
            <a:off x="167255" y="1127577"/>
            <a:ext cx="3706761" cy="2086259"/>
          </a:xfrm>
          <a:prstGeom prst="wedgeRoundRectCallou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nSpc>
                <a:spcPct val="120000"/>
              </a:lnSpc>
              <a:spcBef>
                <a:spcPts val="0"/>
              </a:spcBef>
              <a:buFont typeface="Arial" panose="020B0604020202020204" pitchFamily="34" charset="0"/>
              <a:buNone/>
            </a:pPr>
            <a:r>
              <a:rPr lang="en-GB" i="1"/>
              <a:t>“The MHS showed me that I was holding more stock (medicines) than my peers. Through process changes </a:t>
            </a:r>
            <a:r>
              <a:rPr lang="en-GB" i="1">
                <a:solidFill>
                  <a:srgbClr val="871D5A"/>
                </a:solidFill>
              </a:rPr>
              <a:t>I was able to release around </a:t>
            </a:r>
            <a:r>
              <a:rPr lang="en-GB" b="1" i="1">
                <a:solidFill>
                  <a:srgbClr val="871D5A"/>
                </a:solidFill>
              </a:rPr>
              <a:t>£400,000</a:t>
            </a:r>
            <a:r>
              <a:rPr lang="en-GB" i="1">
                <a:solidFill>
                  <a:srgbClr val="871D5A"/>
                </a:solidFill>
              </a:rPr>
              <a:t> into the organisation.</a:t>
            </a:r>
            <a:r>
              <a:rPr lang="en-GB" i="1"/>
              <a:t>”</a:t>
            </a:r>
            <a:endParaRPr lang="en-GB" i="1">
              <a:cs typeface="Calibri"/>
            </a:endParaRPr>
          </a:p>
        </p:txBody>
      </p:sp>
      <p:sp>
        <p:nvSpPr>
          <p:cNvPr id="5" name="Speech Bubble: Rectangle with Corners Rounded 4">
            <a:extLst>
              <a:ext uri="{FF2B5EF4-FFF2-40B4-BE49-F238E27FC236}">
                <a16:creationId xmlns:a16="http://schemas.microsoft.com/office/drawing/2014/main" id="{F19784E9-53E2-2B9A-768F-F8EF0D9FB228}"/>
              </a:ext>
            </a:extLst>
          </p:cNvPr>
          <p:cNvSpPr/>
          <p:nvPr/>
        </p:nvSpPr>
        <p:spPr>
          <a:xfrm>
            <a:off x="4146810" y="3709220"/>
            <a:ext cx="3706761" cy="2307485"/>
          </a:xfrm>
          <a:prstGeom prst="wedgeRoundRectCallout">
            <a:avLst/>
          </a:prstGeom>
          <a:solidFill>
            <a:srgbClr val="E490E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nSpc>
                <a:spcPct val="120000"/>
              </a:lnSpc>
              <a:spcBef>
                <a:spcPts val="0"/>
              </a:spcBef>
              <a:buFont typeface="Arial" panose="020B0604020202020204" pitchFamily="34" charset="0"/>
              <a:buNone/>
            </a:pPr>
            <a:r>
              <a:rPr lang="en-GB" sz="1600" i="1"/>
              <a:t>“The MHS showed that I was an outlier in relation to spend on IV paracetamol. Through scrutinization of the data and collaboration with clinical colleagues, I was able to seek assurance that we were using this drug clinically and therapeutically appropriately.”</a:t>
            </a:r>
            <a:endParaRPr lang="en-GB" sz="1600" i="1">
              <a:cs typeface="Calibri"/>
            </a:endParaRPr>
          </a:p>
        </p:txBody>
      </p:sp>
      <p:sp>
        <p:nvSpPr>
          <p:cNvPr id="6" name="Speech Bubble: Rectangle with Corners Rounded 5">
            <a:extLst>
              <a:ext uri="{FF2B5EF4-FFF2-40B4-BE49-F238E27FC236}">
                <a16:creationId xmlns:a16="http://schemas.microsoft.com/office/drawing/2014/main" id="{5B8E9633-E105-BCCC-3D0E-7A5F58269713}"/>
              </a:ext>
            </a:extLst>
          </p:cNvPr>
          <p:cNvSpPr/>
          <p:nvPr/>
        </p:nvSpPr>
        <p:spPr>
          <a:xfrm>
            <a:off x="8175525" y="3706713"/>
            <a:ext cx="3829664" cy="2319775"/>
          </a:xfrm>
          <a:prstGeom prst="wedgeRoundRectCallout">
            <a:avLst/>
          </a:prstGeom>
          <a:solidFill>
            <a:srgbClr val="E9878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nSpc>
                <a:spcPct val="120000"/>
              </a:lnSpc>
              <a:spcBef>
                <a:spcPts val="0"/>
              </a:spcBef>
              <a:buFont typeface="Arial" panose="020B0604020202020204" pitchFamily="34" charset="0"/>
              <a:buNone/>
            </a:pPr>
            <a:r>
              <a:rPr lang="en-GB" sz="1600" i="1"/>
              <a:t>“I was able to use the MHS to engage clinicians, consultant and nursing specialists. They were able to visualise the impact of a very complex change they had undertaken in relation to biosimilars. </a:t>
            </a:r>
            <a:r>
              <a:rPr lang="en-GB" sz="1600" b="1" i="1">
                <a:solidFill>
                  <a:srgbClr val="871D5A"/>
                </a:solidFill>
              </a:rPr>
              <a:t>We were treating more patients more effectively in a more affordable way.”</a:t>
            </a:r>
            <a:endParaRPr lang="en-GB" sz="1600" b="1" i="1">
              <a:solidFill>
                <a:srgbClr val="871D5A"/>
              </a:solidFill>
              <a:cs typeface="Calibri"/>
            </a:endParaRPr>
          </a:p>
        </p:txBody>
      </p:sp>
      <p:sp>
        <p:nvSpPr>
          <p:cNvPr id="7" name="Speech Bubble: Rectangle with Corners Rounded 6">
            <a:extLst>
              <a:ext uri="{FF2B5EF4-FFF2-40B4-BE49-F238E27FC236}">
                <a16:creationId xmlns:a16="http://schemas.microsoft.com/office/drawing/2014/main" id="{8A35D021-73F2-EF04-787E-AAAA521558B6}"/>
              </a:ext>
            </a:extLst>
          </p:cNvPr>
          <p:cNvSpPr/>
          <p:nvPr/>
        </p:nvSpPr>
        <p:spPr>
          <a:xfrm>
            <a:off x="162231" y="3713233"/>
            <a:ext cx="3694471" cy="2307484"/>
          </a:xfrm>
          <a:prstGeom prst="wedgeRoundRect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nSpc>
                <a:spcPct val="120000"/>
              </a:lnSpc>
              <a:spcBef>
                <a:spcPts val="0"/>
              </a:spcBef>
              <a:buFont typeface="Arial" panose="020B0604020202020204" pitchFamily="34" charset="0"/>
              <a:buNone/>
            </a:pPr>
            <a:r>
              <a:rPr lang="en-GB" sz="1600" i="1"/>
              <a:t>“The MHS showed that our length of stay is ‘good’, though did highlight areas we could improve… we can pull the GIRFT metric, replicate it in our trust, find out which patients it’s affected…and then work out how to improve that pathway”</a:t>
            </a:r>
            <a:endParaRPr lang="en-GB" sz="1600" i="1">
              <a:cs typeface="Calibri"/>
            </a:endParaRPr>
          </a:p>
        </p:txBody>
      </p:sp>
      <p:sp>
        <p:nvSpPr>
          <p:cNvPr id="8" name="Speech Bubble: Rectangle with Corners Rounded 7">
            <a:extLst>
              <a:ext uri="{FF2B5EF4-FFF2-40B4-BE49-F238E27FC236}">
                <a16:creationId xmlns:a16="http://schemas.microsoft.com/office/drawing/2014/main" id="{1CD338A8-3F7D-7575-72A3-D483860AB9B5}"/>
              </a:ext>
            </a:extLst>
          </p:cNvPr>
          <p:cNvSpPr/>
          <p:nvPr/>
        </p:nvSpPr>
        <p:spPr>
          <a:xfrm>
            <a:off x="4149320" y="1127639"/>
            <a:ext cx="3719051" cy="208625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nSpc>
                <a:spcPct val="120000"/>
              </a:lnSpc>
              <a:spcBef>
                <a:spcPts val="0"/>
              </a:spcBef>
              <a:buFont typeface="Arial" panose="020B0604020202020204" pitchFamily="34" charset="0"/>
              <a:buNone/>
            </a:pPr>
            <a:r>
              <a:rPr lang="en-GB" sz="1600" i="1">
                <a:solidFill>
                  <a:schemeClr val="bg1"/>
                </a:solidFill>
              </a:rPr>
              <a:t>“As a trust we’ve used the MHS to set our variable cost improvement targets, based on the relative productivity of each of our departments and the known opportunities to improve this.”</a:t>
            </a:r>
            <a:endParaRPr lang="en-GB" sz="1600" i="1">
              <a:solidFill>
                <a:schemeClr val="bg1"/>
              </a:solidFill>
              <a:cs typeface="Calibri"/>
            </a:endParaRPr>
          </a:p>
        </p:txBody>
      </p:sp>
      <p:sp>
        <p:nvSpPr>
          <p:cNvPr id="9" name="Speech Bubble: Rectangle with Corners Rounded 8">
            <a:extLst>
              <a:ext uri="{FF2B5EF4-FFF2-40B4-BE49-F238E27FC236}">
                <a16:creationId xmlns:a16="http://schemas.microsoft.com/office/drawing/2014/main" id="{36AC8173-0176-B881-AF19-37EFACA53096}"/>
              </a:ext>
            </a:extLst>
          </p:cNvPr>
          <p:cNvSpPr/>
          <p:nvPr/>
        </p:nvSpPr>
        <p:spPr>
          <a:xfrm>
            <a:off x="8180332" y="920920"/>
            <a:ext cx="3844413" cy="2393759"/>
          </a:xfrm>
          <a:prstGeom prst="wedgeRoundRectCallou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20000"/>
              </a:lnSpc>
            </a:pPr>
            <a:r>
              <a:rPr lang="en-GB" sz="1400" i="1">
                <a:solidFill>
                  <a:schemeClr val="bg1"/>
                </a:solidFill>
              </a:rPr>
              <a:t>“We spotted we were an outlier in the Top 10 Medicines. Subsequently we developed an improvement plan to address this. We saw a real improvement in performance over the next few months.</a:t>
            </a:r>
            <a:r>
              <a:rPr lang="en-GB" sz="1400" b="1" i="1">
                <a:solidFill>
                  <a:schemeClr val="bg1"/>
                </a:solidFill>
              </a:rPr>
              <a:t> </a:t>
            </a:r>
            <a:r>
              <a:rPr lang="en-GB" sz="1400" b="1" i="1">
                <a:solidFill>
                  <a:srgbClr val="871D5A"/>
                </a:solidFill>
              </a:rPr>
              <a:t>We are now one of the highest users of the Top 10 Medicines in the country</a:t>
            </a:r>
            <a:r>
              <a:rPr lang="en-GB" sz="1400" i="1">
                <a:solidFill>
                  <a:schemeClr val="bg1"/>
                </a:solidFill>
              </a:rPr>
              <a:t> and the benefits have been seen across our whole health economy.”  </a:t>
            </a:r>
          </a:p>
        </p:txBody>
      </p:sp>
    </p:spTree>
    <p:extLst>
      <p:ext uri="{BB962C8B-B14F-4D97-AF65-F5344CB8AC3E}">
        <p14:creationId xmlns:p14="http://schemas.microsoft.com/office/powerpoint/2010/main" val="3149669703"/>
      </p:ext>
    </p:extLst>
  </p:cSld>
  <p:clrMapOvr>
    <a:masterClrMapping/>
  </p:clrMapOvr>
</p:sld>
</file>

<file path=ppt/theme/theme1.xml><?xml version="1.0" encoding="utf-8"?>
<a:theme xmlns:a="http://schemas.openxmlformats.org/drawingml/2006/main" name="NHS-mh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MHS.potx" id="{001BDA94-6808-4BB7-84E5-3BDE69F8093E}" vid="{6647138E-68BD-4EAD-8B12-3BBDB4996A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C26EA7352E34F86D4AA562782FF22" ma:contentTypeVersion="13" ma:contentTypeDescription="Create a new document." ma:contentTypeScope="" ma:versionID="e8ffb381dc51d2fceebd42fbdef89bd8">
  <xsd:schema xmlns:xsd="http://www.w3.org/2001/XMLSchema" xmlns:xs="http://www.w3.org/2001/XMLSchema" xmlns:p="http://schemas.microsoft.com/office/2006/metadata/properties" xmlns:ns2="6428267d-7394-45d4-b8b7-44b2fb490a7d" xmlns:ns3="a4985664-5b4c-40ea-9def-4dfc50360a43" targetNamespace="http://schemas.microsoft.com/office/2006/metadata/properties" ma:root="true" ma:fieldsID="789153712163ec0c3036b81b29c43aa5" ns2:_="" ns3:_="">
    <xsd:import namespace="6428267d-7394-45d4-b8b7-44b2fb490a7d"/>
    <xsd:import namespace="a4985664-5b4c-40ea-9def-4dfc50360a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8267d-7394-45d4-b8b7-44b2fb490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61ed98-3636-4268-8815-0c4e8562ba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985664-5b4c-40ea-9def-4dfc50360a4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9752b3-8903-41af-b2a5-317a5ef81e06}" ma:internalName="TaxCatchAll" ma:showField="CatchAllData" ma:web="a4985664-5b4c-40ea-9def-4dfc50360a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985664-5b4c-40ea-9def-4dfc50360a43" xsi:nil="true"/>
    <lcf76f155ced4ddcb4097134ff3c332f xmlns="6428267d-7394-45d4-b8b7-44b2fb490a7d">
      <Terms xmlns="http://schemas.microsoft.com/office/infopath/2007/PartnerControls"/>
    </lcf76f155ced4ddcb4097134ff3c332f>
    <SharedWithUsers xmlns="a4985664-5b4c-40ea-9def-4dfc50360a43">
      <UserInfo>
        <DisplayName>Felix Asamoah</DisplayName>
        <AccountId>105</AccountId>
        <AccountType/>
      </UserInfo>
      <UserInfo>
        <DisplayName>James Hatton</DisplayName>
        <AccountId>60</AccountId>
        <AccountType/>
      </UserInfo>
      <UserInfo>
        <DisplayName>Steven Young</DisplayName>
        <AccountId>92</AccountId>
        <AccountType/>
      </UserInfo>
      <UserInfo>
        <DisplayName>Rayshum Notay</DisplayName>
        <AccountId>34</AccountId>
        <AccountType/>
      </UserInfo>
    </SharedWithUsers>
  </documentManagement>
</p:properties>
</file>

<file path=customXml/itemProps1.xml><?xml version="1.0" encoding="utf-8"?>
<ds:datastoreItem xmlns:ds="http://schemas.openxmlformats.org/officeDocument/2006/customXml" ds:itemID="{71499E46-0DFF-45BA-BC52-058BF503EC15}"/>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7a0fc3d8-6537-4d09-bd06-18016a908ff7"/>
    <ds:schemaRef ds:uri="cccaf3ac-2de9-44d4-aa31-54302fceb5f7"/>
    <ds:schemaRef ds:uri="fc5da56a-a489-4f21-97bd-1c952bedda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2614</Words>
  <Application>Microsoft Office PowerPoint</Application>
  <PresentationFormat>Widescreen</PresentationFormat>
  <Paragraphs>247</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Segoe UI</vt:lpstr>
      <vt:lpstr>Symbol</vt:lpstr>
      <vt:lpstr>Wingdings</vt:lpstr>
      <vt:lpstr>NHS-mhs</vt:lpstr>
      <vt:lpstr>PowerPoint Presentation</vt:lpstr>
      <vt:lpstr>What is the Model Health System? </vt:lpstr>
      <vt:lpstr>Data Sources</vt:lpstr>
      <vt:lpstr>Benchmarking and peers</vt:lpstr>
      <vt:lpstr>Opportunities for improvements</vt:lpstr>
      <vt:lpstr>Highlighted metrics</vt:lpstr>
      <vt:lpstr>Supporting systems</vt:lpstr>
      <vt:lpstr>MHS data journey</vt:lpstr>
      <vt:lpstr>User experiences</vt:lpstr>
      <vt:lpstr>PowerPoint Presentation</vt:lpstr>
      <vt:lpstr>PowerPoint Presentation</vt:lpstr>
      <vt:lpstr>   Demo of the Model Health System </vt:lpstr>
      <vt:lpstr>The homepage</vt:lpstr>
      <vt:lpstr>Opportunities for improvement</vt:lpstr>
      <vt:lpstr>‘Opportunities for improvement’ to support your system across all specialties</vt:lpstr>
      <vt:lpstr>Use the Browse feature to find all your system's content</vt:lpstr>
      <vt:lpstr>Individual compartments with a range of relevant metrics</vt:lpstr>
      <vt:lpstr>Each metric has its own page that provides benchmarking information, metadata on the data source and methodology, and help on interpreting the data</vt:lpstr>
      <vt:lpstr>Scorecard view within each area – overview of metrics</vt:lpstr>
      <vt:lpstr>Each metric also includes supporting metadata and methodology information</vt:lpstr>
      <vt:lpstr>Select Charts and Export Data</vt:lpstr>
      <vt:lpstr>Manage your peers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Model Health System</dc:title>
  <dc:creator>Rayshum Notay</dc:creator>
  <cp:lastModifiedBy>Chloe Kastoryano</cp:lastModifiedBy>
  <cp:revision>1</cp:revision>
  <dcterms:created xsi:type="dcterms:W3CDTF">2021-02-08T17:56:12Z</dcterms:created>
  <dcterms:modified xsi:type="dcterms:W3CDTF">2024-04-25T10:39:08Z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0x0101004C32EA54C04FA2468CBF7D1FA103124B</vt:lpwstr>
  </property>
  <property fmtid="{D5CDD505-2E9C-101B-9397-08002B2CF9AE}" pid="3" name="MediaServiceImageTags">
    <vt:lpwstr/>
  </property>
</Properties>
</file>